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4"/>
  </p:notesMasterIdLst>
  <p:sldIdLst>
    <p:sldId id="383" r:id="rId3"/>
  </p:sldIdLst>
  <p:sldSz cx="12192000" cy="6858000"/>
  <p:notesSz cx="6797675" cy="9926638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4727E"/>
    <a:srgbClr val="36AB91"/>
    <a:srgbClr val="B25147"/>
    <a:srgbClr val="F0A239"/>
    <a:srgbClr val="DC6E00"/>
    <a:srgbClr val="A8BD75"/>
    <a:srgbClr val="396F7C"/>
    <a:srgbClr val="A6A6A6"/>
    <a:srgbClr val="35AB91"/>
    <a:srgbClr val="5DA8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3725" autoAdjust="0"/>
  </p:normalViewPr>
  <p:slideViewPr>
    <p:cSldViewPr>
      <p:cViewPr varScale="1">
        <p:scale>
          <a:sx n="113" d="100"/>
          <a:sy n="113" d="100"/>
        </p:scale>
        <p:origin x="588" y="102"/>
      </p:cViewPr>
      <p:guideLst>
        <p:guide orient="horz" pos="238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85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5866DBD5-BBEC-437B-B37F-6BF2755FDA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35901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04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497CA38-8086-4A83-A292-86607C7F0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"/>
            <a:ext cx="12186138" cy="46085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F2911CE-ED18-40C6-9BEB-5257E2C24DC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8288" y="5805264"/>
            <a:ext cx="3121341" cy="619621"/>
          </a:xfrm>
          <a:prstGeom prst="rect">
            <a:avLst/>
          </a:prstGeom>
        </p:spPr>
      </p:pic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42609E44-ECAF-4B1E-96D4-0E9E93E98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5473558"/>
            <a:ext cx="4148635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2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25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15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03" name="think-cell Folie" r:id="rId5" imgW="338" imgH="338" progId="TCLayout.ActiveDocument.1">
                  <p:embed/>
                </p:oleObj>
              </mc:Choice>
              <mc:Fallback>
                <p:oleObj name="think-cell Folie" r:id="rId5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61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9.xml"/><Relationship Id="rId16" Type="http://schemas.openxmlformats.org/officeDocument/2006/relationships/tags" Target="../tags/tag16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5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8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59" name="think-cell Folie" r:id="rId22" imgW="360" imgH="360" progId="TCLayout.ActiveDocument.1">
                  <p:embed/>
                </p:oleObj>
              </mc:Choice>
              <mc:Fallback>
                <p:oleObj name="think-cell Folie" r:id="rId22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6" r:id="rId13"/>
    <p:sldLayoutId id="2147483683" r:id="rId14"/>
    <p:sldLayoutId id="2147483688" r:id="rId15"/>
    <p:sldLayoutId id="2147483687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83" name="think-cell Folie" r:id="rId17" imgW="360" imgH="360" progId="TCLayout.ActiveDocument.1">
                  <p:embed/>
                </p:oleObj>
              </mc:Choice>
              <mc:Fallback>
                <p:oleObj name="think-cell Folie" r:id="rId17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22.12.2021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tags" Target="../tags/tag20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tags" Target="../tags/tag19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.emf"/><Relationship Id="rId11" Type="http://schemas.openxmlformats.org/officeDocument/2006/relationships/image" Target="../media/image10.svg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9.png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43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Mergers &amp; Acquisitions process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Milestones and Key steps</a:t>
            </a:r>
          </a:p>
        </p:txBody>
      </p:sp>
      <p:sp>
        <p:nvSpPr>
          <p:cNvPr id="44" name="Richtungspfeil 2">
            <a:extLst>
              <a:ext uri="{FF2B5EF4-FFF2-40B4-BE49-F238E27FC236}">
                <a16:creationId xmlns:a16="http://schemas.microsoft.com/office/drawing/2014/main" id="{444B2F4C-6222-43D3-AEC6-4576A91582D8}"/>
              </a:ext>
            </a:extLst>
          </p:cNvPr>
          <p:cNvSpPr/>
          <p:nvPr/>
        </p:nvSpPr>
        <p:spPr>
          <a:xfrm>
            <a:off x="426956" y="1837941"/>
            <a:ext cx="3960000" cy="1080000"/>
          </a:xfrm>
          <a:prstGeom prst="homePlate">
            <a:avLst/>
          </a:prstGeom>
          <a:solidFill>
            <a:srgbClr val="44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108075" algn="l"/>
                <a:tab pos="1193800" algn="l"/>
                <a:tab pos="1231900" algn="l"/>
              </a:tabLst>
            </a:pPr>
            <a:r>
              <a:rPr lang="en-AU" sz="2000" b="1" dirty="0"/>
              <a:t>Strategy</a:t>
            </a:r>
          </a:p>
        </p:txBody>
      </p:sp>
      <p:sp>
        <p:nvSpPr>
          <p:cNvPr id="50" name="Eingebuchteter Richtungspfeil 4">
            <a:extLst>
              <a:ext uri="{FF2B5EF4-FFF2-40B4-BE49-F238E27FC236}">
                <a16:creationId xmlns:a16="http://schemas.microsoft.com/office/drawing/2014/main" id="{FFFB8FD0-8D99-46E5-AFA1-6DC03345ECB6}"/>
              </a:ext>
            </a:extLst>
          </p:cNvPr>
          <p:cNvSpPr/>
          <p:nvPr/>
        </p:nvSpPr>
        <p:spPr>
          <a:xfrm>
            <a:off x="4175269" y="1837941"/>
            <a:ext cx="3960000" cy="1080000"/>
          </a:xfrm>
          <a:prstGeom prst="chevron">
            <a:avLst/>
          </a:prstGeom>
          <a:solidFill>
            <a:srgbClr val="44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200" dirty="0"/>
              <a:t>      </a:t>
            </a:r>
            <a:r>
              <a:rPr lang="en-AU" sz="2000" b="1" dirty="0"/>
              <a:t>Transaction</a:t>
            </a:r>
            <a:endParaRPr lang="en-AU" sz="2200" b="1" dirty="0"/>
          </a:p>
        </p:txBody>
      </p:sp>
      <p:sp>
        <p:nvSpPr>
          <p:cNvPr id="59" name="Eingebuchteter Richtungspfeil 94">
            <a:extLst>
              <a:ext uri="{FF2B5EF4-FFF2-40B4-BE49-F238E27FC236}">
                <a16:creationId xmlns:a16="http://schemas.microsoft.com/office/drawing/2014/main" id="{3E0F1AC6-685A-488C-91CF-29783903AC39}"/>
              </a:ext>
            </a:extLst>
          </p:cNvPr>
          <p:cNvSpPr/>
          <p:nvPr/>
        </p:nvSpPr>
        <p:spPr>
          <a:xfrm>
            <a:off x="7923582" y="1837941"/>
            <a:ext cx="3960000" cy="1080000"/>
          </a:xfrm>
          <a:prstGeom prst="chevron">
            <a:avLst/>
          </a:prstGeom>
          <a:solidFill>
            <a:srgbClr val="44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b="1" dirty="0"/>
              <a:t>       Post-Merger-</a:t>
            </a:r>
          </a:p>
          <a:p>
            <a:pPr algn="ctr"/>
            <a:r>
              <a:rPr lang="en-AU" sz="2000" b="1" dirty="0"/>
              <a:t>       Integration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6B521074-3D33-4415-82F8-818E2F1CA72A}"/>
              </a:ext>
            </a:extLst>
          </p:cNvPr>
          <p:cNvSpPr txBox="1"/>
          <p:nvPr/>
        </p:nvSpPr>
        <p:spPr>
          <a:xfrm>
            <a:off x="407368" y="1404574"/>
            <a:ext cx="12458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Milestones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DA4D34FE-6BE7-42CE-9EFA-C02FCC1F1665}"/>
              </a:ext>
            </a:extLst>
          </p:cNvPr>
          <p:cNvSpPr txBox="1"/>
          <p:nvPr/>
        </p:nvSpPr>
        <p:spPr>
          <a:xfrm>
            <a:off x="407368" y="3162454"/>
            <a:ext cx="11753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/>
              <a:t>Key Steps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D47CA148-5D99-4457-85A0-B2F713A6C3D7}"/>
              </a:ext>
            </a:extLst>
          </p:cNvPr>
          <p:cNvSpPr txBox="1"/>
          <p:nvPr/>
        </p:nvSpPr>
        <p:spPr>
          <a:xfrm>
            <a:off x="426956" y="3538844"/>
            <a:ext cx="3528000" cy="2695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Strategy Concept 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M&amp;A strategy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Market screening &amp; target identification (long &amp; short list)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Company profiles, strategic and cultural fit, initial valuation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Project team and advisors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Game plan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Internal project approval</a:t>
            </a:r>
          </a:p>
          <a:p>
            <a:pPr marL="285750" indent="-285750">
              <a:spcAft>
                <a:spcPts val="300"/>
              </a:spcAft>
              <a:buFont typeface="Wingdings" pitchFamily="2" charset="2"/>
              <a:buChar char="§"/>
            </a:pPr>
            <a:endParaRPr lang="en-AU" sz="1400" dirty="0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6CC5FF81-6391-4179-863C-905E5365358C}"/>
              </a:ext>
            </a:extLst>
          </p:cNvPr>
          <p:cNvSpPr txBox="1"/>
          <p:nvPr/>
        </p:nvSpPr>
        <p:spPr>
          <a:xfrm>
            <a:off x="4275477" y="3538844"/>
            <a:ext cx="3528000" cy="32419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Approach target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Sign NDA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Negotiations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MoU or Letter of Intent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Due Diligence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Business plan &amp; final valuation       (incl. synergies) 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SPA Negotiations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Deal structuring (incl. tax)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Internal board approval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Define integration plan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Deal Signing &amp; Closing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BCC49E0B-9B69-4E1B-9D1A-D1A724E3FF45}"/>
              </a:ext>
            </a:extLst>
          </p:cNvPr>
          <p:cNvSpPr txBox="1"/>
          <p:nvPr/>
        </p:nvSpPr>
        <p:spPr>
          <a:xfrm>
            <a:off x="7982851" y="3538844"/>
            <a:ext cx="3528000" cy="26776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Internal &amp; external communication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Day1 Kick-off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Integration implementation and management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Maintain focus - track and realize synergies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One year after closing: Review and report to board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Portfolio Management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r>
              <a:rPr lang="en-AU" sz="1400" dirty="0"/>
              <a:t>Lessons learned (improve the internal process) </a:t>
            </a:r>
          </a:p>
          <a:p>
            <a:pPr marL="223838" indent="-223838">
              <a:spcAft>
                <a:spcPts val="400"/>
              </a:spcAft>
              <a:buFont typeface="Wingdings" pitchFamily="2" charset="2"/>
              <a:buChar char="§"/>
            </a:pPr>
            <a:endParaRPr lang="en-AU" sz="1400" dirty="0"/>
          </a:p>
          <a:p>
            <a:pPr marL="285750" indent="-285750">
              <a:spcAft>
                <a:spcPts val="400"/>
              </a:spcAft>
              <a:buFont typeface="Wingdings" pitchFamily="2" charset="2"/>
              <a:buChar char="§"/>
            </a:pPr>
            <a:endParaRPr lang="en-AU" sz="1400" dirty="0"/>
          </a:p>
        </p:txBody>
      </p:sp>
      <p:pic>
        <p:nvPicPr>
          <p:cNvPr id="66" name="Grafik 65">
            <a:extLst>
              <a:ext uri="{FF2B5EF4-FFF2-40B4-BE49-F238E27FC236}">
                <a16:creationId xmlns:a16="http://schemas.microsoft.com/office/drawing/2014/main" id="{4ED4E3E1-AFB4-48AC-B01C-0568835D4DD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3026" y="2072867"/>
            <a:ext cx="612000" cy="612000"/>
          </a:xfrm>
          <a:prstGeom prst="rect">
            <a:avLst/>
          </a:prstGeom>
        </p:spPr>
      </p:pic>
      <p:pic>
        <p:nvPicPr>
          <p:cNvPr id="67" name="Grafik 66">
            <a:extLst>
              <a:ext uri="{FF2B5EF4-FFF2-40B4-BE49-F238E27FC236}">
                <a16:creationId xmlns:a16="http://schemas.microsoft.com/office/drawing/2014/main" id="{E49B2060-FD5E-4B94-94FF-A8FF391E075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872287" y="2071941"/>
            <a:ext cx="612000" cy="612000"/>
          </a:xfrm>
          <a:prstGeom prst="rect">
            <a:avLst/>
          </a:prstGeom>
        </p:spPr>
      </p:pic>
      <p:pic>
        <p:nvPicPr>
          <p:cNvPr id="69" name="Grafik 68">
            <a:extLst>
              <a:ext uri="{FF2B5EF4-FFF2-40B4-BE49-F238E27FC236}">
                <a16:creationId xmlns:a16="http://schemas.microsoft.com/office/drawing/2014/main" id="{8D6BDE43-9E44-4446-95DC-64EA8B5A073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549650" y="2071941"/>
            <a:ext cx="612000" cy="612000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742E822C-509E-4F41-86FD-2F8CB254D358}"/>
              </a:ext>
            </a:extLst>
          </p:cNvPr>
          <p:cNvCxnSpPr>
            <a:cxnSpLocks/>
          </p:cNvCxnSpPr>
          <p:nvPr/>
        </p:nvCxnSpPr>
        <p:spPr>
          <a:xfrm>
            <a:off x="4054375" y="3395053"/>
            <a:ext cx="0" cy="32040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r Verbinder 69">
            <a:extLst>
              <a:ext uri="{FF2B5EF4-FFF2-40B4-BE49-F238E27FC236}">
                <a16:creationId xmlns:a16="http://schemas.microsoft.com/office/drawing/2014/main" id="{77115FA7-9220-4DDD-9D35-AC3CB55FCC45}"/>
              </a:ext>
            </a:extLst>
          </p:cNvPr>
          <p:cNvCxnSpPr>
            <a:cxnSpLocks/>
          </p:cNvCxnSpPr>
          <p:nvPr/>
        </p:nvCxnSpPr>
        <p:spPr>
          <a:xfrm>
            <a:off x="7803477" y="3395053"/>
            <a:ext cx="0" cy="32040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9943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Breitbild</PresentationFormat>
  <Paragraphs>34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Wingdings</vt:lpstr>
      <vt:lpstr>1_Office</vt:lpstr>
      <vt:lpstr>Office</vt:lpstr>
      <vt:lpstr>think-cell Folie</vt:lpstr>
      <vt:lpstr>Mergers &amp; Acquisitions process</vt:lpstr>
    </vt:vector>
  </TitlesOfParts>
  <Manager/>
  <Company/>
  <LinksUpToDate>false</LinksUpToDate>
  <SharedDoc>false</SharedDoc>
  <HyperlinkBase>www.strategypunk.com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</dc:title>
  <dc:subject>Simon Sinek's Golden Circle</dc:subject>
  <dc:creator/>
  <cp:keywords/>
  <dc:description/>
  <cp:lastModifiedBy>Thomas Kriete</cp:lastModifiedBy>
  <cp:revision>124</cp:revision>
  <cp:lastPrinted>2021-02-14T16:18:18Z</cp:lastPrinted>
  <dcterms:created xsi:type="dcterms:W3CDTF">2019-03-05T19:37:05Z</dcterms:created>
  <dcterms:modified xsi:type="dcterms:W3CDTF">2021-12-22T13:53:19Z</dcterms:modified>
  <cp:category/>
</cp:coreProperties>
</file>