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4"/>
  </p:notesMasterIdLst>
  <p:sldIdLst>
    <p:sldId id="378" r:id="rId3"/>
  </p:sldIdLst>
  <p:sldSz cx="12192000" cy="6858000"/>
  <p:notesSz cx="6797675" cy="9926638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AD46"/>
    <a:srgbClr val="44546A"/>
    <a:srgbClr val="A0A0A0"/>
    <a:srgbClr val="B25147"/>
    <a:srgbClr val="A6A6A6"/>
    <a:srgbClr val="44727E"/>
    <a:srgbClr val="A8BD75"/>
    <a:srgbClr val="DC6E00"/>
    <a:srgbClr val="35AB91"/>
    <a:srgbClr val="BFB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21" autoAdjust="0"/>
    <p:restoredTop sz="93725" autoAdjust="0"/>
  </p:normalViewPr>
  <p:slideViewPr>
    <p:cSldViewPr>
      <p:cViewPr varScale="1">
        <p:scale>
          <a:sx n="123" d="100"/>
          <a:sy n="123" d="100"/>
        </p:scale>
        <p:origin x="384" y="184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5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6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7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8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8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26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24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48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09.12.20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tags" Target="../tags/tag20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11" Type="http://schemas.openxmlformats.org/officeDocument/2006/relationships/image" Target="../media/image10.svg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erade Verbindung 106">
            <a:extLst>
              <a:ext uri="{FF2B5EF4-FFF2-40B4-BE49-F238E27FC236}">
                <a16:creationId xmlns:a16="http://schemas.microsoft.com/office/drawing/2014/main" id="{C0071236-8138-244A-B930-3C643DBD9EBD}"/>
              </a:ext>
            </a:extLst>
          </p:cNvPr>
          <p:cNvCxnSpPr>
            <a:cxnSpLocks/>
          </p:cNvCxnSpPr>
          <p:nvPr/>
        </p:nvCxnSpPr>
        <p:spPr>
          <a:xfrm flipH="1">
            <a:off x="1343472" y="2377597"/>
            <a:ext cx="0" cy="4068000"/>
          </a:xfrm>
          <a:prstGeom prst="line">
            <a:avLst/>
          </a:prstGeom>
          <a:ln w="22225">
            <a:solidFill>
              <a:srgbClr val="70AD46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53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Private Equity Investment Process 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72464" y="6492698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rgbClr val="70AD46"/>
                </a:solidFill>
              </a:rPr>
              <a:t>Strategy and operations </a:t>
            </a:r>
            <a:r>
              <a:rPr lang="en-GB" sz="2200" b="1">
                <a:solidFill>
                  <a:srgbClr val="70AD46"/>
                </a:solidFill>
              </a:rPr>
              <a:t>in a </a:t>
            </a:r>
            <a:r>
              <a:rPr lang="en-GB" sz="2200" b="1" dirty="0">
                <a:solidFill>
                  <a:srgbClr val="70AD46"/>
                </a:solidFill>
              </a:rPr>
              <a:t>P/E investment process</a:t>
            </a:r>
            <a:endParaRPr lang="en-GB" sz="2200" b="1" dirty="0">
              <a:solidFill>
                <a:schemeClr val="accent6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D12C2D41-DE58-9947-8A87-3CB2C789C4CB}"/>
              </a:ext>
            </a:extLst>
          </p:cNvPr>
          <p:cNvSpPr/>
          <p:nvPr/>
        </p:nvSpPr>
        <p:spPr>
          <a:xfrm>
            <a:off x="0" y="0"/>
            <a:ext cx="12192000" cy="6864485"/>
          </a:xfrm>
          <a:prstGeom prst="rect">
            <a:avLst/>
          </a:prstGeom>
          <a:noFill/>
          <a:ln w="349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Eingebuchteter Richtungspfeil 2">
            <a:extLst>
              <a:ext uri="{FF2B5EF4-FFF2-40B4-BE49-F238E27FC236}">
                <a16:creationId xmlns:a16="http://schemas.microsoft.com/office/drawing/2014/main" id="{B09D3816-5A79-464F-A6B2-A1E7EF8690BB}"/>
              </a:ext>
            </a:extLst>
          </p:cNvPr>
          <p:cNvSpPr/>
          <p:nvPr/>
        </p:nvSpPr>
        <p:spPr>
          <a:xfrm>
            <a:off x="652440" y="1484784"/>
            <a:ext cx="4320000" cy="720000"/>
          </a:xfrm>
          <a:prstGeom prst="chevron">
            <a:avLst/>
          </a:prstGeom>
          <a:solidFill>
            <a:srgbClr val="44546A"/>
          </a:solidFill>
          <a:ln w="381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144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kern="0" dirty="0">
                <a:solidFill>
                  <a:srgbClr val="FFFFFF"/>
                </a:solidFill>
                <a:cs typeface="Arial"/>
              </a:rPr>
              <a:t>Acquire</a:t>
            </a:r>
          </a:p>
        </p:txBody>
      </p:sp>
      <p:sp>
        <p:nvSpPr>
          <p:cNvPr id="78" name="Eingebuchteter Richtungspfeil 77">
            <a:extLst>
              <a:ext uri="{FF2B5EF4-FFF2-40B4-BE49-F238E27FC236}">
                <a16:creationId xmlns:a16="http://schemas.microsoft.com/office/drawing/2014/main" id="{F1F97AA6-1038-2B44-821A-94AE2F92C8AB}"/>
              </a:ext>
            </a:extLst>
          </p:cNvPr>
          <p:cNvSpPr/>
          <p:nvPr/>
        </p:nvSpPr>
        <p:spPr>
          <a:xfrm>
            <a:off x="4887236" y="1484784"/>
            <a:ext cx="3600000" cy="720000"/>
          </a:xfrm>
          <a:prstGeom prst="chevron">
            <a:avLst/>
          </a:prstGeom>
          <a:solidFill>
            <a:srgbClr val="44546A"/>
          </a:solidFill>
          <a:ln w="381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14400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kern="0" dirty="0">
                <a:solidFill>
                  <a:srgbClr val="FFFFFF"/>
                </a:solidFill>
                <a:cs typeface="Arial"/>
              </a:rPr>
              <a:t>Grow</a:t>
            </a:r>
          </a:p>
        </p:txBody>
      </p:sp>
      <p:sp>
        <p:nvSpPr>
          <p:cNvPr id="79" name="Eingebuchteter Richtungspfeil 78">
            <a:extLst>
              <a:ext uri="{FF2B5EF4-FFF2-40B4-BE49-F238E27FC236}">
                <a16:creationId xmlns:a16="http://schemas.microsoft.com/office/drawing/2014/main" id="{6EF1ECC6-37A7-9548-A854-B9575005FFA0}"/>
              </a:ext>
            </a:extLst>
          </p:cNvPr>
          <p:cNvSpPr/>
          <p:nvPr/>
        </p:nvSpPr>
        <p:spPr>
          <a:xfrm>
            <a:off x="8402033" y="1484784"/>
            <a:ext cx="2880000" cy="720000"/>
          </a:xfrm>
          <a:prstGeom prst="chevron">
            <a:avLst/>
          </a:prstGeom>
          <a:solidFill>
            <a:srgbClr val="44546A"/>
          </a:solidFill>
          <a:ln w="381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144000" tIns="0" rIns="0" bIns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kern="0" dirty="0">
                <a:solidFill>
                  <a:srgbClr val="FFFFFF"/>
                </a:solidFill>
                <a:cs typeface="Arial"/>
              </a:rPr>
              <a:t>Exit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95591B-F955-B14B-A9D2-D999A9F7B2EF}"/>
              </a:ext>
            </a:extLst>
          </p:cNvPr>
          <p:cNvSpPr/>
          <p:nvPr/>
        </p:nvSpPr>
        <p:spPr>
          <a:xfrm>
            <a:off x="1228905" y="2161597"/>
            <a:ext cx="216000" cy="216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A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5373B70-1219-3D47-883E-B89379EBC843}"/>
              </a:ext>
            </a:extLst>
          </p:cNvPr>
          <p:cNvSpPr txBox="1"/>
          <p:nvPr/>
        </p:nvSpPr>
        <p:spPr>
          <a:xfrm>
            <a:off x="689132" y="2581973"/>
            <a:ext cx="129554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70AD46"/>
                </a:solidFill>
              </a:rPr>
              <a:t>Deal</a:t>
            </a:r>
          </a:p>
          <a:p>
            <a:pPr algn="ctr"/>
            <a:r>
              <a:rPr lang="en-GB" sz="1400" b="1" dirty="0">
                <a:solidFill>
                  <a:srgbClr val="70AD46"/>
                </a:solidFill>
              </a:rPr>
              <a:t>identification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58829627-7B5F-364E-9E81-8C7DD5CB9831}"/>
              </a:ext>
            </a:extLst>
          </p:cNvPr>
          <p:cNvSpPr txBox="1"/>
          <p:nvPr/>
        </p:nvSpPr>
        <p:spPr>
          <a:xfrm>
            <a:off x="698522" y="3360477"/>
            <a:ext cx="127310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Right investment </a:t>
            </a:r>
          </a:p>
          <a:p>
            <a:pPr algn="ctr"/>
            <a:r>
              <a:rPr lang="en-GB" sz="1100" dirty="0"/>
              <a:t>focus / thesis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19BAAE35-3415-374E-9834-7644B1901A45}"/>
              </a:ext>
            </a:extLst>
          </p:cNvPr>
          <p:cNvSpPr txBox="1"/>
          <p:nvPr/>
        </p:nvSpPr>
        <p:spPr>
          <a:xfrm>
            <a:off x="880755" y="4008730"/>
            <a:ext cx="93647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Market</a:t>
            </a:r>
          </a:p>
          <a:p>
            <a:pPr algn="ctr"/>
            <a:r>
              <a:rPr lang="en-GB" sz="1100" dirty="0"/>
              <a:t>assessment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8E9DDD49-6C1D-7242-8A42-FB4A578728D4}"/>
              </a:ext>
            </a:extLst>
          </p:cNvPr>
          <p:cNvSpPr txBox="1"/>
          <p:nvPr/>
        </p:nvSpPr>
        <p:spPr>
          <a:xfrm>
            <a:off x="729782" y="4668862"/>
            <a:ext cx="1210588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Identify potential</a:t>
            </a:r>
          </a:p>
          <a:p>
            <a:pPr algn="ctr"/>
            <a:r>
              <a:rPr lang="en-GB" sz="1100" dirty="0"/>
              <a:t>targets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C62A88AD-49D9-CB42-8B56-553AF017AB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90594" y="1610784"/>
            <a:ext cx="504000" cy="50400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D0F0E5A1-CDAC-8347-8160-6D401741F4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95888" y="1591865"/>
            <a:ext cx="504000" cy="50400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518E5CE7-80FE-B747-9112-41EFF6FA827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90272" y="1591865"/>
            <a:ext cx="425054" cy="425054"/>
          </a:xfrm>
          <a:prstGeom prst="rect">
            <a:avLst/>
          </a:prstGeom>
        </p:spPr>
      </p:pic>
      <p:cxnSp>
        <p:nvCxnSpPr>
          <p:cNvPr id="45" name="Gerade Verbindung 44">
            <a:extLst>
              <a:ext uri="{FF2B5EF4-FFF2-40B4-BE49-F238E27FC236}">
                <a16:creationId xmlns:a16="http://schemas.microsoft.com/office/drawing/2014/main" id="{6655A5BC-8525-EF44-A16C-5E4A97C9022B}"/>
              </a:ext>
            </a:extLst>
          </p:cNvPr>
          <p:cNvCxnSpPr>
            <a:cxnSpLocks/>
          </p:cNvCxnSpPr>
          <p:nvPr/>
        </p:nvCxnSpPr>
        <p:spPr>
          <a:xfrm>
            <a:off x="2776905" y="2377597"/>
            <a:ext cx="0" cy="4068000"/>
          </a:xfrm>
          <a:prstGeom prst="line">
            <a:avLst/>
          </a:prstGeom>
          <a:ln w="22225">
            <a:solidFill>
              <a:srgbClr val="70AD46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ECAAE315-5F9D-A941-BDA7-02CF5EDA112F}"/>
              </a:ext>
            </a:extLst>
          </p:cNvPr>
          <p:cNvSpPr/>
          <p:nvPr/>
        </p:nvSpPr>
        <p:spPr>
          <a:xfrm>
            <a:off x="2662338" y="2161597"/>
            <a:ext cx="216000" cy="216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A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DAF15B03-549B-9949-ABE2-7DE2CD89C00A}"/>
              </a:ext>
            </a:extLst>
          </p:cNvPr>
          <p:cNvSpPr txBox="1"/>
          <p:nvPr/>
        </p:nvSpPr>
        <p:spPr>
          <a:xfrm>
            <a:off x="2242944" y="2581973"/>
            <a:ext cx="106792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70AD46"/>
                </a:solidFill>
              </a:rPr>
              <a:t>Deal</a:t>
            </a:r>
          </a:p>
          <a:p>
            <a:pPr algn="ctr"/>
            <a:r>
              <a:rPr lang="en-GB" sz="1400" b="1" dirty="0">
                <a:solidFill>
                  <a:srgbClr val="70AD46"/>
                </a:solidFill>
              </a:rPr>
              <a:t>evaluation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3B5CE281-CAB1-874E-90C5-37C118D7A3AF}"/>
              </a:ext>
            </a:extLst>
          </p:cNvPr>
          <p:cNvSpPr txBox="1"/>
          <p:nvPr/>
        </p:nvSpPr>
        <p:spPr>
          <a:xfrm>
            <a:off x="2152057" y="3361267"/>
            <a:ext cx="1234633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n-GB" dirty="0"/>
              <a:t>Formulate value </a:t>
            </a:r>
          </a:p>
          <a:p>
            <a:r>
              <a:rPr lang="en-GB" dirty="0"/>
              <a:t>creation thesis</a:t>
            </a:r>
          </a:p>
        </p:txBody>
      </p:sp>
      <p:cxnSp>
        <p:nvCxnSpPr>
          <p:cNvPr id="47" name="Gerade Verbindung 46">
            <a:extLst>
              <a:ext uri="{FF2B5EF4-FFF2-40B4-BE49-F238E27FC236}">
                <a16:creationId xmlns:a16="http://schemas.microsoft.com/office/drawing/2014/main" id="{B9062FDB-D110-A645-B00F-80A0EF683D71}"/>
              </a:ext>
            </a:extLst>
          </p:cNvPr>
          <p:cNvCxnSpPr>
            <a:cxnSpLocks/>
          </p:cNvCxnSpPr>
          <p:nvPr/>
        </p:nvCxnSpPr>
        <p:spPr>
          <a:xfrm flipH="1">
            <a:off x="4066304" y="2377597"/>
            <a:ext cx="0" cy="4068000"/>
          </a:xfrm>
          <a:prstGeom prst="line">
            <a:avLst/>
          </a:prstGeom>
          <a:ln w="22225">
            <a:solidFill>
              <a:srgbClr val="70AD46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BA52F8A6-6B9B-D545-886E-E4455E9E8339}"/>
              </a:ext>
            </a:extLst>
          </p:cNvPr>
          <p:cNvSpPr/>
          <p:nvPr/>
        </p:nvSpPr>
        <p:spPr>
          <a:xfrm>
            <a:off x="3951737" y="2161597"/>
            <a:ext cx="216000" cy="216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A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80EA1637-D897-A443-B2C4-9726A063E9ED}"/>
              </a:ext>
            </a:extLst>
          </p:cNvPr>
          <p:cNvSpPr txBox="1"/>
          <p:nvPr/>
        </p:nvSpPr>
        <p:spPr>
          <a:xfrm>
            <a:off x="3556678" y="2581973"/>
            <a:ext cx="101822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 b="1"/>
            </a:lvl1pPr>
          </a:lstStyle>
          <a:p>
            <a:r>
              <a:rPr lang="en-GB" sz="1400" dirty="0">
                <a:solidFill>
                  <a:srgbClr val="70AD46"/>
                </a:solidFill>
              </a:rPr>
              <a:t>Deal</a:t>
            </a:r>
          </a:p>
          <a:p>
            <a:r>
              <a:rPr lang="en-GB" sz="1400" dirty="0">
                <a:solidFill>
                  <a:srgbClr val="70AD46"/>
                </a:solidFill>
              </a:rPr>
              <a:t>execution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95ADD20D-8A1E-2441-90AD-3D79AA34D2DF}"/>
              </a:ext>
            </a:extLst>
          </p:cNvPr>
          <p:cNvSpPr txBox="1"/>
          <p:nvPr/>
        </p:nvSpPr>
        <p:spPr>
          <a:xfrm>
            <a:off x="3530726" y="3433807"/>
            <a:ext cx="1066319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Due Diligence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F03687EE-D498-1148-843D-59E4B1D68BED}"/>
              </a:ext>
            </a:extLst>
          </p:cNvPr>
          <p:cNvSpPr txBox="1"/>
          <p:nvPr/>
        </p:nvSpPr>
        <p:spPr>
          <a:xfrm>
            <a:off x="2121859" y="3993765"/>
            <a:ext cx="131147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n-GB" dirty="0"/>
              <a:t>Submit / Sign </a:t>
            </a:r>
          </a:p>
          <a:p>
            <a:r>
              <a:rPr lang="en-GB" dirty="0"/>
              <a:t>Non-Binding Offer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DE177FBD-E9FA-2240-B8C3-8FC58E25E439}"/>
              </a:ext>
            </a:extLst>
          </p:cNvPr>
          <p:cNvSpPr txBox="1"/>
          <p:nvPr/>
        </p:nvSpPr>
        <p:spPr>
          <a:xfrm>
            <a:off x="3424943" y="4023002"/>
            <a:ext cx="1282722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/>
              <a:t>Prepare business</a:t>
            </a:r>
          </a:p>
          <a:p>
            <a:pPr algn="ctr"/>
            <a:r>
              <a:rPr lang="en-GB" sz="1100"/>
              <a:t>case</a:t>
            </a:r>
            <a:endParaRPr lang="en-GB" sz="1100" dirty="0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8D6593C2-5EAB-DC44-BE0E-F79655D814DA}"/>
              </a:ext>
            </a:extLst>
          </p:cNvPr>
          <p:cNvSpPr txBox="1"/>
          <p:nvPr/>
        </p:nvSpPr>
        <p:spPr>
          <a:xfrm>
            <a:off x="3645359" y="4651879"/>
            <a:ext cx="841897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/>
              <a:t>Deal </a:t>
            </a:r>
          </a:p>
          <a:p>
            <a:pPr algn="ctr"/>
            <a:r>
              <a:rPr lang="en-GB" sz="1100"/>
              <a:t>structuring</a:t>
            </a:r>
            <a:endParaRPr lang="en-GB" sz="1100" dirty="0"/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A2642295-B564-2B44-BB7E-4FB013BFFC11}"/>
              </a:ext>
            </a:extLst>
          </p:cNvPr>
          <p:cNvSpPr txBox="1"/>
          <p:nvPr/>
        </p:nvSpPr>
        <p:spPr>
          <a:xfrm>
            <a:off x="3643422" y="5301751"/>
            <a:ext cx="798617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/>
              <a:t>Financing</a:t>
            </a:r>
            <a:endParaRPr lang="en-GB" sz="1100" dirty="0"/>
          </a:p>
        </p:txBody>
      </p:sp>
      <p:cxnSp>
        <p:nvCxnSpPr>
          <p:cNvPr id="55" name="Gerade Verbindung 54">
            <a:extLst>
              <a:ext uri="{FF2B5EF4-FFF2-40B4-BE49-F238E27FC236}">
                <a16:creationId xmlns:a16="http://schemas.microsoft.com/office/drawing/2014/main" id="{584629A9-9C96-D64E-A146-FF7C540524A6}"/>
              </a:ext>
            </a:extLst>
          </p:cNvPr>
          <p:cNvCxnSpPr>
            <a:cxnSpLocks/>
          </p:cNvCxnSpPr>
          <p:nvPr/>
        </p:nvCxnSpPr>
        <p:spPr>
          <a:xfrm flipH="1">
            <a:off x="5961001" y="2377597"/>
            <a:ext cx="0" cy="4068000"/>
          </a:xfrm>
          <a:prstGeom prst="line">
            <a:avLst/>
          </a:prstGeom>
          <a:ln w="22225">
            <a:solidFill>
              <a:srgbClr val="70AD46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id="{F6E8E835-24EF-3348-839D-49FC731A8823}"/>
              </a:ext>
            </a:extLst>
          </p:cNvPr>
          <p:cNvSpPr/>
          <p:nvPr/>
        </p:nvSpPr>
        <p:spPr>
          <a:xfrm>
            <a:off x="5846434" y="2161597"/>
            <a:ext cx="216000" cy="216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A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Gerade Verbindung 56">
            <a:extLst>
              <a:ext uri="{FF2B5EF4-FFF2-40B4-BE49-F238E27FC236}">
                <a16:creationId xmlns:a16="http://schemas.microsoft.com/office/drawing/2014/main" id="{1DE13A24-DCE5-BC4C-8225-0858FD8954D9}"/>
              </a:ext>
            </a:extLst>
          </p:cNvPr>
          <p:cNvCxnSpPr>
            <a:cxnSpLocks/>
          </p:cNvCxnSpPr>
          <p:nvPr/>
        </p:nvCxnSpPr>
        <p:spPr>
          <a:xfrm flipH="1">
            <a:off x="7585139" y="2378584"/>
            <a:ext cx="0" cy="4068000"/>
          </a:xfrm>
          <a:prstGeom prst="line">
            <a:avLst/>
          </a:prstGeom>
          <a:ln w="22225">
            <a:solidFill>
              <a:srgbClr val="70AD46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AAB1145A-2152-3740-A93B-10A9FC94D091}"/>
              </a:ext>
            </a:extLst>
          </p:cNvPr>
          <p:cNvSpPr/>
          <p:nvPr/>
        </p:nvSpPr>
        <p:spPr>
          <a:xfrm>
            <a:off x="7470572" y="2162584"/>
            <a:ext cx="216000" cy="216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A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D836EEC0-A926-534F-9A95-19F352C63D30}"/>
              </a:ext>
            </a:extLst>
          </p:cNvPr>
          <p:cNvSpPr txBox="1"/>
          <p:nvPr/>
        </p:nvSpPr>
        <p:spPr>
          <a:xfrm>
            <a:off x="7127152" y="2581973"/>
            <a:ext cx="88036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 b="1"/>
            </a:lvl1pPr>
          </a:lstStyle>
          <a:p>
            <a:r>
              <a:rPr lang="en-GB" sz="1400" dirty="0">
                <a:solidFill>
                  <a:srgbClr val="70AD46"/>
                </a:solidFill>
              </a:rPr>
              <a:t>Value</a:t>
            </a:r>
          </a:p>
          <a:p>
            <a:r>
              <a:rPr lang="en-GB" sz="1400" dirty="0">
                <a:solidFill>
                  <a:srgbClr val="70AD46"/>
                </a:solidFill>
              </a:rPr>
              <a:t>creation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598B7854-A61C-134D-988D-F4103DD51FF3}"/>
              </a:ext>
            </a:extLst>
          </p:cNvPr>
          <p:cNvSpPr txBox="1"/>
          <p:nvPr/>
        </p:nvSpPr>
        <p:spPr>
          <a:xfrm>
            <a:off x="5236736" y="2581973"/>
            <a:ext cx="150714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200" b="1"/>
            </a:lvl1pPr>
          </a:lstStyle>
          <a:p>
            <a:r>
              <a:rPr lang="en-GB" sz="1400" dirty="0">
                <a:solidFill>
                  <a:srgbClr val="70AD46"/>
                </a:solidFill>
              </a:rPr>
              <a:t>Deal</a:t>
            </a:r>
          </a:p>
          <a:p>
            <a:r>
              <a:rPr lang="en-GB" sz="1400" dirty="0">
                <a:solidFill>
                  <a:srgbClr val="70AD46"/>
                </a:solidFill>
              </a:rPr>
              <a:t>implementation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15D7F4B9-0D85-4840-8058-100151BC0631}"/>
              </a:ext>
            </a:extLst>
          </p:cNvPr>
          <p:cNvSpPr txBox="1"/>
          <p:nvPr/>
        </p:nvSpPr>
        <p:spPr>
          <a:xfrm>
            <a:off x="5176442" y="3349837"/>
            <a:ext cx="1579279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n-GB" dirty="0"/>
              <a:t>Confirmatory analysis </a:t>
            </a:r>
          </a:p>
          <a:p>
            <a:r>
              <a:rPr lang="en-GB" dirty="0"/>
              <a:t>with top executives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9BD7522-4263-8D43-BAF0-D8AE88A75A5C}"/>
              </a:ext>
            </a:extLst>
          </p:cNvPr>
          <p:cNvSpPr txBox="1"/>
          <p:nvPr/>
        </p:nvSpPr>
        <p:spPr>
          <a:xfrm>
            <a:off x="5383660" y="5217112"/>
            <a:ext cx="1218603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Complementary </a:t>
            </a:r>
          </a:p>
          <a:p>
            <a:pPr algn="ctr"/>
            <a:r>
              <a:rPr lang="en-GB" sz="1100"/>
              <a:t>acquisitions</a:t>
            </a:r>
            <a:endParaRPr lang="en-GB" sz="1100" dirty="0"/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08C55ADE-996B-9545-B7C6-E87E1D15EC35}"/>
              </a:ext>
            </a:extLst>
          </p:cNvPr>
          <p:cNvSpPr txBox="1"/>
          <p:nvPr/>
        </p:nvSpPr>
        <p:spPr>
          <a:xfrm>
            <a:off x="7081635" y="5217111"/>
            <a:ext cx="1007007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Risk</a:t>
            </a:r>
          </a:p>
          <a:p>
            <a:pPr algn="ctr"/>
            <a:r>
              <a:rPr lang="en-GB" sz="1100" dirty="0"/>
              <a:t>management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257F378D-56E6-F343-BDFA-57A0AF579C15}"/>
              </a:ext>
            </a:extLst>
          </p:cNvPr>
          <p:cNvSpPr txBox="1"/>
          <p:nvPr/>
        </p:nvSpPr>
        <p:spPr>
          <a:xfrm>
            <a:off x="5540046" y="4651879"/>
            <a:ext cx="763349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/>
              <a:t>Retain</a:t>
            </a:r>
            <a:endParaRPr lang="en-GB" sz="1100" dirty="0"/>
          </a:p>
          <a:p>
            <a:pPr algn="ctr"/>
            <a:r>
              <a:rPr lang="en-GB" sz="1100" dirty="0"/>
              <a:t>top talent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7CDFAD1C-02F2-1245-A2B8-9DB5BFB8F5A9}"/>
              </a:ext>
            </a:extLst>
          </p:cNvPr>
          <p:cNvSpPr txBox="1"/>
          <p:nvPr/>
        </p:nvSpPr>
        <p:spPr>
          <a:xfrm>
            <a:off x="6786513" y="3355407"/>
            <a:ext cx="156164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/>
              <a:t>Operational</a:t>
            </a:r>
            <a:endParaRPr lang="en-GB" sz="1100" dirty="0"/>
          </a:p>
          <a:p>
            <a:pPr algn="ctr"/>
            <a:r>
              <a:rPr lang="en-GB" sz="1100" dirty="0"/>
              <a:t>improvement program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D1B6FCB6-465F-734A-8788-692108BF9644}"/>
              </a:ext>
            </a:extLst>
          </p:cNvPr>
          <p:cNvSpPr txBox="1"/>
          <p:nvPr/>
        </p:nvSpPr>
        <p:spPr>
          <a:xfrm>
            <a:off x="6858649" y="4003417"/>
            <a:ext cx="1417376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Deliver sustainable </a:t>
            </a:r>
          </a:p>
          <a:p>
            <a:pPr algn="ctr"/>
            <a:r>
              <a:rPr lang="en-GB" sz="1100" dirty="0"/>
              <a:t>improvements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D173EC33-7B14-3248-9109-C94179DE876A}"/>
              </a:ext>
            </a:extLst>
          </p:cNvPr>
          <p:cNvSpPr txBox="1"/>
          <p:nvPr/>
        </p:nvSpPr>
        <p:spPr>
          <a:xfrm>
            <a:off x="6886623" y="4668862"/>
            <a:ext cx="1468672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Measure bottom-line</a:t>
            </a:r>
          </a:p>
          <a:p>
            <a:pPr algn="ctr"/>
            <a:r>
              <a:rPr lang="en-GB" sz="1100" dirty="0"/>
              <a:t>results</a:t>
            </a:r>
          </a:p>
        </p:txBody>
      </p:sp>
      <p:cxnSp>
        <p:nvCxnSpPr>
          <p:cNvPr id="59" name="Gerade Verbindung 58">
            <a:extLst>
              <a:ext uri="{FF2B5EF4-FFF2-40B4-BE49-F238E27FC236}">
                <a16:creationId xmlns:a16="http://schemas.microsoft.com/office/drawing/2014/main" id="{121735C6-D3B8-B449-8B18-4820434720D9}"/>
              </a:ext>
            </a:extLst>
          </p:cNvPr>
          <p:cNvCxnSpPr>
            <a:cxnSpLocks/>
          </p:cNvCxnSpPr>
          <p:nvPr/>
        </p:nvCxnSpPr>
        <p:spPr>
          <a:xfrm flipH="1">
            <a:off x="9892124" y="2379742"/>
            <a:ext cx="0" cy="4068000"/>
          </a:xfrm>
          <a:prstGeom prst="line">
            <a:avLst/>
          </a:prstGeom>
          <a:ln w="22225">
            <a:solidFill>
              <a:srgbClr val="70AD46"/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>
            <a:extLst>
              <a:ext uri="{FF2B5EF4-FFF2-40B4-BE49-F238E27FC236}">
                <a16:creationId xmlns:a16="http://schemas.microsoft.com/office/drawing/2014/main" id="{9FDD18D7-DE63-0641-98FD-35BBA5CA3665}"/>
              </a:ext>
            </a:extLst>
          </p:cNvPr>
          <p:cNvSpPr/>
          <p:nvPr/>
        </p:nvSpPr>
        <p:spPr>
          <a:xfrm>
            <a:off x="9777557" y="2163742"/>
            <a:ext cx="216000" cy="216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A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8B8DDE16-CBF5-924A-A8A9-02CA857FFA66}"/>
              </a:ext>
            </a:extLst>
          </p:cNvPr>
          <p:cNvSpPr txBox="1"/>
          <p:nvPr/>
        </p:nvSpPr>
        <p:spPr>
          <a:xfrm>
            <a:off x="9226003" y="3349169"/>
            <a:ext cx="1332242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Prepare for sale </a:t>
            </a:r>
          </a:p>
          <a:p>
            <a:pPr algn="ctr"/>
            <a:r>
              <a:rPr lang="en-GB" sz="1100" dirty="0"/>
              <a:t>/  Investment Teaser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13038D81-3338-3542-9CEB-180264AF0FF1}"/>
              </a:ext>
            </a:extLst>
          </p:cNvPr>
          <p:cNvSpPr txBox="1"/>
          <p:nvPr/>
        </p:nvSpPr>
        <p:spPr>
          <a:xfrm>
            <a:off x="9302059" y="4003416"/>
            <a:ext cx="1180131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Search for </a:t>
            </a:r>
          </a:p>
          <a:p>
            <a:pPr algn="ctr"/>
            <a:r>
              <a:rPr lang="en-GB" sz="1100" dirty="0"/>
              <a:t>potential buyers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57062736-25B3-4640-935C-2A41FF32D196}"/>
              </a:ext>
            </a:extLst>
          </p:cNvPr>
          <p:cNvSpPr txBox="1"/>
          <p:nvPr/>
        </p:nvSpPr>
        <p:spPr>
          <a:xfrm>
            <a:off x="9333343" y="2581973"/>
            <a:ext cx="110959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70AD46"/>
                </a:solidFill>
              </a:rPr>
              <a:t>Maximize</a:t>
            </a:r>
          </a:p>
          <a:p>
            <a:pPr algn="ctr"/>
            <a:r>
              <a:rPr lang="en-GB" sz="1400" b="1" dirty="0">
                <a:solidFill>
                  <a:srgbClr val="70AD46"/>
                </a:solidFill>
              </a:rPr>
              <a:t>deal return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B03D6770-452B-F04A-B010-BCE78C8F59A6}"/>
              </a:ext>
            </a:extLst>
          </p:cNvPr>
          <p:cNvSpPr txBox="1"/>
          <p:nvPr/>
        </p:nvSpPr>
        <p:spPr>
          <a:xfrm>
            <a:off x="9076285" y="4651879"/>
            <a:ext cx="163167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/>
              <a:t>Management presentations</a:t>
            </a:r>
            <a:endParaRPr lang="en-GB" sz="11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3D87FE9B-2CDE-0944-AD8E-64A875117D0F}"/>
              </a:ext>
            </a:extLst>
          </p:cNvPr>
          <p:cNvSpPr txBox="1"/>
          <p:nvPr/>
        </p:nvSpPr>
        <p:spPr>
          <a:xfrm>
            <a:off x="9344538" y="5217111"/>
            <a:ext cx="1095172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 dirty="0"/>
              <a:t>Sell process </a:t>
            </a:r>
            <a:r>
              <a:rPr lang="en-GB" sz="1100"/>
              <a:t>/ </a:t>
            </a:r>
          </a:p>
          <a:p>
            <a:pPr algn="ctr"/>
            <a:r>
              <a:rPr lang="en-GB" sz="1100"/>
              <a:t>deal </a:t>
            </a:r>
            <a:r>
              <a:rPr lang="en-GB" sz="1100" dirty="0"/>
              <a:t>execution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86979CFA-8BBA-2943-AEFB-F7EE3241E791}"/>
              </a:ext>
            </a:extLst>
          </p:cNvPr>
          <p:cNvSpPr txBox="1"/>
          <p:nvPr/>
        </p:nvSpPr>
        <p:spPr>
          <a:xfrm>
            <a:off x="3366971" y="5789035"/>
            <a:ext cx="1401345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100"/>
              <a:t>SPA / Deal signing </a:t>
            </a:r>
          </a:p>
          <a:p>
            <a:pPr algn="ctr"/>
            <a:r>
              <a:rPr lang="en-GB" sz="1100"/>
              <a:t>&amp; closing</a:t>
            </a:r>
            <a:endParaRPr lang="en-GB" sz="1100" dirty="0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9DB6266F-3708-EC43-8124-96AAD9568114}"/>
              </a:ext>
            </a:extLst>
          </p:cNvPr>
          <p:cNvSpPr txBox="1"/>
          <p:nvPr/>
        </p:nvSpPr>
        <p:spPr>
          <a:xfrm>
            <a:off x="5552523" y="4003216"/>
            <a:ext cx="758541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n-GB"/>
              <a:t>Business</a:t>
            </a:r>
          </a:p>
          <a:p>
            <a:r>
              <a:rPr lang="en-GB"/>
              <a:t>strategy</a:t>
            </a:r>
            <a:endParaRPr lang="en-GB" dirty="0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08068853-C934-DA45-B43D-B02DEA85E976}"/>
              </a:ext>
            </a:extLst>
          </p:cNvPr>
          <p:cNvSpPr txBox="1"/>
          <p:nvPr/>
        </p:nvSpPr>
        <p:spPr>
          <a:xfrm>
            <a:off x="2135789" y="4654195"/>
            <a:ext cx="131147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/>
            </a:lvl1pPr>
          </a:lstStyle>
          <a:p>
            <a:r>
              <a:rPr lang="en-GB" dirty="0"/>
              <a:t>Plan / Organize Due Diligence</a:t>
            </a:r>
          </a:p>
        </p:txBody>
      </p:sp>
    </p:spTree>
    <p:extLst>
      <p:ext uri="{BB962C8B-B14F-4D97-AF65-F5344CB8AC3E}">
        <p14:creationId xmlns:p14="http://schemas.microsoft.com/office/powerpoint/2010/main" val="1367772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Macintosh PowerPoint</Application>
  <PresentationFormat>Breitbild</PresentationFormat>
  <Paragraphs>60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1_Office</vt:lpstr>
      <vt:lpstr>Office</vt:lpstr>
      <vt:lpstr>think-cell Folie</vt:lpstr>
      <vt:lpstr>Private Equity Investment Process </vt:lpstr>
    </vt:vector>
  </TitlesOfParts>
  <Manager/>
  <Company>StrategyPunk.com</Company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Private Equity Investment Process</dc:title>
  <dc:subject/>
  <dc:creator/>
  <cp:keywords/>
  <dc:description/>
  <cp:lastModifiedBy>Christina  Schmidt</cp:lastModifiedBy>
  <cp:revision>104</cp:revision>
  <dcterms:created xsi:type="dcterms:W3CDTF">2019-03-05T19:37:05Z</dcterms:created>
  <dcterms:modified xsi:type="dcterms:W3CDTF">2020-12-09T12:22:41Z</dcterms:modified>
  <cp:category/>
</cp:coreProperties>
</file>