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3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28" r:id="rId2"/>
  </p:sldMasterIdLst>
  <p:notesMasterIdLst>
    <p:notesMasterId r:id="rId4"/>
  </p:notesMasterIdLst>
  <p:sldIdLst>
    <p:sldId id="371" r:id="rId3"/>
  </p:sldIdLst>
  <p:sldSz cx="12192000" cy="6858000"/>
  <p:notesSz cx="6797675" cy="9926638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6A6A6"/>
    <a:srgbClr val="DC6E00"/>
    <a:srgbClr val="B25147"/>
    <a:srgbClr val="35AB91"/>
    <a:srgbClr val="44727E"/>
    <a:srgbClr val="F0A239"/>
    <a:srgbClr val="5DA892"/>
    <a:srgbClr val="A8BD75"/>
    <a:srgbClr val="5DA792"/>
    <a:srgbClr val="E4A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 autoAdjust="0"/>
    <p:restoredTop sz="93725" autoAdjust="0"/>
  </p:normalViewPr>
  <p:slideViewPr>
    <p:cSldViewPr>
      <p:cViewPr varScale="1">
        <p:scale>
          <a:sx n="113" d="100"/>
          <a:sy n="113" d="100"/>
        </p:scale>
        <p:origin x="978" y="96"/>
      </p:cViewPr>
      <p:guideLst>
        <p:guide orient="horz" pos="238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5ECEB-5993-419A-A88E-DE0AA28C9EB0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26AFD-8D35-440C-98D2-3CEB164CDE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32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2C00E-24D6-6D46-91EF-22D77F555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22171D0-D3E6-D24C-A073-B0DE6E599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8AB277-361A-D44F-81F8-075BA065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4E840-6A0C-6F4E-B5D9-FECEDF25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DA68EB-357D-5649-9BE4-E4F3C994A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36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C89FC-94AA-C74D-9175-559AD0FAF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1CEB8E-3FEF-FD4C-AEEC-A8A4A76CD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B39C45-778F-4241-8230-17A79F1B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5B23BD-D4E4-2442-9152-AD4549E7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7D0266-6465-1F4C-86AB-151D2D0F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51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2B8040-A28B-B347-BD8C-5EA0D6B27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DC78F5-DB66-E64C-96FD-851181D11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3DDCC4-E6B7-DE4E-8F64-5459E5E9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804C0D-9A01-D94A-8D4B-3783AC32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AB533-E8AB-784D-9B50-591B1760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5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04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8235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5866DBD5-BBEC-437B-B37F-6BF2755FDAB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335901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23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0497CA38-8086-4A83-A292-86607C7F0C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8"/>
            <a:ext cx="12186138" cy="460851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F2911CE-ED18-40C6-9BEB-5257E2C24DC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8288" y="5805264"/>
            <a:ext cx="3121341" cy="619621"/>
          </a:xfrm>
          <a:prstGeom prst="rect">
            <a:avLst/>
          </a:prstGeom>
        </p:spPr>
      </p:pic>
      <p:sp>
        <p:nvSpPr>
          <p:cNvPr id="7" name="Textplatzhalter 20">
            <a:extLst>
              <a:ext uri="{FF2B5EF4-FFF2-40B4-BE49-F238E27FC236}">
                <a16:creationId xmlns:a16="http://schemas.microsoft.com/office/drawing/2014/main" id="{42609E44-ECAF-4B1E-96D4-0E9E93E98B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5473558"/>
            <a:ext cx="4148635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3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2521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76797236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1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0130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41062237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44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42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62348763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34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9246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084BC617-70E0-4BF3-BDAC-3D0238FBCFF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01529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22" name="think-cell Folie" r:id="rId5" imgW="338" imgH="338" progId="TCLayout.ActiveDocument.1">
                  <p:embed/>
                </p:oleObj>
              </mc:Choice>
              <mc:Fallback>
                <p:oleObj name="think-cell Folie" r:id="rId5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194D8A73-A75D-4D8E-80E9-C1993117B43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3142F2-9013-4767-BCE2-03B227EB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6" name="Textplatzhalter 10">
            <a:extLst>
              <a:ext uri="{FF2B5EF4-FFF2-40B4-BE49-F238E27FC236}">
                <a16:creationId xmlns:a16="http://schemas.microsoft.com/office/drawing/2014/main" id="{6CCA563E-429C-4434-8BD2-1A32B879B1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DFB0C07B-77C7-4A4E-889D-26DE571079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951" y="1484784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7" name="Bildplatzhalter 12">
            <a:extLst>
              <a:ext uri="{FF2B5EF4-FFF2-40B4-BE49-F238E27FC236}">
                <a16:creationId xmlns:a16="http://schemas.microsoft.com/office/drawing/2014/main" id="{C6E87118-92D8-4571-885E-AFD178D1509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4839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8" name="Bildplatzhalter 12">
            <a:extLst>
              <a:ext uri="{FF2B5EF4-FFF2-40B4-BE49-F238E27FC236}">
                <a16:creationId xmlns:a16="http://schemas.microsoft.com/office/drawing/2014/main" id="{2852C9DA-CFE0-41A5-B9AE-16C1AD6B11F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80841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9" name="Bildplatzhalter 12">
            <a:extLst>
              <a:ext uri="{FF2B5EF4-FFF2-40B4-BE49-F238E27FC236}">
                <a16:creationId xmlns:a16="http://schemas.microsoft.com/office/drawing/2014/main" id="{CA057589-E11B-4941-9B64-CCED2B0932A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1328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0" name="Bildplatzhalter 12">
            <a:extLst>
              <a:ext uri="{FF2B5EF4-FFF2-40B4-BE49-F238E27FC236}">
                <a16:creationId xmlns:a16="http://schemas.microsoft.com/office/drawing/2014/main" id="{B442A6B6-ED56-4B7B-A7F8-467E75BD152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5730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7498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D02BA-6C32-534C-AA72-53103202F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4A00A5-DDDA-6441-8F40-144BDF151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3A3220-B885-2D48-82DF-0A2D81C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D7927E-FA01-9048-B154-A85419A8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D45F6B-7CA6-E746-B7C8-921233F7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215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28219-3BA2-C147-A20C-746144E66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74AF0B-C7CA-3746-95FC-410F58D19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C0D4B4-FE28-944B-858C-FD49F671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FFD408-AE82-914A-837A-1B19887A7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D1379D-9520-0648-A50E-8DE0664D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58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BC011-5580-1147-B2CA-74CE8E5E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B97274-70A9-A941-BA73-BD3182841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C86CF9-2B71-7D4F-BD9D-A3B895A0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0FBF6-7101-3E4C-925D-D61CDE36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9A8A00-571A-A743-9A57-518E3C85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304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26ADF-8107-FA4E-A04F-A371AA35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E09D12-809F-9046-9025-9F712295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F36CCE-B513-0441-AB99-899DEA3FC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55959E-3E36-794F-B6B8-043D3BD0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D48199-2686-4D44-9793-13AD9034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144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97E4E2-D73F-BF4F-94BA-A274D7C5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81A30E-A539-5B40-8C2D-F4D942691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93E6E1-7F56-ED46-9831-90EAD87F7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62F161-A661-4C4C-87E0-F8BDD13C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D39A93-9A90-E047-BD0A-2885BCF8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6D8EED-5393-1048-B9C7-D02CDE77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080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C1214-A127-B64D-B398-AF0433F6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5B6C7D-13C7-3E4E-8815-E5F64280F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FA0D2F-3EE4-7B42-8689-711932406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5955B6-DF52-D64C-AA20-CFF267CF2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86D10B7-A0DB-C24C-A5E4-326ED791D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8D701B-8A71-704E-8D6B-A26AF910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D282E9-102A-A149-8F4A-8B85F0F5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3015557-1C2C-6A4D-93AB-691F0CFB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451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5F1DE-5F77-2B47-9B9A-B25FDFE1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D1817C-EB1E-2946-A4E2-C9D3A276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A516699-E9D6-1D4C-B739-CCF26C011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70B319-5919-1148-8CF9-685496A9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8172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AF1396-8167-FF4D-A614-BD73E9C3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220FE5-8D8B-2744-99B4-22B36FEB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CAAA4D-1463-294B-8D29-EEA32D4B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183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FA4F5-3F94-FE4B-BEBE-28A7B5D10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463FCB-13E7-DC42-A1D0-7E404CBB0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A9E663-4EB0-4E41-AA04-E529CBC40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AF7B11-3489-BC49-8A96-41399E49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B87408-15E5-884B-89C9-1BA315FF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3DE418-E4C4-6D46-B385-D19F3E28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678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C09D0-A7E5-CA48-941F-B8D62FF5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B380C36-D55B-7E4C-95DE-0659AC0C6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D542D0-35CD-FE4B-829C-BF9554F6B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9436EA-F7DB-5D4F-8017-CBD07616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2B93B7-2746-4E4E-A34F-10A56E41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5A7424-D540-7243-91D2-CC93F465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9369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EC841-5C71-6246-9475-C84B925D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21994E-B1C1-7E48-AFC1-B18D320E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A82F3B-6F62-0F49-9EBB-7E7DD9E8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C885B4-3006-D14F-A4A3-388A7424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4C688C-AF20-5A4E-9633-3E59CA59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2299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8639CA0-1FAA-864F-ABC7-19408632E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670078-E223-9E41-802E-348704341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C92E19-3D1C-4F45-9DDE-05005161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9C9244-86C3-954B-BEE9-77581BB5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8E9589-9FF3-944A-AC4F-8DB41DFA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638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80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612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C9870-81FE-DE4E-A3B5-CBD29230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3C82E2-4F2B-E74E-9CC8-6767E8252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F530AF-D2A4-E54C-8C79-F8BEC82B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1C0B71-BFF7-BA45-B3C1-0B6530B7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21A43F-3474-E546-8997-A355E213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7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6DB56-37BF-6945-AEE2-04961117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2C437E-2420-CD48-A664-6A4400C91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673C10-9805-9B40-84D0-7505C39FC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8467E0-8B3D-EB4A-821A-D85A7241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B540F2-1137-3D48-90DD-A71A382F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E14684-3F65-4C4C-8C5A-42749233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31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53B6B-DEEE-2144-8A86-CF2836F77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24EDBC-3372-1B48-8C80-E589AE6E6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0C1C6C-18D1-7B4B-B65F-3B69CB34B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686EF4-4279-3E48-AC6A-A68891053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42713D-FBCC-CA44-8C8E-F6D9D49D1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6F5B1B5-57AB-CC46-A313-736F736A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B3AAB8A-B3B6-5340-A36D-E0B41DB0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97DA854-9B5C-EE45-B8FB-0EE31DC4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72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BBB6F-C347-594B-A535-5CD8E312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C4FC02E-8047-9E4B-81DC-46FD067B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EE987C-A019-1C4A-9EC5-E42E3F41F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FE7362-7526-EE42-B0E6-7B3BB810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90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5110BD-0CC8-484F-86BB-9D31A26E7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15C5D08-132E-3547-8878-841BCA31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99CBDE-A5F1-CC4B-8427-7EC7A2E6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08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13B29-61B9-874A-B03B-62F7888CA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557F03-DFCA-6740-818A-78DF15103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F85103-D364-D54C-B479-E718EB809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C67347-1D3C-0844-BA02-F3B95E6D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07407F-D77D-F14F-BB16-88DA28B4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07182A-9212-1A42-BF8E-35C3A6B0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5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5F77F-C389-4E49-B8FB-3245F365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E0ADA8E-3A4A-DC47-8232-160C8FE11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308C8C-DF2A-5442-A612-311430952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25F1E3-C4CA-4E41-A5F3-638296F1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A665C3-9A4C-A444-B9B3-2D31C9DB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5EB821-DDA5-C548-8D85-69BACA42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37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9.xml"/><Relationship Id="rId16" Type="http://schemas.openxmlformats.org/officeDocument/2006/relationships/tags" Target="../tags/tag16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5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vmlDrawing" Target="../drawings/vmlDrawing8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542D7FC3-4436-4347-9DAC-9B57E0338C2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5305528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78" name="think-cell Folie" r:id="rId22" imgW="360" imgH="360" progId="TCLayout.ActiveDocument.1">
                  <p:embed/>
                </p:oleObj>
              </mc:Choice>
              <mc:Fallback>
                <p:oleObj name="think-cell Folie" r:id="rId22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2C644CD0-AFD2-4863-B299-8CA9BAB8A5B0}"/>
              </a:ext>
            </a:extLst>
          </p:cNvPr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B762BD9-24D1-6442-BB0E-F2116709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41D023-1571-D549-9DA0-0E8A80022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5D1B04-59E0-0A4C-9081-0B01EAAAE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B697C8-CD4A-4442-9F8C-E53268027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367591-8258-D445-865F-1D7FE568E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67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686" r:id="rId13"/>
    <p:sldLayoutId id="2147483683" r:id="rId14"/>
    <p:sldLayoutId id="2147483688" r:id="rId15"/>
    <p:sldLayoutId id="2147483687" r:id="rId16"/>
    <p:sldLayoutId id="21474836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B812DE3-54D6-4E45-9314-53AB9E036A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4274240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02" name="think-cell Folie" r:id="rId17" imgW="360" imgH="360" progId="TCLayout.ActiveDocument.1">
                  <p:embed/>
                </p:oleObj>
              </mc:Choice>
              <mc:Fallback>
                <p:oleObj name="think-cell Folie" r:id="rId17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46EA1B23-5D56-48B6-A6CA-5CA1E9F2BE2F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76703B-D061-884A-88F6-3248B071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4CE598-5E8F-B741-9F08-DC9379B98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52A2A-742B-CF44-9700-99D00DFF6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05.12.2021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2EC5FF-4E16-FE4C-B1A2-25C7F0719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EB20D1-13FF-FC47-BEDC-B72501E2A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23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oleObject" Target="../embeddings/oleObject10.bin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slideLayout" Target="../slideLayouts/slideLayout29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0.v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image" Target="../media/image6.png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16" name="think-cell Folie" r:id="rId13" imgW="359" imgH="360" progId="TCLayout.ActiveDocument.1">
                  <p:embed/>
                </p:oleObj>
              </mc:Choice>
              <mc:Fallback>
                <p:oleObj name="think-cell Folie" r:id="rId13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Strategic Partnerships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5300580" y="6575729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77" name="Rectangle 73">
            <a:extLst>
              <a:ext uri="{FF2B5EF4-FFF2-40B4-BE49-F238E27FC236}">
                <a16:creationId xmlns:a16="http://schemas.microsoft.com/office/drawing/2014/main" id="{6E0EC23C-F702-3242-8B04-EE64DA76E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386" y="1927107"/>
            <a:ext cx="204787" cy="182563"/>
          </a:xfrm>
          <a:prstGeom prst="rect">
            <a:avLst/>
          </a:prstGeom>
          <a:solidFill>
            <a:srgbClr val="DC6E00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I</a:t>
            </a:r>
          </a:p>
        </p:txBody>
      </p:sp>
      <p:cxnSp>
        <p:nvCxnSpPr>
          <p:cNvPr id="79" name="Straight Connector 20">
            <a:extLst>
              <a:ext uri="{FF2B5EF4-FFF2-40B4-BE49-F238E27FC236}">
                <a16:creationId xmlns:a16="http://schemas.microsoft.com/office/drawing/2014/main" id="{DD85B7D3-0EF5-8B4A-9C13-74F3C418AAB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521418" y="3914825"/>
            <a:ext cx="4140000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prstDash val="dash"/>
            <a:round/>
            <a:headEnd/>
            <a:tailEnd/>
          </a:ln>
        </p:spPr>
      </p:cxnSp>
      <p:sp>
        <p:nvSpPr>
          <p:cNvPr id="80" name="Rectangle 7">
            <a:extLst>
              <a:ext uri="{FF2B5EF4-FFF2-40B4-BE49-F238E27FC236}">
                <a16:creationId xmlns:a16="http://schemas.microsoft.com/office/drawing/2014/main" id="{98293DE6-321F-A748-B601-CDE157763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194" y="2350249"/>
            <a:ext cx="900000" cy="6120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kern="0" dirty="0">
                <a:solidFill>
                  <a:srgbClr val="FFFFFF"/>
                </a:solidFill>
              </a:rPr>
              <a:t>Deal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kern="0" dirty="0">
                <a:solidFill>
                  <a:srgbClr val="FFFFFF"/>
                </a:solidFill>
              </a:rPr>
              <a:t>structure</a:t>
            </a:r>
          </a:p>
        </p:txBody>
      </p:sp>
      <p:sp>
        <p:nvSpPr>
          <p:cNvPr id="81" name="Rectangle 7">
            <a:extLst>
              <a:ext uri="{FF2B5EF4-FFF2-40B4-BE49-F238E27FC236}">
                <a16:creationId xmlns:a16="http://schemas.microsoft.com/office/drawing/2014/main" id="{AB0102C2-D2E7-E046-8847-2DB5C2069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194" y="1879931"/>
            <a:ext cx="900000" cy="3600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Priority </a:t>
            </a:r>
          </a:p>
        </p:txBody>
      </p:sp>
      <p:cxnSp>
        <p:nvCxnSpPr>
          <p:cNvPr id="83" name="Straight Connector 55">
            <a:extLst>
              <a:ext uri="{FF2B5EF4-FFF2-40B4-BE49-F238E27FC236}">
                <a16:creationId xmlns:a16="http://schemas.microsoft.com/office/drawing/2014/main" id="{FB254EF0-519A-B945-9B5F-EFDA2DC2F67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5194" y="2276872"/>
            <a:ext cx="11016000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prstDash val="dash"/>
            <a:round/>
            <a:headEnd/>
            <a:tailEnd/>
          </a:ln>
        </p:spPr>
      </p:cxnSp>
      <p:sp>
        <p:nvSpPr>
          <p:cNvPr id="85" name="TextBox 37">
            <a:extLst>
              <a:ext uri="{FF2B5EF4-FFF2-40B4-BE49-F238E27FC236}">
                <a16:creationId xmlns:a16="http://schemas.microsoft.com/office/drawing/2014/main" id="{1F1985AE-6FE6-B54C-A2A7-385D063C6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484" y="2483604"/>
            <a:ext cx="1550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marR="0" lvl="1" indent="-85725" algn="ctr" defTabSz="91440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rgbClr val="B2B2B2"/>
              </a:buClr>
              <a:buSzPct val="100000"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Full acquisition / Majority investment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87" name="TextBox 37">
            <a:extLst>
              <a:ext uri="{FF2B5EF4-FFF2-40B4-BE49-F238E27FC236}">
                <a16:creationId xmlns:a16="http://schemas.microsoft.com/office/drawing/2014/main" id="{F288821F-5CDC-BC4A-80CA-15658E223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4106" y="2420035"/>
            <a:ext cx="155125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marR="0" lvl="1" indent="-85725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rgbClr val="B2B2B2"/>
              </a:buClr>
              <a:buSzPct val="100000"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Strategic supplier or one-off arms length purchase</a:t>
            </a:r>
          </a:p>
        </p:txBody>
      </p:sp>
      <p:sp>
        <p:nvSpPr>
          <p:cNvPr id="90" name="Rectangle 78">
            <a:extLst>
              <a:ext uri="{FF2B5EF4-FFF2-40B4-BE49-F238E27FC236}">
                <a16:creationId xmlns:a16="http://schemas.microsoft.com/office/drawing/2014/main" id="{0E43DAC9-99C9-5D47-8AA3-CA38F96E1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8889" y="1927107"/>
            <a:ext cx="204787" cy="182563"/>
          </a:xfrm>
          <a:prstGeom prst="rect">
            <a:avLst/>
          </a:prstGeom>
          <a:solidFill>
            <a:srgbClr val="DC6E00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II</a:t>
            </a:r>
          </a:p>
        </p:txBody>
      </p:sp>
      <p:sp>
        <p:nvSpPr>
          <p:cNvPr id="92" name="Rectangle 7">
            <a:extLst>
              <a:ext uri="{FF2B5EF4-FFF2-40B4-BE49-F238E27FC236}">
                <a16:creationId xmlns:a16="http://schemas.microsoft.com/office/drawing/2014/main" id="{E714848D-2AA5-E743-A383-4CC0575F1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194" y="3058366"/>
            <a:ext cx="90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kern="0" dirty="0">
                <a:solidFill>
                  <a:srgbClr val="FFFFFF"/>
                </a:solidFill>
              </a:rPr>
              <a:t>Description</a:t>
            </a:r>
          </a:p>
        </p:txBody>
      </p:sp>
      <p:cxnSp>
        <p:nvCxnSpPr>
          <p:cNvPr id="93" name="Straight Connector 55">
            <a:extLst>
              <a:ext uri="{FF2B5EF4-FFF2-40B4-BE49-F238E27FC236}">
                <a16:creationId xmlns:a16="http://schemas.microsoft.com/office/drawing/2014/main" id="{02DAECF0-F5E8-BA46-A722-22F7E9B9561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5194" y="2993687"/>
            <a:ext cx="11016000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prstDash val="dash"/>
            <a:round/>
            <a:headEnd/>
            <a:tailEnd/>
          </a:ln>
        </p:spPr>
      </p:cxnSp>
      <p:sp>
        <p:nvSpPr>
          <p:cNvPr id="95" name="Rectangle 7">
            <a:extLst>
              <a:ext uri="{FF2B5EF4-FFF2-40B4-BE49-F238E27FC236}">
                <a16:creationId xmlns:a16="http://schemas.microsoft.com/office/drawing/2014/main" id="{0FEB515D-466A-324F-A06E-075D700A1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194" y="3874483"/>
            <a:ext cx="900000" cy="21240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kern="0" dirty="0">
                <a:solidFill>
                  <a:srgbClr val="FFFFFF"/>
                </a:solidFill>
              </a:rPr>
              <a:t>Initial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kern="0" dirty="0">
                <a:solidFill>
                  <a:srgbClr val="FFFFFF"/>
                </a:solidFill>
              </a:rPr>
              <a:t>evaluation</a:t>
            </a:r>
          </a:p>
        </p:txBody>
      </p:sp>
      <p:sp>
        <p:nvSpPr>
          <p:cNvPr id="96" name="Rectangle 46">
            <a:extLst>
              <a:ext uri="{FF2B5EF4-FFF2-40B4-BE49-F238E27FC236}">
                <a16:creationId xmlns:a16="http://schemas.microsoft.com/office/drawing/2014/main" id="{DB8AA2F9-A1AF-9E4F-8646-2C0601637E7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91218" y="1268760"/>
            <a:ext cx="1710040" cy="394542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M&amp;A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000000"/>
                </a:solidFill>
                <a:latin typeface="Arial" pitchFamily="34" charset="0"/>
              </a:rPr>
              <a:t>(</a:t>
            </a: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Bold move)</a:t>
            </a:r>
          </a:p>
        </p:txBody>
      </p:sp>
      <p:sp>
        <p:nvSpPr>
          <p:cNvPr id="97" name="Rectangle 46">
            <a:extLst>
              <a:ext uri="{FF2B5EF4-FFF2-40B4-BE49-F238E27FC236}">
                <a16:creationId xmlns:a16="http://schemas.microsoft.com/office/drawing/2014/main" id="{79291FCB-3686-6643-AAA7-413E6CE0D62D}"/>
              </a:ext>
            </a:extLst>
          </p:cNvPr>
          <p:cNvSpPr>
            <a:spLocks noChangeArrowheads="1"/>
          </p:cNvSpPr>
          <p:nvPr/>
        </p:nvSpPr>
        <p:spPr bwMode="gray">
          <a:xfrm>
            <a:off x="9648352" y="1268760"/>
            <a:ext cx="1710040" cy="42531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rgbClr val="000000"/>
                </a:solidFill>
                <a:latin typeface="Arial" pitchFamily="34" charset="0"/>
              </a:rPr>
              <a:t>Supplier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rgbClr val="000000"/>
                </a:solidFill>
                <a:latin typeface="Arial" pitchFamily="34" charset="0"/>
              </a:rPr>
              <a:t>Agreement </a:t>
            </a:r>
          </a:p>
        </p:txBody>
      </p:sp>
      <p:sp>
        <p:nvSpPr>
          <p:cNvPr id="98" name="Rectangle 46">
            <a:extLst>
              <a:ext uri="{FF2B5EF4-FFF2-40B4-BE49-F238E27FC236}">
                <a16:creationId xmlns:a16="http://schemas.microsoft.com/office/drawing/2014/main" id="{CC03E05F-6DAB-8A48-923B-4FCFDC933E1C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09131" y="1268760"/>
            <a:ext cx="1416663" cy="42531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Equity          </a:t>
            </a:r>
            <a:r>
              <a:rPr lang="en-US" sz="1200" b="1" kern="0" dirty="0">
                <a:solidFill>
                  <a:srgbClr val="000000"/>
                </a:solidFill>
                <a:latin typeface="Arial" pitchFamily="34" charset="0"/>
              </a:rPr>
              <a:t>Joint Venture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99" name="Rectangle 78">
            <a:extLst>
              <a:ext uri="{FF2B5EF4-FFF2-40B4-BE49-F238E27FC236}">
                <a16:creationId xmlns:a16="http://schemas.microsoft.com/office/drawing/2014/main" id="{9C2B9C28-1C10-9848-8AA2-FB70761A4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6400" y="1927107"/>
            <a:ext cx="204787" cy="182563"/>
          </a:xfrm>
          <a:prstGeom prst="rect">
            <a:avLst/>
          </a:prstGeom>
          <a:solidFill>
            <a:srgbClr val="DC6E00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V</a:t>
            </a:r>
          </a:p>
        </p:txBody>
      </p:sp>
      <p:cxnSp>
        <p:nvCxnSpPr>
          <p:cNvPr id="108" name="Straight Connector 20">
            <a:extLst>
              <a:ext uri="{FF2B5EF4-FFF2-40B4-BE49-F238E27FC236}">
                <a16:creationId xmlns:a16="http://schemas.microsoft.com/office/drawing/2014/main" id="{BEBBD607-D363-B446-A8E6-6C51BA4BF5A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426074" y="3914824"/>
            <a:ext cx="4140000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prstDash val="dash"/>
            <a:round/>
            <a:headEnd/>
            <a:tailEnd/>
          </a:ln>
        </p:spPr>
      </p:cxnSp>
      <p:cxnSp>
        <p:nvCxnSpPr>
          <p:cNvPr id="125" name="Gerade Verbindung 124">
            <a:extLst>
              <a:ext uri="{FF2B5EF4-FFF2-40B4-BE49-F238E27FC236}">
                <a16:creationId xmlns:a16="http://schemas.microsoft.com/office/drawing/2014/main" id="{B8461B21-51A2-9044-8910-20D679E1FCB5}"/>
              </a:ext>
            </a:extLst>
          </p:cNvPr>
          <p:cNvCxnSpPr/>
          <p:nvPr/>
        </p:nvCxnSpPr>
        <p:spPr>
          <a:xfrm>
            <a:off x="9676282" y="1775016"/>
            <a:ext cx="1656000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rade Verbindung 125">
            <a:extLst>
              <a:ext uri="{FF2B5EF4-FFF2-40B4-BE49-F238E27FC236}">
                <a16:creationId xmlns:a16="http://schemas.microsoft.com/office/drawing/2014/main" id="{FAD53D4E-32CD-1640-8ED4-0CFEB3B2C3C2}"/>
              </a:ext>
            </a:extLst>
          </p:cNvPr>
          <p:cNvCxnSpPr/>
          <p:nvPr/>
        </p:nvCxnSpPr>
        <p:spPr>
          <a:xfrm>
            <a:off x="3802548" y="1775016"/>
            <a:ext cx="1656000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126">
            <a:extLst>
              <a:ext uri="{FF2B5EF4-FFF2-40B4-BE49-F238E27FC236}">
                <a16:creationId xmlns:a16="http://schemas.microsoft.com/office/drawing/2014/main" id="{112FBE20-FD00-BE4A-9120-CFF1F640C0C0}"/>
              </a:ext>
            </a:extLst>
          </p:cNvPr>
          <p:cNvCxnSpPr/>
          <p:nvPr/>
        </p:nvCxnSpPr>
        <p:spPr>
          <a:xfrm>
            <a:off x="1844636" y="1775016"/>
            <a:ext cx="1656000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37">
            <a:extLst>
              <a:ext uri="{FF2B5EF4-FFF2-40B4-BE49-F238E27FC236}">
                <a16:creationId xmlns:a16="http://schemas.microsoft.com/office/drawing/2014/main" id="{D76DF900-F3FC-B04A-B138-CE4EBF90E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7039" y="2418476"/>
            <a:ext cx="1756977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lvl="1" indent="-85725" algn="ctr" defTabSz="914400">
              <a:lnSpc>
                <a:spcPct val="90000"/>
              </a:lnSpc>
              <a:spcAft>
                <a:spcPts val="300"/>
              </a:spcAft>
              <a:buClr>
                <a:srgbClr val="B2B2B2"/>
              </a:buClr>
              <a:buSzPct val="100000"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Majority (50% + </a:t>
            </a:r>
            <a:r>
              <a:rPr lang="en-US" sz="1000" b="1" kern="0" dirty="0">
                <a:solidFill>
                  <a:srgbClr val="000000"/>
                </a:solidFill>
              </a:rPr>
              <a:t>x)  or Minority (50% - x)   Equity JV 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4" name="AutoShape 44">
            <a:extLst>
              <a:ext uri="{FF2B5EF4-FFF2-40B4-BE49-F238E27FC236}">
                <a16:creationId xmlns:a16="http://schemas.microsoft.com/office/drawing/2014/main" id="{51EE2E77-F886-B14A-A410-8264B7E21BDE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91218" y="6094601"/>
            <a:ext cx="9899976" cy="419154"/>
          </a:xfrm>
          <a:prstGeom prst="rtTriangle">
            <a:avLst/>
          </a:prstGeom>
          <a:solidFill>
            <a:schemeClr val="bg1">
              <a:lumMod val="65000"/>
            </a:schemeClr>
          </a:solidFill>
          <a:ln w="9525" algn="ctr">
            <a:solidFill>
              <a:schemeClr val="bg1">
                <a:lumMod val="75000"/>
              </a:schemeClr>
            </a:solidFill>
            <a:miter lim="800000"/>
            <a:headEnd type="none" w="lg" len="lg"/>
            <a:tailEnd type="none" w="lg" len="lg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de-DE" sz="1100" b="1" kern="0">
              <a:solidFill>
                <a:srgbClr val="FFFFFF"/>
              </a:solidFill>
            </a:endParaRPr>
          </a:p>
        </p:txBody>
      </p:sp>
      <p:sp>
        <p:nvSpPr>
          <p:cNvPr id="145" name="Text Box 45">
            <a:extLst>
              <a:ext uri="{FF2B5EF4-FFF2-40B4-BE49-F238E27FC236}">
                <a16:creationId xmlns:a16="http://schemas.microsoft.com/office/drawing/2014/main" id="{04787295-1009-504D-8111-9E9C309E769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1384431" y="6339076"/>
            <a:ext cx="25648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30000"/>
              </a:spcBef>
              <a:buSzPct val="115000"/>
              <a:buFont typeface="Symbol" pitchFamily="18" charset="2"/>
              <a:buNone/>
            </a:pPr>
            <a:r>
              <a:rPr lang="en-US" altLang="zh-CN" sz="1000" b="1" dirty="0">
                <a:solidFill>
                  <a:srgbClr val="000000"/>
                </a:solidFill>
                <a:ea typeface="宋体" pitchFamily="2" charset="-122"/>
              </a:rPr>
              <a:t>Low</a:t>
            </a:r>
          </a:p>
        </p:txBody>
      </p:sp>
      <p:sp>
        <p:nvSpPr>
          <p:cNvPr id="152" name="Rectangle 7">
            <a:extLst>
              <a:ext uri="{FF2B5EF4-FFF2-40B4-BE49-F238E27FC236}">
                <a16:creationId xmlns:a16="http://schemas.microsoft.com/office/drawing/2014/main" id="{F8090915-2953-8641-8343-965680F81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194" y="6094601"/>
            <a:ext cx="900000" cy="428377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kern="0" dirty="0">
                <a:solidFill>
                  <a:srgbClr val="FFFFFF"/>
                </a:solidFill>
              </a:rPr>
              <a:t>Degree of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kern="0" dirty="0">
                <a:solidFill>
                  <a:srgbClr val="FFFFFF"/>
                </a:solidFill>
              </a:rPr>
              <a:t>integration</a:t>
            </a:r>
          </a:p>
        </p:txBody>
      </p:sp>
      <p:sp>
        <p:nvSpPr>
          <p:cNvPr id="153" name="Text Box 29">
            <a:extLst>
              <a:ext uri="{FF2B5EF4-FFF2-40B4-BE49-F238E27FC236}">
                <a16:creationId xmlns:a16="http://schemas.microsoft.com/office/drawing/2014/main" id="{5C21AF30-DCD9-824E-8346-751497F05C5B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838241" y="6183689"/>
            <a:ext cx="285335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7620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Pct val="115000"/>
              <a:buFont typeface="Symbol" pitchFamily="18" charset="2"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</a:rPr>
              <a:t>High</a:t>
            </a:r>
          </a:p>
        </p:txBody>
      </p:sp>
      <p:sp>
        <p:nvSpPr>
          <p:cNvPr id="174" name="Pfeil nach links und rechts 132">
            <a:extLst>
              <a:ext uri="{FF2B5EF4-FFF2-40B4-BE49-F238E27FC236}">
                <a16:creationId xmlns:a16="http://schemas.microsoft.com/office/drawing/2014/main" id="{CBC296CB-96A1-DC4C-BA41-01D2A75981DC}"/>
              </a:ext>
            </a:extLst>
          </p:cNvPr>
          <p:cNvSpPr/>
          <p:nvPr/>
        </p:nvSpPr>
        <p:spPr>
          <a:xfrm rot="5400000">
            <a:off x="-583936" y="4875291"/>
            <a:ext cx="2160000" cy="177392"/>
          </a:xfrm>
          <a:prstGeom prst="leftRightArrow">
            <a:avLst>
              <a:gd name="adj1" fmla="val 60812"/>
              <a:gd name="adj2" fmla="val 50000"/>
            </a:avLst>
          </a:prstGeom>
          <a:gradFill flip="none" rotWithShape="1">
            <a:gsLst>
              <a:gs pos="99310">
                <a:srgbClr val="44727E"/>
              </a:gs>
              <a:gs pos="0">
                <a:srgbClr val="C00000"/>
              </a:gs>
              <a:gs pos="50000">
                <a:schemeClr val="bg1">
                  <a:lumMod val="85000"/>
                </a:schemeClr>
              </a:gs>
              <a:gs pos="52000">
                <a:srgbClr val="5DA892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de-DE" sz="1000" b="1" dirty="0" err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Prioritization of your strategic options and initial evaluation</a:t>
            </a:r>
          </a:p>
        </p:txBody>
      </p: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382A0675-9C6B-4744-A851-6ED61677DF47}"/>
              </a:ext>
            </a:extLst>
          </p:cNvPr>
          <p:cNvGrpSpPr/>
          <p:nvPr/>
        </p:nvGrpSpPr>
        <p:grpSpPr>
          <a:xfrm>
            <a:off x="1851264" y="3887630"/>
            <a:ext cx="1884170" cy="2085186"/>
            <a:chOff x="1851264" y="3887630"/>
            <a:chExt cx="1884170" cy="2085186"/>
          </a:xfrm>
        </p:grpSpPr>
        <p:sp>
          <p:nvSpPr>
            <p:cNvPr id="112" name="TextBox 37">
              <a:extLst>
                <a:ext uri="{FF2B5EF4-FFF2-40B4-BE49-F238E27FC236}">
                  <a16:creationId xmlns:a16="http://schemas.microsoft.com/office/drawing/2014/main" id="{B68B84E2-4937-5C47-BF2F-0C2E698FF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1264" y="3887630"/>
              <a:ext cx="1884170" cy="2085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Pros…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Pros…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Pros…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5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Pros…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Cons…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Cons…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Cons…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Cons..</a:t>
              </a:r>
            </a:p>
          </p:txBody>
        </p:sp>
        <p:sp>
          <p:nvSpPr>
            <p:cNvPr id="115" name="Oval 182">
              <a:extLst>
                <a:ext uri="{FF2B5EF4-FFF2-40B4-BE49-F238E27FC236}">
                  <a16:creationId xmlns:a16="http://schemas.microsoft.com/office/drawing/2014/main" id="{276321EA-5798-E545-A05A-D8E560D83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5032165"/>
              <a:ext cx="114300" cy="114300"/>
            </a:xfrm>
            <a:prstGeom prst="rect">
              <a:avLst/>
            </a:prstGeom>
            <a:solidFill>
              <a:srgbClr val="C413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600" b="1" dirty="0">
                  <a:solidFill>
                    <a:srgbClr val="FFFFFF"/>
                  </a:solidFill>
                </a:rPr>
                <a:t>–</a:t>
              </a:r>
            </a:p>
          </p:txBody>
        </p:sp>
        <p:sp>
          <p:nvSpPr>
            <p:cNvPr id="116" name="Oval 186">
              <a:extLst>
                <a:ext uri="{FF2B5EF4-FFF2-40B4-BE49-F238E27FC236}">
                  <a16:creationId xmlns:a16="http://schemas.microsoft.com/office/drawing/2014/main" id="{6599D0BC-DC54-1D4E-97B9-32DDEF8AF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3932267"/>
              <a:ext cx="114300" cy="114300"/>
            </a:xfrm>
            <a:prstGeom prst="rect">
              <a:avLst/>
            </a:prstGeom>
            <a:solidFill>
              <a:srgbClr val="35AB9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800" b="1" dirty="0">
                  <a:solidFill>
                    <a:srgbClr val="FFFFFF"/>
                  </a:solidFill>
                </a:rPr>
                <a:t>+</a:t>
              </a:r>
            </a:p>
          </p:txBody>
        </p:sp>
        <p:sp>
          <p:nvSpPr>
            <p:cNvPr id="131" name="Oval 186">
              <a:extLst>
                <a:ext uri="{FF2B5EF4-FFF2-40B4-BE49-F238E27FC236}">
                  <a16:creationId xmlns:a16="http://schemas.microsoft.com/office/drawing/2014/main" id="{CCBB2860-CC35-744D-8431-D5F10DF83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4186324"/>
              <a:ext cx="114300" cy="114300"/>
            </a:xfrm>
            <a:prstGeom prst="rect">
              <a:avLst/>
            </a:prstGeom>
            <a:solidFill>
              <a:srgbClr val="35AB9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800" b="1" dirty="0">
                  <a:solidFill>
                    <a:srgbClr val="FFFFFF"/>
                  </a:solidFill>
                </a:rPr>
                <a:t>+</a:t>
              </a:r>
            </a:p>
          </p:txBody>
        </p:sp>
        <p:sp>
          <p:nvSpPr>
            <p:cNvPr id="142" name="Oval 182">
              <a:extLst>
                <a:ext uri="{FF2B5EF4-FFF2-40B4-BE49-F238E27FC236}">
                  <a16:creationId xmlns:a16="http://schemas.microsoft.com/office/drawing/2014/main" id="{D2320095-9B38-294A-9925-42FF633DD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5279629"/>
              <a:ext cx="114300" cy="114300"/>
            </a:xfrm>
            <a:prstGeom prst="rect">
              <a:avLst/>
            </a:prstGeom>
            <a:solidFill>
              <a:srgbClr val="C413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600" b="1" dirty="0">
                  <a:solidFill>
                    <a:srgbClr val="FFFFFF"/>
                  </a:solidFill>
                </a:rPr>
                <a:t>–</a:t>
              </a:r>
            </a:p>
          </p:txBody>
        </p:sp>
        <p:sp>
          <p:nvSpPr>
            <p:cNvPr id="263" name="Oval 182">
              <a:extLst>
                <a:ext uri="{FF2B5EF4-FFF2-40B4-BE49-F238E27FC236}">
                  <a16:creationId xmlns:a16="http://schemas.microsoft.com/office/drawing/2014/main" id="{A1B2130E-751C-B549-ACA9-BC3A00A24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5527093"/>
              <a:ext cx="114300" cy="114300"/>
            </a:xfrm>
            <a:prstGeom prst="rect">
              <a:avLst/>
            </a:prstGeom>
            <a:solidFill>
              <a:srgbClr val="C413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600" b="1" dirty="0">
                  <a:solidFill>
                    <a:srgbClr val="FFFFFF"/>
                  </a:solidFill>
                </a:rPr>
                <a:t>–</a:t>
              </a:r>
            </a:p>
          </p:txBody>
        </p:sp>
        <p:sp>
          <p:nvSpPr>
            <p:cNvPr id="264" name="Oval 182">
              <a:extLst>
                <a:ext uri="{FF2B5EF4-FFF2-40B4-BE49-F238E27FC236}">
                  <a16:creationId xmlns:a16="http://schemas.microsoft.com/office/drawing/2014/main" id="{23813581-9664-6D42-8C61-03FE90A50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5774557"/>
              <a:ext cx="114300" cy="114300"/>
            </a:xfrm>
            <a:prstGeom prst="rect">
              <a:avLst/>
            </a:prstGeom>
            <a:solidFill>
              <a:srgbClr val="C413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600" b="1" dirty="0">
                  <a:solidFill>
                    <a:srgbClr val="FFFFFF"/>
                  </a:solidFill>
                </a:rPr>
                <a:t>–</a:t>
              </a:r>
            </a:p>
          </p:txBody>
        </p:sp>
        <p:sp>
          <p:nvSpPr>
            <p:cNvPr id="267" name="Oval 186">
              <a:extLst>
                <a:ext uri="{FF2B5EF4-FFF2-40B4-BE49-F238E27FC236}">
                  <a16:creationId xmlns:a16="http://schemas.microsoft.com/office/drawing/2014/main" id="{8FCEB3CC-0D57-FC4C-A89F-BDF015B2F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4440381"/>
              <a:ext cx="114300" cy="114300"/>
            </a:xfrm>
            <a:prstGeom prst="rect">
              <a:avLst/>
            </a:prstGeom>
            <a:solidFill>
              <a:srgbClr val="35AB9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800" b="1" dirty="0">
                  <a:solidFill>
                    <a:srgbClr val="FFFFFF"/>
                  </a:solidFill>
                </a:rPr>
                <a:t>+</a:t>
              </a:r>
            </a:p>
          </p:txBody>
        </p:sp>
        <p:sp>
          <p:nvSpPr>
            <p:cNvPr id="268" name="Oval 186">
              <a:extLst>
                <a:ext uri="{FF2B5EF4-FFF2-40B4-BE49-F238E27FC236}">
                  <a16:creationId xmlns:a16="http://schemas.microsoft.com/office/drawing/2014/main" id="{486D6E0B-07A1-EE49-BF88-D6B009EA5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4694437"/>
              <a:ext cx="114300" cy="114300"/>
            </a:xfrm>
            <a:prstGeom prst="rect">
              <a:avLst/>
            </a:prstGeom>
            <a:solidFill>
              <a:srgbClr val="35AB9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800" b="1" dirty="0">
                  <a:solidFill>
                    <a:srgbClr val="FFFFFF"/>
                  </a:solidFill>
                </a:rPr>
                <a:t>+</a:t>
              </a:r>
            </a:p>
          </p:txBody>
        </p:sp>
      </p:grpSp>
      <p:cxnSp>
        <p:nvCxnSpPr>
          <p:cNvPr id="269" name="Straight Connector 20">
            <a:extLst>
              <a:ext uri="{FF2B5EF4-FFF2-40B4-BE49-F238E27FC236}">
                <a16:creationId xmlns:a16="http://schemas.microsoft.com/office/drawing/2014/main" id="{E3D23726-6FD6-D34E-B88E-B0E93A35636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489637" y="3914824"/>
            <a:ext cx="4140000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prstDash val="dash"/>
            <a:round/>
            <a:headEnd/>
            <a:tailEnd/>
          </a:ln>
        </p:spPr>
      </p:cxnSp>
      <p:sp>
        <p:nvSpPr>
          <p:cNvPr id="270" name="Rectangle 78">
            <a:extLst>
              <a:ext uri="{FF2B5EF4-FFF2-40B4-BE49-F238E27FC236}">
                <a16:creationId xmlns:a16="http://schemas.microsoft.com/office/drawing/2014/main" id="{210E5516-E360-C349-93C5-EFD0D28F2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1393" y="1927107"/>
            <a:ext cx="204787" cy="182563"/>
          </a:xfrm>
          <a:prstGeom prst="rect">
            <a:avLst/>
          </a:prstGeom>
          <a:solidFill>
            <a:srgbClr val="DC6E00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III</a:t>
            </a:r>
          </a:p>
        </p:txBody>
      </p:sp>
      <p:sp>
        <p:nvSpPr>
          <p:cNvPr id="271" name="Rectangle 46">
            <a:extLst>
              <a:ext uri="{FF2B5EF4-FFF2-40B4-BE49-F238E27FC236}">
                <a16:creationId xmlns:a16="http://schemas.microsoft.com/office/drawing/2014/main" id="{19EFD00B-7E16-3647-915E-0165F01A5BCB}"/>
              </a:ext>
            </a:extLst>
          </p:cNvPr>
          <p:cNvSpPr>
            <a:spLocks noChangeArrowheads="1"/>
          </p:cNvSpPr>
          <p:nvPr/>
        </p:nvSpPr>
        <p:spPr bwMode="gray">
          <a:xfrm>
            <a:off x="5847163" y="1268760"/>
            <a:ext cx="1416663" cy="42531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Minority Investment</a:t>
            </a:r>
          </a:p>
        </p:txBody>
      </p:sp>
      <p:cxnSp>
        <p:nvCxnSpPr>
          <p:cNvPr id="274" name="Gerade Verbindung 273">
            <a:extLst>
              <a:ext uri="{FF2B5EF4-FFF2-40B4-BE49-F238E27FC236}">
                <a16:creationId xmlns:a16="http://schemas.microsoft.com/office/drawing/2014/main" id="{1B2548E5-171D-7D44-A8A6-13D09D9F1E8A}"/>
              </a:ext>
            </a:extLst>
          </p:cNvPr>
          <p:cNvCxnSpPr/>
          <p:nvPr/>
        </p:nvCxnSpPr>
        <p:spPr>
          <a:xfrm>
            <a:off x="5760460" y="1775016"/>
            <a:ext cx="1656000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0">
            <a:extLst>
              <a:ext uri="{FF2B5EF4-FFF2-40B4-BE49-F238E27FC236}">
                <a16:creationId xmlns:a16="http://schemas.microsoft.com/office/drawing/2014/main" id="{E11446C4-7CFA-E046-A0BC-1226B1AA4EF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457856" y="3914824"/>
            <a:ext cx="4140000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prstDash val="dash"/>
            <a:round/>
            <a:headEnd/>
            <a:tailEnd/>
          </a:ln>
        </p:spPr>
      </p:cxnSp>
      <p:sp>
        <p:nvSpPr>
          <p:cNvPr id="285" name="Rectangle 78">
            <a:extLst>
              <a:ext uri="{FF2B5EF4-FFF2-40B4-BE49-F238E27FC236}">
                <a16:creationId xmlns:a16="http://schemas.microsoft.com/office/drawing/2014/main" id="{131C2073-BC80-254F-8B3F-0625CCE2E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3897" y="1927107"/>
            <a:ext cx="204787" cy="182563"/>
          </a:xfrm>
          <a:prstGeom prst="rect">
            <a:avLst/>
          </a:prstGeom>
          <a:solidFill>
            <a:srgbClr val="DC6E00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IV</a:t>
            </a:r>
          </a:p>
        </p:txBody>
      </p:sp>
      <p:sp>
        <p:nvSpPr>
          <p:cNvPr id="286" name="Rectangle 46">
            <a:extLst>
              <a:ext uri="{FF2B5EF4-FFF2-40B4-BE49-F238E27FC236}">
                <a16:creationId xmlns:a16="http://schemas.microsoft.com/office/drawing/2014/main" id="{ADE2BF7C-5AFD-4B47-8E36-08B2675004C2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69783" y="1268760"/>
            <a:ext cx="1682275" cy="394542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Alliance</a:t>
            </a:r>
            <a:r>
              <a:rPr lang="en-US" sz="1200" b="1" kern="0" dirty="0">
                <a:solidFill>
                  <a:srgbClr val="000000"/>
                </a:solidFill>
                <a:latin typeface="Arial" pitchFamily="34" charset="0"/>
              </a:rPr>
              <a:t>               </a:t>
            </a:r>
            <a:r>
              <a:rPr lang="en-US" sz="1000" b="1" kern="0" dirty="0">
                <a:solidFill>
                  <a:srgbClr val="000000"/>
                </a:solidFill>
                <a:latin typeface="Arial" pitchFamily="34" charset="0"/>
              </a:rPr>
              <a:t>(Joint R&amp;D / Production)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cxnSp>
        <p:nvCxnSpPr>
          <p:cNvPr id="289" name="Gerade Verbindung 288">
            <a:extLst>
              <a:ext uri="{FF2B5EF4-FFF2-40B4-BE49-F238E27FC236}">
                <a16:creationId xmlns:a16="http://schemas.microsoft.com/office/drawing/2014/main" id="{24949B32-B8A1-4749-8C13-BB439CA4C2AC}"/>
              </a:ext>
            </a:extLst>
          </p:cNvPr>
          <p:cNvCxnSpPr/>
          <p:nvPr/>
        </p:nvCxnSpPr>
        <p:spPr>
          <a:xfrm>
            <a:off x="7718372" y="1776782"/>
            <a:ext cx="1656000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TextBox 37">
            <a:extLst>
              <a:ext uri="{FF2B5EF4-FFF2-40B4-BE49-F238E27FC236}">
                <a16:creationId xmlns:a16="http://schemas.microsoft.com/office/drawing/2014/main" id="{B83CD13C-47C8-2341-9E7F-E518DC4DD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3300" y="2420035"/>
            <a:ext cx="1756977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lvl="1" indent="-85725" algn="ctr" defTabSz="914400">
              <a:lnSpc>
                <a:spcPct val="90000"/>
              </a:lnSpc>
              <a:spcAft>
                <a:spcPts val="300"/>
              </a:spcAft>
              <a:buClr>
                <a:srgbClr val="B2B2B2"/>
              </a:buClr>
              <a:buSzPct val="100000"/>
              <a:defRPr/>
            </a:pPr>
            <a:r>
              <a:rPr lang="en-US" sz="1000" b="1" kern="0" dirty="0">
                <a:solidFill>
                  <a:srgbClr val="000000"/>
                </a:solidFill>
              </a:rPr>
              <a:t>Agreement to undertake a mutually beneficial project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91" name="TextBox 37">
            <a:extLst>
              <a:ext uri="{FF2B5EF4-FFF2-40B4-BE49-F238E27FC236}">
                <a16:creationId xmlns:a16="http://schemas.microsoft.com/office/drawing/2014/main" id="{B79B3FB4-A27A-604A-BB3A-1B84EB34A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63" y="2420035"/>
            <a:ext cx="155054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lvl="1" indent="-85725" algn="ctr" defTabSz="914400">
              <a:lnSpc>
                <a:spcPct val="90000"/>
              </a:lnSpc>
              <a:spcBef>
                <a:spcPct val="50000"/>
              </a:spcBef>
              <a:buClr>
                <a:srgbClr val="B2B2B2"/>
              </a:buClr>
              <a:buSzPct val="100000"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Acquisition </a:t>
            </a:r>
            <a:r>
              <a:rPr lang="en-US" sz="1000" b="1" kern="0" dirty="0">
                <a:solidFill>
                  <a:srgbClr val="000000"/>
                </a:solidFill>
              </a:rPr>
              <a:t>of a         non-controlling share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292" name="Straight Connector 55">
            <a:extLst>
              <a:ext uri="{FF2B5EF4-FFF2-40B4-BE49-F238E27FC236}">
                <a16:creationId xmlns:a16="http://schemas.microsoft.com/office/drawing/2014/main" id="{5DDD237C-3A98-5145-9567-9F711FE261D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5194" y="3792575"/>
            <a:ext cx="11016000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prstDash val="dash"/>
            <a:round/>
            <a:headEnd/>
            <a:tailEnd/>
          </a:ln>
        </p:spPr>
      </p:cxnSp>
      <p:cxnSp>
        <p:nvCxnSpPr>
          <p:cNvPr id="293" name="Straight Connector 55">
            <a:extLst>
              <a:ext uri="{FF2B5EF4-FFF2-40B4-BE49-F238E27FC236}">
                <a16:creationId xmlns:a16="http://schemas.microsoft.com/office/drawing/2014/main" id="{529BB3CA-02C4-3345-9EE2-E3715C44381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5194" y="6026445"/>
            <a:ext cx="11016000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prstDash val="dash"/>
            <a:round/>
            <a:headEnd/>
            <a:tailEnd/>
          </a:ln>
        </p:spPr>
      </p:cxnSp>
      <p:sp>
        <p:nvSpPr>
          <p:cNvPr id="21" name="Textfeld 20">
            <a:extLst>
              <a:ext uri="{FF2B5EF4-FFF2-40B4-BE49-F238E27FC236}">
                <a16:creationId xmlns:a16="http://schemas.microsoft.com/office/drawing/2014/main" id="{BDFA16C9-9FC5-D342-9D56-8B5B0DF38406}"/>
              </a:ext>
            </a:extLst>
          </p:cNvPr>
          <p:cNvSpPr txBox="1"/>
          <p:nvPr/>
        </p:nvSpPr>
        <p:spPr>
          <a:xfrm>
            <a:off x="1789985" y="3028890"/>
            <a:ext cx="1628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Wingdings" pitchFamily="2" charset="2"/>
              <a:buChar char="§"/>
            </a:pPr>
            <a:r>
              <a:rPr lang="en-GB" sz="1000" dirty="0"/>
              <a:t>Description of the partnership approach</a:t>
            </a:r>
          </a:p>
          <a:p>
            <a:pPr marL="92075" indent="-92075">
              <a:buFont typeface="Wingdings" pitchFamily="2" charset="2"/>
              <a:buChar char="§"/>
            </a:pPr>
            <a:r>
              <a:rPr lang="en-GB" sz="1000" dirty="0"/>
              <a:t>…</a:t>
            </a:r>
          </a:p>
          <a:p>
            <a:pPr marL="92075" indent="-92075">
              <a:buFont typeface="Wingdings" pitchFamily="2" charset="2"/>
              <a:buChar char="§"/>
            </a:pPr>
            <a:r>
              <a:rPr lang="en-GB" sz="1000" dirty="0"/>
              <a:t>…</a:t>
            </a:r>
          </a:p>
        </p:txBody>
      </p:sp>
      <p:sp>
        <p:nvSpPr>
          <p:cNvPr id="294" name="Textfeld 293">
            <a:extLst>
              <a:ext uri="{FF2B5EF4-FFF2-40B4-BE49-F238E27FC236}">
                <a16:creationId xmlns:a16="http://schemas.microsoft.com/office/drawing/2014/main" id="{C20BEE2D-0B57-5E49-AEC2-A71DF4BC15E0}"/>
              </a:ext>
            </a:extLst>
          </p:cNvPr>
          <p:cNvSpPr txBox="1"/>
          <p:nvPr/>
        </p:nvSpPr>
        <p:spPr>
          <a:xfrm>
            <a:off x="3714634" y="3040034"/>
            <a:ext cx="1628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Wingdings" pitchFamily="2" charset="2"/>
              <a:buChar char="§"/>
            </a:pPr>
            <a:r>
              <a:rPr lang="en-GB" sz="1000" dirty="0"/>
              <a:t>Description of the partnership approach</a:t>
            </a:r>
          </a:p>
          <a:p>
            <a:pPr marL="92075" indent="-92075">
              <a:buFont typeface="Wingdings" pitchFamily="2" charset="2"/>
              <a:buChar char="§"/>
            </a:pPr>
            <a:r>
              <a:rPr lang="en-GB" sz="1000" dirty="0"/>
              <a:t>…</a:t>
            </a:r>
          </a:p>
          <a:p>
            <a:pPr marL="92075" indent="-92075">
              <a:buFont typeface="Wingdings" pitchFamily="2" charset="2"/>
              <a:buChar char="§"/>
            </a:pPr>
            <a:r>
              <a:rPr lang="en-GB" sz="1000" dirty="0"/>
              <a:t>…</a:t>
            </a:r>
          </a:p>
        </p:txBody>
      </p:sp>
      <p:sp>
        <p:nvSpPr>
          <p:cNvPr id="295" name="Textfeld 294">
            <a:extLst>
              <a:ext uri="{FF2B5EF4-FFF2-40B4-BE49-F238E27FC236}">
                <a16:creationId xmlns:a16="http://schemas.microsoft.com/office/drawing/2014/main" id="{29611AFC-8EC3-A246-82F6-BBF0A9470C80}"/>
              </a:ext>
            </a:extLst>
          </p:cNvPr>
          <p:cNvSpPr txBox="1"/>
          <p:nvPr/>
        </p:nvSpPr>
        <p:spPr>
          <a:xfrm>
            <a:off x="5645435" y="3040034"/>
            <a:ext cx="1628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Wingdings" pitchFamily="2" charset="2"/>
              <a:buChar char="§"/>
            </a:pPr>
            <a:r>
              <a:rPr lang="en-GB" sz="1000" dirty="0"/>
              <a:t>Description of the partnership approach</a:t>
            </a:r>
          </a:p>
          <a:p>
            <a:pPr marL="92075" indent="-92075">
              <a:buFont typeface="Wingdings" pitchFamily="2" charset="2"/>
              <a:buChar char="§"/>
            </a:pPr>
            <a:r>
              <a:rPr lang="en-GB" sz="1000" dirty="0"/>
              <a:t>…</a:t>
            </a:r>
          </a:p>
          <a:p>
            <a:pPr marL="92075" indent="-92075">
              <a:buFont typeface="Wingdings" pitchFamily="2" charset="2"/>
              <a:buChar char="§"/>
            </a:pPr>
            <a:r>
              <a:rPr lang="en-GB" sz="1000" dirty="0"/>
              <a:t>…</a:t>
            </a:r>
          </a:p>
        </p:txBody>
      </p:sp>
      <p:sp>
        <p:nvSpPr>
          <p:cNvPr id="296" name="Textfeld 295">
            <a:extLst>
              <a:ext uri="{FF2B5EF4-FFF2-40B4-BE49-F238E27FC236}">
                <a16:creationId xmlns:a16="http://schemas.microsoft.com/office/drawing/2014/main" id="{F1C38B28-5094-F54B-97DF-7EF124899892}"/>
              </a:ext>
            </a:extLst>
          </p:cNvPr>
          <p:cNvSpPr txBox="1"/>
          <p:nvPr/>
        </p:nvSpPr>
        <p:spPr>
          <a:xfrm>
            <a:off x="7613654" y="3028890"/>
            <a:ext cx="1628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Wingdings" pitchFamily="2" charset="2"/>
              <a:buChar char="§"/>
            </a:pPr>
            <a:r>
              <a:rPr lang="en-GB" sz="1000" dirty="0"/>
              <a:t>Description of the partnership approach</a:t>
            </a:r>
          </a:p>
          <a:p>
            <a:pPr marL="92075" indent="-92075">
              <a:buFont typeface="Wingdings" pitchFamily="2" charset="2"/>
              <a:buChar char="§"/>
            </a:pPr>
            <a:r>
              <a:rPr lang="en-GB" sz="1000" dirty="0"/>
              <a:t>…</a:t>
            </a:r>
          </a:p>
          <a:p>
            <a:pPr marL="92075" indent="-92075">
              <a:buFont typeface="Wingdings" pitchFamily="2" charset="2"/>
              <a:buChar char="§"/>
            </a:pPr>
            <a:r>
              <a:rPr lang="en-GB" sz="1000" dirty="0"/>
              <a:t>…</a:t>
            </a:r>
          </a:p>
        </p:txBody>
      </p:sp>
      <p:sp>
        <p:nvSpPr>
          <p:cNvPr id="297" name="Textfeld 296">
            <a:extLst>
              <a:ext uri="{FF2B5EF4-FFF2-40B4-BE49-F238E27FC236}">
                <a16:creationId xmlns:a16="http://schemas.microsoft.com/office/drawing/2014/main" id="{61104727-3A83-644B-92D2-C9CFE5B18704}"/>
              </a:ext>
            </a:extLst>
          </p:cNvPr>
          <p:cNvSpPr txBox="1"/>
          <p:nvPr/>
        </p:nvSpPr>
        <p:spPr>
          <a:xfrm>
            <a:off x="9593621" y="3040034"/>
            <a:ext cx="1628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Wingdings" pitchFamily="2" charset="2"/>
              <a:buChar char="§"/>
            </a:pPr>
            <a:r>
              <a:rPr lang="en-GB" sz="1000" dirty="0"/>
              <a:t>Description of the partnership approach</a:t>
            </a:r>
          </a:p>
          <a:p>
            <a:pPr marL="92075" indent="-92075">
              <a:buFont typeface="Wingdings" pitchFamily="2" charset="2"/>
              <a:buChar char="§"/>
            </a:pPr>
            <a:r>
              <a:rPr lang="en-GB" sz="1000" dirty="0"/>
              <a:t>…</a:t>
            </a:r>
          </a:p>
          <a:p>
            <a:pPr marL="92075" indent="-92075">
              <a:buFont typeface="Wingdings" pitchFamily="2" charset="2"/>
              <a:buChar char="§"/>
            </a:pPr>
            <a:r>
              <a:rPr lang="en-GB" sz="1000" dirty="0"/>
              <a:t>…</a:t>
            </a:r>
          </a:p>
        </p:txBody>
      </p:sp>
      <p:grpSp>
        <p:nvGrpSpPr>
          <p:cNvPr id="298" name="Gruppieren 297">
            <a:extLst>
              <a:ext uri="{FF2B5EF4-FFF2-40B4-BE49-F238E27FC236}">
                <a16:creationId xmlns:a16="http://schemas.microsoft.com/office/drawing/2014/main" id="{5458D56C-E5BA-E141-AFE7-58D3FDECA26E}"/>
              </a:ext>
            </a:extLst>
          </p:cNvPr>
          <p:cNvGrpSpPr/>
          <p:nvPr/>
        </p:nvGrpSpPr>
        <p:grpSpPr>
          <a:xfrm>
            <a:off x="3763872" y="3887630"/>
            <a:ext cx="1884170" cy="2085186"/>
            <a:chOff x="1851264" y="3887630"/>
            <a:chExt cx="1884170" cy="2085186"/>
          </a:xfrm>
        </p:grpSpPr>
        <p:sp>
          <p:nvSpPr>
            <p:cNvPr id="299" name="TextBox 37">
              <a:extLst>
                <a:ext uri="{FF2B5EF4-FFF2-40B4-BE49-F238E27FC236}">
                  <a16:creationId xmlns:a16="http://schemas.microsoft.com/office/drawing/2014/main" id="{5F2072C0-4930-0240-8167-6A5FAA5EDF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1264" y="3887630"/>
              <a:ext cx="1884170" cy="2085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Pros…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Pros…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Pros…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5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Pros…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Cons…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Cons…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Cons…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Cons..</a:t>
              </a:r>
            </a:p>
          </p:txBody>
        </p:sp>
        <p:sp>
          <p:nvSpPr>
            <p:cNvPr id="300" name="Oval 182">
              <a:extLst>
                <a:ext uri="{FF2B5EF4-FFF2-40B4-BE49-F238E27FC236}">
                  <a16:creationId xmlns:a16="http://schemas.microsoft.com/office/drawing/2014/main" id="{A62436EF-54DF-3649-9F8C-140D80D4F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5032165"/>
              <a:ext cx="114300" cy="114300"/>
            </a:xfrm>
            <a:prstGeom prst="rect">
              <a:avLst/>
            </a:prstGeom>
            <a:solidFill>
              <a:srgbClr val="C413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600" b="1" dirty="0">
                  <a:solidFill>
                    <a:srgbClr val="FFFFFF"/>
                  </a:solidFill>
                </a:rPr>
                <a:t>–</a:t>
              </a:r>
            </a:p>
          </p:txBody>
        </p:sp>
        <p:sp>
          <p:nvSpPr>
            <p:cNvPr id="301" name="Oval 186">
              <a:extLst>
                <a:ext uri="{FF2B5EF4-FFF2-40B4-BE49-F238E27FC236}">
                  <a16:creationId xmlns:a16="http://schemas.microsoft.com/office/drawing/2014/main" id="{C815EE99-0537-4544-A340-450C31D7C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3932267"/>
              <a:ext cx="114300" cy="114300"/>
            </a:xfrm>
            <a:prstGeom prst="rect">
              <a:avLst/>
            </a:prstGeom>
            <a:solidFill>
              <a:srgbClr val="35AB9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800" b="1" dirty="0">
                  <a:solidFill>
                    <a:srgbClr val="FFFFFF"/>
                  </a:solidFill>
                </a:rPr>
                <a:t>+</a:t>
              </a:r>
            </a:p>
          </p:txBody>
        </p:sp>
        <p:sp>
          <p:nvSpPr>
            <p:cNvPr id="302" name="Oval 186">
              <a:extLst>
                <a:ext uri="{FF2B5EF4-FFF2-40B4-BE49-F238E27FC236}">
                  <a16:creationId xmlns:a16="http://schemas.microsoft.com/office/drawing/2014/main" id="{32CD89F1-FBB3-BE44-B253-073CFCBBDD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4186324"/>
              <a:ext cx="114300" cy="114300"/>
            </a:xfrm>
            <a:prstGeom prst="rect">
              <a:avLst/>
            </a:prstGeom>
            <a:solidFill>
              <a:srgbClr val="35AB9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800" b="1" dirty="0">
                  <a:solidFill>
                    <a:srgbClr val="FFFFFF"/>
                  </a:solidFill>
                </a:rPr>
                <a:t>+</a:t>
              </a:r>
            </a:p>
          </p:txBody>
        </p:sp>
        <p:sp>
          <p:nvSpPr>
            <p:cNvPr id="303" name="Oval 182">
              <a:extLst>
                <a:ext uri="{FF2B5EF4-FFF2-40B4-BE49-F238E27FC236}">
                  <a16:creationId xmlns:a16="http://schemas.microsoft.com/office/drawing/2014/main" id="{80B06081-799D-D949-BD2D-1B0269C3A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5279629"/>
              <a:ext cx="114300" cy="114300"/>
            </a:xfrm>
            <a:prstGeom prst="rect">
              <a:avLst/>
            </a:prstGeom>
            <a:solidFill>
              <a:srgbClr val="C413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600" b="1" dirty="0">
                  <a:solidFill>
                    <a:srgbClr val="FFFFFF"/>
                  </a:solidFill>
                </a:rPr>
                <a:t>–</a:t>
              </a:r>
            </a:p>
          </p:txBody>
        </p:sp>
        <p:sp>
          <p:nvSpPr>
            <p:cNvPr id="304" name="Oval 182">
              <a:extLst>
                <a:ext uri="{FF2B5EF4-FFF2-40B4-BE49-F238E27FC236}">
                  <a16:creationId xmlns:a16="http://schemas.microsoft.com/office/drawing/2014/main" id="{6F78D136-0EC0-5246-A2C9-B49869B978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5527093"/>
              <a:ext cx="114300" cy="114300"/>
            </a:xfrm>
            <a:prstGeom prst="rect">
              <a:avLst/>
            </a:prstGeom>
            <a:solidFill>
              <a:srgbClr val="C413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600" b="1" dirty="0">
                  <a:solidFill>
                    <a:srgbClr val="FFFFFF"/>
                  </a:solidFill>
                </a:rPr>
                <a:t>–</a:t>
              </a:r>
            </a:p>
          </p:txBody>
        </p:sp>
        <p:sp>
          <p:nvSpPr>
            <p:cNvPr id="305" name="Oval 182">
              <a:extLst>
                <a:ext uri="{FF2B5EF4-FFF2-40B4-BE49-F238E27FC236}">
                  <a16:creationId xmlns:a16="http://schemas.microsoft.com/office/drawing/2014/main" id="{2F6FDB7F-6D41-E241-9692-CA414647C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5774557"/>
              <a:ext cx="114300" cy="114300"/>
            </a:xfrm>
            <a:prstGeom prst="rect">
              <a:avLst/>
            </a:prstGeom>
            <a:solidFill>
              <a:srgbClr val="C413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600" b="1" dirty="0">
                  <a:solidFill>
                    <a:srgbClr val="FFFFFF"/>
                  </a:solidFill>
                </a:rPr>
                <a:t>–</a:t>
              </a:r>
            </a:p>
          </p:txBody>
        </p:sp>
        <p:sp>
          <p:nvSpPr>
            <p:cNvPr id="306" name="Oval 186">
              <a:extLst>
                <a:ext uri="{FF2B5EF4-FFF2-40B4-BE49-F238E27FC236}">
                  <a16:creationId xmlns:a16="http://schemas.microsoft.com/office/drawing/2014/main" id="{18E6FB6F-1D6A-E94D-BD31-E372FE870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4440381"/>
              <a:ext cx="114300" cy="114300"/>
            </a:xfrm>
            <a:prstGeom prst="rect">
              <a:avLst/>
            </a:prstGeom>
            <a:solidFill>
              <a:srgbClr val="35AB9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800" b="1" dirty="0">
                  <a:solidFill>
                    <a:srgbClr val="FFFFFF"/>
                  </a:solidFill>
                </a:rPr>
                <a:t>+</a:t>
              </a:r>
            </a:p>
          </p:txBody>
        </p:sp>
        <p:sp>
          <p:nvSpPr>
            <p:cNvPr id="307" name="Oval 186">
              <a:extLst>
                <a:ext uri="{FF2B5EF4-FFF2-40B4-BE49-F238E27FC236}">
                  <a16:creationId xmlns:a16="http://schemas.microsoft.com/office/drawing/2014/main" id="{9FEFC5EB-589E-BE49-8FF8-F7596365D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4694437"/>
              <a:ext cx="114300" cy="114300"/>
            </a:xfrm>
            <a:prstGeom prst="rect">
              <a:avLst/>
            </a:prstGeom>
            <a:solidFill>
              <a:srgbClr val="35AB9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800" b="1" dirty="0">
                  <a:solidFill>
                    <a:srgbClr val="FFFFFF"/>
                  </a:solidFill>
                </a:rPr>
                <a:t>+</a:t>
              </a:r>
            </a:p>
          </p:txBody>
        </p:sp>
      </p:grpSp>
      <p:grpSp>
        <p:nvGrpSpPr>
          <p:cNvPr id="308" name="Gruppieren 307">
            <a:extLst>
              <a:ext uri="{FF2B5EF4-FFF2-40B4-BE49-F238E27FC236}">
                <a16:creationId xmlns:a16="http://schemas.microsoft.com/office/drawing/2014/main" id="{AC74B778-9189-8547-87F7-F8DA5DE73B09}"/>
              </a:ext>
            </a:extLst>
          </p:cNvPr>
          <p:cNvGrpSpPr/>
          <p:nvPr/>
        </p:nvGrpSpPr>
        <p:grpSpPr>
          <a:xfrm>
            <a:off x="5685711" y="3887630"/>
            <a:ext cx="1884170" cy="2085186"/>
            <a:chOff x="1851264" y="3887630"/>
            <a:chExt cx="1884170" cy="2085186"/>
          </a:xfrm>
        </p:grpSpPr>
        <p:sp>
          <p:nvSpPr>
            <p:cNvPr id="309" name="TextBox 37">
              <a:extLst>
                <a:ext uri="{FF2B5EF4-FFF2-40B4-BE49-F238E27FC236}">
                  <a16:creationId xmlns:a16="http://schemas.microsoft.com/office/drawing/2014/main" id="{F44090EC-C3BE-5A44-8A70-4B4A8874B2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1264" y="3887630"/>
              <a:ext cx="1884170" cy="2085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Pros…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Pros…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Pros…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5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Pros…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Cons…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Cons…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Cons…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Cons..</a:t>
              </a:r>
            </a:p>
          </p:txBody>
        </p:sp>
        <p:sp>
          <p:nvSpPr>
            <p:cNvPr id="310" name="Oval 182">
              <a:extLst>
                <a:ext uri="{FF2B5EF4-FFF2-40B4-BE49-F238E27FC236}">
                  <a16:creationId xmlns:a16="http://schemas.microsoft.com/office/drawing/2014/main" id="{2AC955C9-5B4F-9F44-BC26-EA48AFD38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5032165"/>
              <a:ext cx="114300" cy="114300"/>
            </a:xfrm>
            <a:prstGeom prst="rect">
              <a:avLst/>
            </a:prstGeom>
            <a:solidFill>
              <a:srgbClr val="C413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600" b="1" dirty="0">
                  <a:solidFill>
                    <a:srgbClr val="FFFFFF"/>
                  </a:solidFill>
                </a:rPr>
                <a:t>–</a:t>
              </a:r>
            </a:p>
          </p:txBody>
        </p:sp>
        <p:sp>
          <p:nvSpPr>
            <p:cNvPr id="311" name="Oval 186">
              <a:extLst>
                <a:ext uri="{FF2B5EF4-FFF2-40B4-BE49-F238E27FC236}">
                  <a16:creationId xmlns:a16="http://schemas.microsoft.com/office/drawing/2014/main" id="{D63C8D46-CD9F-7446-BF21-B349A8F49F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3932267"/>
              <a:ext cx="114300" cy="114300"/>
            </a:xfrm>
            <a:prstGeom prst="rect">
              <a:avLst/>
            </a:prstGeom>
            <a:solidFill>
              <a:srgbClr val="35AB9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800" b="1" dirty="0">
                  <a:solidFill>
                    <a:srgbClr val="FFFFFF"/>
                  </a:solidFill>
                </a:rPr>
                <a:t>+</a:t>
              </a:r>
            </a:p>
          </p:txBody>
        </p:sp>
        <p:sp>
          <p:nvSpPr>
            <p:cNvPr id="312" name="Oval 186">
              <a:extLst>
                <a:ext uri="{FF2B5EF4-FFF2-40B4-BE49-F238E27FC236}">
                  <a16:creationId xmlns:a16="http://schemas.microsoft.com/office/drawing/2014/main" id="{FF86A804-8455-2343-B1A2-70EF12F53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4186324"/>
              <a:ext cx="114300" cy="114300"/>
            </a:xfrm>
            <a:prstGeom prst="rect">
              <a:avLst/>
            </a:prstGeom>
            <a:solidFill>
              <a:srgbClr val="35AB9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800" b="1" dirty="0">
                  <a:solidFill>
                    <a:srgbClr val="FFFFFF"/>
                  </a:solidFill>
                </a:rPr>
                <a:t>+</a:t>
              </a:r>
            </a:p>
          </p:txBody>
        </p:sp>
        <p:sp>
          <p:nvSpPr>
            <p:cNvPr id="313" name="Oval 182">
              <a:extLst>
                <a:ext uri="{FF2B5EF4-FFF2-40B4-BE49-F238E27FC236}">
                  <a16:creationId xmlns:a16="http://schemas.microsoft.com/office/drawing/2014/main" id="{EF87EBBE-B58A-C741-8F5D-576EE46FA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5279629"/>
              <a:ext cx="114300" cy="114300"/>
            </a:xfrm>
            <a:prstGeom prst="rect">
              <a:avLst/>
            </a:prstGeom>
            <a:solidFill>
              <a:srgbClr val="C413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600" b="1" dirty="0">
                  <a:solidFill>
                    <a:srgbClr val="FFFFFF"/>
                  </a:solidFill>
                </a:rPr>
                <a:t>–</a:t>
              </a:r>
            </a:p>
          </p:txBody>
        </p:sp>
        <p:sp>
          <p:nvSpPr>
            <p:cNvPr id="314" name="Oval 182">
              <a:extLst>
                <a:ext uri="{FF2B5EF4-FFF2-40B4-BE49-F238E27FC236}">
                  <a16:creationId xmlns:a16="http://schemas.microsoft.com/office/drawing/2014/main" id="{1682C74C-2ADE-4C4F-80ED-9F42C2EFE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5527093"/>
              <a:ext cx="114300" cy="114300"/>
            </a:xfrm>
            <a:prstGeom prst="rect">
              <a:avLst/>
            </a:prstGeom>
            <a:solidFill>
              <a:srgbClr val="C413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600" b="1" dirty="0">
                  <a:solidFill>
                    <a:srgbClr val="FFFFFF"/>
                  </a:solidFill>
                </a:rPr>
                <a:t>–</a:t>
              </a:r>
            </a:p>
          </p:txBody>
        </p:sp>
        <p:sp>
          <p:nvSpPr>
            <p:cNvPr id="315" name="Oval 182">
              <a:extLst>
                <a:ext uri="{FF2B5EF4-FFF2-40B4-BE49-F238E27FC236}">
                  <a16:creationId xmlns:a16="http://schemas.microsoft.com/office/drawing/2014/main" id="{E43B4D84-E559-B24E-9254-7967E0D26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5774557"/>
              <a:ext cx="114300" cy="114300"/>
            </a:xfrm>
            <a:prstGeom prst="rect">
              <a:avLst/>
            </a:prstGeom>
            <a:solidFill>
              <a:srgbClr val="C413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600" b="1" dirty="0">
                  <a:solidFill>
                    <a:srgbClr val="FFFFFF"/>
                  </a:solidFill>
                </a:rPr>
                <a:t>–</a:t>
              </a:r>
            </a:p>
          </p:txBody>
        </p:sp>
        <p:sp>
          <p:nvSpPr>
            <p:cNvPr id="316" name="Oval 186">
              <a:extLst>
                <a:ext uri="{FF2B5EF4-FFF2-40B4-BE49-F238E27FC236}">
                  <a16:creationId xmlns:a16="http://schemas.microsoft.com/office/drawing/2014/main" id="{5E1B8137-282C-2247-9D69-E8114739A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4440381"/>
              <a:ext cx="114300" cy="114300"/>
            </a:xfrm>
            <a:prstGeom prst="rect">
              <a:avLst/>
            </a:prstGeom>
            <a:solidFill>
              <a:srgbClr val="35AB9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800" b="1" dirty="0">
                  <a:solidFill>
                    <a:srgbClr val="FFFFFF"/>
                  </a:solidFill>
                </a:rPr>
                <a:t>+</a:t>
              </a:r>
            </a:p>
          </p:txBody>
        </p:sp>
        <p:sp>
          <p:nvSpPr>
            <p:cNvPr id="317" name="Oval 186">
              <a:extLst>
                <a:ext uri="{FF2B5EF4-FFF2-40B4-BE49-F238E27FC236}">
                  <a16:creationId xmlns:a16="http://schemas.microsoft.com/office/drawing/2014/main" id="{FC209F8F-26D2-AD41-AB24-285433770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4694437"/>
              <a:ext cx="114300" cy="114300"/>
            </a:xfrm>
            <a:prstGeom prst="rect">
              <a:avLst/>
            </a:prstGeom>
            <a:solidFill>
              <a:srgbClr val="35AB9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800" b="1" dirty="0">
                  <a:solidFill>
                    <a:srgbClr val="FFFFFF"/>
                  </a:solidFill>
                </a:rPr>
                <a:t>+</a:t>
              </a:r>
            </a:p>
          </p:txBody>
        </p:sp>
      </p:grpSp>
      <p:grpSp>
        <p:nvGrpSpPr>
          <p:cNvPr id="318" name="Gruppieren 317">
            <a:extLst>
              <a:ext uri="{FF2B5EF4-FFF2-40B4-BE49-F238E27FC236}">
                <a16:creationId xmlns:a16="http://schemas.microsoft.com/office/drawing/2014/main" id="{0C04F585-444D-B541-8137-492A7A7F8DC5}"/>
              </a:ext>
            </a:extLst>
          </p:cNvPr>
          <p:cNvGrpSpPr/>
          <p:nvPr/>
        </p:nvGrpSpPr>
        <p:grpSpPr>
          <a:xfrm>
            <a:off x="7668698" y="3875913"/>
            <a:ext cx="1884170" cy="2085186"/>
            <a:chOff x="1851264" y="3887630"/>
            <a:chExt cx="1884170" cy="2085186"/>
          </a:xfrm>
        </p:grpSpPr>
        <p:sp>
          <p:nvSpPr>
            <p:cNvPr id="319" name="TextBox 37">
              <a:extLst>
                <a:ext uri="{FF2B5EF4-FFF2-40B4-BE49-F238E27FC236}">
                  <a16:creationId xmlns:a16="http://schemas.microsoft.com/office/drawing/2014/main" id="{5B0931E8-CF8E-BC49-9811-3027522594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1264" y="3887630"/>
              <a:ext cx="1884170" cy="2085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Pros…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Pros…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Pros…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5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Pros…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Cons…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Cons…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Cons…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Cons..</a:t>
              </a:r>
            </a:p>
          </p:txBody>
        </p:sp>
        <p:sp>
          <p:nvSpPr>
            <p:cNvPr id="320" name="Oval 182">
              <a:extLst>
                <a:ext uri="{FF2B5EF4-FFF2-40B4-BE49-F238E27FC236}">
                  <a16:creationId xmlns:a16="http://schemas.microsoft.com/office/drawing/2014/main" id="{52596160-88E0-E749-A310-9B5B97823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5032165"/>
              <a:ext cx="114300" cy="114300"/>
            </a:xfrm>
            <a:prstGeom prst="rect">
              <a:avLst/>
            </a:prstGeom>
            <a:solidFill>
              <a:srgbClr val="C413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600" b="1" dirty="0">
                  <a:solidFill>
                    <a:srgbClr val="FFFFFF"/>
                  </a:solidFill>
                </a:rPr>
                <a:t>–</a:t>
              </a:r>
            </a:p>
          </p:txBody>
        </p:sp>
        <p:sp>
          <p:nvSpPr>
            <p:cNvPr id="321" name="Oval 186">
              <a:extLst>
                <a:ext uri="{FF2B5EF4-FFF2-40B4-BE49-F238E27FC236}">
                  <a16:creationId xmlns:a16="http://schemas.microsoft.com/office/drawing/2014/main" id="{FB3C9309-A277-924D-A3CA-00BC076524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3932267"/>
              <a:ext cx="114300" cy="114300"/>
            </a:xfrm>
            <a:prstGeom prst="rect">
              <a:avLst/>
            </a:prstGeom>
            <a:solidFill>
              <a:srgbClr val="35AB9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800" b="1" dirty="0">
                  <a:solidFill>
                    <a:srgbClr val="FFFFFF"/>
                  </a:solidFill>
                </a:rPr>
                <a:t>+</a:t>
              </a:r>
            </a:p>
          </p:txBody>
        </p:sp>
        <p:sp>
          <p:nvSpPr>
            <p:cNvPr id="322" name="Oval 186">
              <a:extLst>
                <a:ext uri="{FF2B5EF4-FFF2-40B4-BE49-F238E27FC236}">
                  <a16:creationId xmlns:a16="http://schemas.microsoft.com/office/drawing/2014/main" id="{FAFD5099-A431-BD43-B371-533C6BCB1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4186324"/>
              <a:ext cx="114300" cy="114300"/>
            </a:xfrm>
            <a:prstGeom prst="rect">
              <a:avLst/>
            </a:prstGeom>
            <a:solidFill>
              <a:srgbClr val="35AB9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800" b="1" dirty="0">
                  <a:solidFill>
                    <a:srgbClr val="FFFFFF"/>
                  </a:solidFill>
                </a:rPr>
                <a:t>+</a:t>
              </a:r>
            </a:p>
          </p:txBody>
        </p:sp>
        <p:sp>
          <p:nvSpPr>
            <p:cNvPr id="323" name="Oval 182">
              <a:extLst>
                <a:ext uri="{FF2B5EF4-FFF2-40B4-BE49-F238E27FC236}">
                  <a16:creationId xmlns:a16="http://schemas.microsoft.com/office/drawing/2014/main" id="{483D2A10-C4A4-F54E-92C8-481CD3D7A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5279629"/>
              <a:ext cx="114300" cy="114300"/>
            </a:xfrm>
            <a:prstGeom prst="rect">
              <a:avLst/>
            </a:prstGeom>
            <a:solidFill>
              <a:srgbClr val="C413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600" b="1" dirty="0">
                  <a:solidFill>
                    <a:srgbClr val="FFFFFF"/>
                  </a:solidFill>
                </a:rPr>
                <a:t>–</a:t>
              </a:r>
            </a:p>
          </p:txBody>
        </p:sp>
        <p:sp>
          <p:nvSpPr>
            <p:cNvPr id="324" name="Oval 182">
              <a:extLst>
                <a:ext uri="{FF2B5EF4-FFF2-40B4-BE49-F238E27FC236}">
                  <a16:creationId xmlns:a16="http://schemas.microsoft.com/office/drawing/2014/main" id="{C4EE2822-657F-3C43-967F-CBD7FE565D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5527093"/>
              <a:ext cx="114300" cy="114300"/>
            </a:xfrm>
            <a:prstGeom prst="rect">
              <a:avLst/>
            </a:prstGeom>
            <a:solidFill>
              <a:srgbClr val="C413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600" b="1" dirty="0">
                  <a:solidFill>
                    <a:srgbClr val="FFFFFF"/>
                  </a:solidFill>
                </a:rPr>
                <a:t>–</a:t>
              </a:r>
            </a:p>
          </p:txBody>
        </p:sp>
        <p:sp>
          <p:nvSpPr>
            <p:cNvPr id="325" name="Oval 182">
              <a:extLst>
                <a:ext uri="{FF2B5EF4-FFF2-40B4-BE49-F238E27FC236}">
                  <a16:creationId xmlns:a16="http://schemas.microsoft.com/office/drawing/2014/main" id="{02A88905-08F1-5143-8F2F-AFD75E76C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5774557"/>
              <a:ext cx="114300" cy="114300"/>
            </a:xfrm>
            <a:prstGeom prst="rect">
              <a:avLst/>
            </a:prstGeom>
            <a:solidFill>
              <a:srgbClr val="C413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600" b="1" dirty="0">
                  <a:solidFill>
                    <a:srgbClr val="FFFFFF"/>
                  </a:solidFill>
                </a:rPr>
                <a:t>–</a:t>
              </a:r>
            </a:p>
          </p:txBody>
        </p:sp>
        <p:sp>
          <p:nvSpPr>
            <p:cNvPr id="326" name="Oval 186">
              <a:extLst>
                <a:ext uri="{FF2B5EF4-FFF2-40B4-BE49-F238E27FC236}">
                  <a16:creationId xmlns:a16="http://schemas.microsoft.com/office/drawing/2014/main" id="{6C3CBED1-AA61-DF4A-AD61-2D552992B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4440381"/>
              <a:ext cx="114300" cy="114300"/>
            </a:xfrm>
            <a:prstGeom prst="rect">
              <a:avLst/>
            </a:prstGeom>
            <a:solidFill>
              <a:srgbClr val="35AB9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800" b="1" dirty="0">
                  <a:solidFill>
                    <a:srgbClr val="FFFFFF"/>
                  </a:solidFill>
                </a:rPr>
                <a:t>+</a:t>
              </a:r>
            </a:p>
          </p:txBody>
        </p:sp>
        <p:sp>
          <p:nvSpPr>
            <p:cNvPr id="327" name="Oval 186">
              <a:extLst>
                <a:ext uri="{FF2B5EF4-FFF2-40B4-BE49-F238E27FC236}">
                  <a16:creationId xmlns:a16="http://schemas.microsoft.com/office/drawing/2014/main" id="{593AADF6-7C76-F445-9440-4C92C8A6A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4694437"/>
              <a:ext cx="114300" cy="114300"/>
            </a:xfrm>
            <a:prstGeom prst="rect">
              <a:avLst/>
            </a:prstGeom>
            <a:solidFill>
              <a:srgbClr val="35AB9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800" b="1" dirty="0">
                  <a:solidFill>
                    <a:srgbClr val="FFFFFF"/>
                  </a:solidFill>
                </a:rPr>
                <a:t>+</a:t>
              </a:r>
            </a:p>
          </p:txBody>
        </p:sp>
      </p:grpSp>
      <p:grpSp>
        <p:nvGrpSpPr>
          <p:cNvPr id="328" name="Gruppieren 327">
            <a:extLst>
              <a:ext uri="{FF2B5EF4-FFF2-40B4-BE49-F238E27FC236}">
                <a16:creationId xmlns:a16="http://schemas.microsoft.com/office/drawing/2014/main" id="{8E799309-BCAA-C049-A80A-153D89E8B9FF}"/>
              </a:ext>
            </a:extLst>
          </p:cNvPr>
          <p:cNvGrpSpPr/>
          <p:nvPr/>
        </p:nvGrpSpPr>
        <p:grpSpPr>
          <a:xfrm>
            <a:off x="9676282" y="3875913"/>
            <a:ext cx="1884170" cy="2085186"/>
            <a:chOff x="1851264" y="3887630"/>
            <a:chExt cx="1884170" cy="2085186"/>
          </a:xfrm>
        </p:grpSpPr>
        <p:sp>
          <p:nvSpPr>
            <p:cNvPr id="329" name="TextBox 37">
              <a:extLst>
                <a:ext uri="{FF2B5EF4-FFF2-40B4-BE49-F238E27FC236}">
                  <a16:creationId xmlns:a16="http://schemas.microsoft.com/office/drawing/2014/main" id="{E7E67983-B41F-DD44-B6C7-4A98582464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1264" y="3887630"/>
              <a:ext cx="1884170" cy="2085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Pros…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Pros…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Pros…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5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Pros…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Cons…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Cons…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Cons…</a:t>
              </a:r>
            </a:p>
            <a:p>
              <a:pPr marL="85725" marR="0" lvl="1" indent="-85725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>
                  <a:srgbClr val="B2B2B2"/>
                </a:buClr>
                <a:buSzPct val="100000"/>
                <a:buFont typeface="Arial" pitchFamily="34" charset="0"/>
                <a:buChar char="•"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</a:rPr>
                <a:t>Cons..</a:t>
              </a:r>
            </a:p>
          </p:txBody>
        </p:sp>
        <p:sp>
          <p:nvSpPr>
            <p:cNvPr id="330" name="Oval 182">
              <a:extLst>
                <a:ext uri="{FF2B5EF4-FFF2-40B4-BE49-F238E27FC236}">
                  <a16:creationId xmlns:a16="http://schemas.microsoft.com/office/drawing/2014/main" id="{AA9DFBC9-49F6-1948-81C3-AFDB1362B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5032165"/>
              <a:ext cx="114300" cy="114300"/>
            </a:xfrm>
            <a:prstGeom prst="rect">
              <a:avLst/>
            </a:prstGeom>
            <a:solidFill>
              <a:srgbClr val="C413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600" b="1" dirty="0">
                  <a:solidFill>
                    <a:srgbClr val="FFFFFF"/>
                  </a:solidFill>
                </a:rPr>
                <a:t>–</a:t>
              </a:r>
            </a:p>
          </p:txBody>
        </p:sp>
        <p:sp>
          <p:nvSpPr>
            <p:cNvPr id="331" name="Oval 186">
              <a:extLst>
                <a:ext uri="{FF2B5EF4-FFF2-40B4-BE49-F238E27FC236}">
                  <a16:creationId xmlns:a16="http://schemas.microsoft.com/office/drawing/2014/main" id="{582371DA-BA8D-C24F-9A67-9A5FBB384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3932267"/>
              <a:ext cx="114300" cy="114300"/>
            </a:xfrm>
            <a:prstGeom prst="rect">
              <a:avLst/>
            </a:prstGeom>
            <a:solidFill>
              <a:srgbClr val="35AB9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800" b="1" dirty="0">
                  <a:solidFill>
                    <a:srgbClr val="FFFFFF"/>
                  </a:solidFill>
                </a:rPr>
                <a:t>+</a:t>
              </a:r>
            </a:p>
          </p:txBody>
        </p:sp>
        <p:sp>
          <p:nvSpPr>
            <p:cNvPr id="332" name="Oval 186">
              <a:extLst>
                <a:ext uri="{FF2B5EF4-FFF2-40B4-BE49-F238E27FC236}">
                  <a16:creationId xmlns:a16="http://schemas.microsoft.com/office/drawing/2014/main" id="{E2391838-69F9-3241-8054-6F57400BB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4186324"/>
              <a:ext cx="114300" cy="114300"/>
            </a:xfrm>
            <a:prstGeom prst="rect">
              <a:avLst/>
            </a:prstGeom>
            <a:solidFill>
              <a:srgbClr val="35AB9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800" b="1" dirty="0">
                  <a:solidFill>
                    <a:srgbClr val="FFFFFF"/>
                  </a:solidFill>
                </a:rPr>
                <a:t>+</a:t>
              </a:r>
            </a:p>
          </p:txBody>
        </p:sp>
        <p:sp>
          <p:nvSpPr>
            <p:cNvPr id="333" name="Oval 182">
              <a:extLst>
                <a:ext uri="{FF2B5EF4-FFF2-40B4-BE49-F238E27FC236}">
                  <a16:creationId xmlns:a16="http://schemas.microsoft.com/office/drawing/2014/main" id="{CD6A22D8-7B55-F94B-97C3-D830E6648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5279629"/>
              <a:ext cx="114300" cy="114300"/>
            </a:xfrm>
            <a:prstGeom prst="rect">
              <a:avLst/>
            </a:prstGeom>
            <a:solidFill>
              <a:srgbClr val="C413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600" b="1" dirty="0">
                  <a:solidFill>
                    <a:srgbClr val="FFFFFF"/>
                  </a:solidFill>
                </a:rPr>
                <a:t>–</a:t>
              </a:r>
            </a:p>
          </p:txBody>
        </p:sp>
        <p:sp>
          <p:nvSpPr>
            <p:cNvPr id="334" name="Oval 182">
              <a:extLst>
                <a:ext uri="{FF2B5EF4-FFF2-40B4-BE49-F238E27FC236}">
                  <a16:creationId xmlns:a16="http://schemas.microsoft.com/office/drawing/2014/main" id="{3EC785EE-9201-5348-B365-21CDBEC0B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5527093"/>
              <a:ext cx="114300" cy="114300"/>
            </a:xfrm>
            <a:prstGeom prst="rect">
              <a:avLst/>
            </a:prstGeom>
            <a:solidFill>
              <a:srgbClr val="C413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600" b="1" dirty="0">
                  <a:solidFill>
                    <a:srgbClr val="FFFFFF"/>
                  </a:solidFill>
                </a:rPr>
                <a:t>–</a:t>
              </a:r>
            </a:p>
          </p:txBody>
        </p:sp>
        <p:sp>
          <p:nvSpPr>
            <p:cNvPr id="335" name="Oval 182">
              <a:extLst>
                <a:ext uri="{FF2B5EF4-FFF2-40B4-BE49-F238E27FC236}">
                  <a16:creationId xmlns:a16="http://schemas.microsoft.com/office/drawing/2014/main" id="{2400AE20-57AC-DA42-AAA8-14D3B5891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5774557"/>
              <a:ext cx="114300" cy="114300"/>
            </a:xfrm>
            <a:prstGeom prst="rect">
              <a:avLst/>
            </a:prstGeom>
            <a:solidFill>
              <a:srgbClr val="C413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600" b="1" dirty="0">
                  <a:solidFill>
                    <a:srgbClr val="FFFFFF"/>
                  </a:solidFill>
                </a:rPr>
                <a:t>–</a:t>
              </a:r>
            </a:p>
          </p:txBody>
        </p:sp>
        <p:sp>
          <p:nvSpPr>
            <p:cNvPr id="336" name="Oval 186">
              <a:extLst>
                <a:ext uri="{FF2B5EF4-FFF2-40B4-BE49-F238E27FC236}">
                  <a16:creationId xmlns:a16="http://schemas.microsoft.com/office/drawing/2014/main" id="{124AC9DD-2E0F-8344-B15A-203B575B9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4440381"/>
              <a:ext cx="114300" cy="114300"/>
            </a:xfrm>
            <a:prstGeom prst="rect">
              <a:avLst/>
            </a:prstGeom>
            <a:solidFill>
              <a:srgbClr val="35AB9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800" b="1" dirty="0">
                  <a:solidFill>
                    <a:srgbClr val="FFFFFF"/>
                  </a:solidFill>
                </a:rPr>
                <a:t>+</a:t>
              </a:r>
            </a:p>
          </p:txBody>
        </p:sp>
        <p:sp>
          <p:nvSpPr>
            <p:cNvPr id="337" name="Oval 186">
              <a:extLst>
                <a:ext uri="{FF2B5EF4-FFF2-40B4-BE49-F238E27FC236}">
                  <a16:creationId xmlns:a16="http://schemas.microsoft.com/office/drawing/2014/main" id="{5414258F-C2BC-EA4E-B046-58B1F91A7C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277" y="4694437"/>
              <a:ext cx="114300" cy="114300"/>
            </a:xfrm>
            <a:prstGeom prst="rect">
              <a:avLst/>
            </a:prstGeom>
            <a:solidFill>
              <a:srgbClr val="35AB9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800" b="1" dirty="0">
                  <a:solidFill>
                    <a:srgbClr val="FFFFFF"/>
                  </a:solidFill>
                </a:rPr>
                <a:t>+</a:t>
              </a: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4145A81B-E7DF-8D44-8A8E-D84C82B6FA0D}"/>
              </a:ext>
            </a:extLst>
          </p:cNvPr>
          <p:cNvGrpSpPr/>
          <p:nvPr/>
        </p:nvGrpSpPr>
        <p:grpSpPr>
          <a:xfrm>
            <a:off x="8451655" y="1930513"/>
            <a:ext cx="216000" cy="216000"/>
            <a:chOff x="685800" y="1781175"/>
            <a:chExt cx="187325" cy="187325"/>
          </a:xfrm>
        </p:grpSpPr>
        <p:sp>
          <p:nvSpPr>
            <p:cNvPr id="110" name="Ellipse 4">
              <a:extLst>
                <a:ext uri="{FF2B5EF4-FFF2-40B4-BE49-F238E27FC236}">
                  <a16:creationId xmlns:a16="http://schemas.microsoft.com/office/drawing/2014/main" id="{3D99DE1F-CF29-6A48-827F-6B37C7CC24C0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 bwMode="auto">
            <a:xfrm>
              <a:off x="685800" y="1781175"/>
              <a:ext cx="187325" cy="187325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DC6E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1" name="Bogen 110">
              <a:extLst>
                <a:ext uri="{FF2B5EF4-FFF2-40B4-BE49-F238E27FC236}">
                  <a16:creationId xmlns:a16="http://schemas.microsoft.com/office/drawing/2014/main" id="{91442AB8-9B4F-A941-A06E-07582D466A71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 bwMode="gray">
            <a:xfrm>
              <a:off x="685800" y="1781175"/>
              <a:ext cx="187324" cy="187324"/>
            </a:xfrm>
            <a:prstGeom prst="arc">
              <a:avLst>
                <a:gd name="adj1" fmla="val 16200000"/>
                <a:gd name="adj2" fmla="val 0"/>
              </a:avLst>
            </a:prstGeom>
            <a:solidFill>
              <a:srgbClr val="DC6E00"/>
            </a:solidFill>
            <a:ln w="9525" cap="flat" cmpd="sng" algn="ctr">
              <a:solidFill>
                <a:srgbClr val="EC8C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2ACA7F5A-5114-B64F-9EDC-9C26C033ACB9}"/>
              </a:ext>
            </a:extLst>
          </p:cNvPr>
          <p:cNvGrpSpPr/>
          <p:nvPr/>
        </p:nvGrpSpPr>
        <p:grpSpPr>
          <a:xfrm>
            <a:off x="6481014" y="1930513"/>
            <a:ext cx="216000" cy="216000"/>
            <a:chOff x="1549400" y="1781175"/>
            <a:chExt cx="187325" cy="187325"/>
          </a:xfrm>
        </p:grpSpPr>
        <p:sp>
          <p:nvSpPr>
            <p:cNvPr id="113" name="Ellipse 7">
              <a:extLst>
                <a:ext uri="{FF2B5EF4-FFF2-40B4-BE49-F238E27FC236}">
                  <a16:creationId xmlns:a16="http://schemas.microsoft.com/office/drawing/2014/main" id="{79332D6C-399E-E149-A897-092C3C3F7135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 bwMode="auto">
            <a:xfrm>
              <a:off x="1549400" y="1781175"/>
              <a:ext cx="187325" cy="187325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DC6E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4" name="Bogen 113">
              <a:extLst>
                <a:ext uri="{FF2B5EF4-FFF2-40B4-BE49-F238E27FC236}">
                  <a16:creationId xmlns:a16="http://schemas.microsoft.com/office/drawing/2014/main" id="{E06638D9-8E61-0F44-81A7-DD9DD29E69A2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 bwMode="gray">
            <a:xfrm>
              <a:off x="1549400" y="1781175"/>
              <a:ext cx="187325" cy="187324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DC6E00"/>
            </a:solidFill>
            <a:ln w="9525" cap="flat" cmpd="sng" algn="ctr">
              <a:solidFill>
                <a:srgbClr val="EC8C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DBB8C8AD-C45F-C54E-B3A5-D81F11D7BCB4}"/>
              </a:ext>
            </a:extLst>
          </p:cNvPr>
          <p:cNvGrpSpPr/>
          <p:nvPr/>
        </p:nvGrpSpPr>
        <p:grpSpPr>
          <a:xfrm>
            <a:off x="4506319" y="1930513"/>
            <a:ext cx="216000" cy="216000"/>
            <a:chOff x="2308225" y="1781175"/>
            <a:chExt cx="187325" cy="187325"/>
          </a:xfrm>
        </p:grpSpPr>
        <p:sp>
          <p:nvSpPr>
            <p:cNvPr id="117" name="Ellipse 9">
              <a:extLst>
                <a:ext uri="{FF2B5EF4-FFF2-40B4-BE49-F238E27FC236}">
                  <a16:creationId xmlns:a16="http://schemas.microsoft.com/office/drawing/2014/main" id="{B91EB8B5-3C88-734A-A31C-536DD649799B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 bwMode="auto">
            <a:xfrm>
              <a:off x="2308225" y="1781175"/>
              <a:ext cx="187325" cy="187325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DC6E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0" name="Bogen 119">
              <a:extLst>
                <a:ext uri="{FF2B5EF4-FFF2-40B4-BE49-F238E27FC236}">
                  <a16:creationId xmlns:a16="http://schemas.microsoft.com/office/drawing/2014/main" id="{D55F4C03-476B-BD40-83BB-89A391365CB1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 bwMode="gray">
            <a:xfrm>
              <a:off x="2308226" y="1781175"/>
              <a:ext cx="187324" cy="187325"/>
            </a:xfrm>
            <a:prstGeom prst="arc">
              <a:avLst>
                <a:gd name="adj1" fmla="val 16200000"/>
                <a:gd name="adj2" fmla="val 10800000"/>
              </a:avLst>
            </a:prstGeom>
            <a:solidFill>
              <a:srgbClr val="DC6E00"/>
            </a:solidFill>
            <a:ln w="9525" cap="flat" cmpd="sng" algn="ctr">
              <a:solidFill>
                <a:srgbClr val="DC6E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21" name="Ellipse 11">
            <a:extLst>
              <a:ext uri="{FF2B5EF4-FFF2-40B4-BE49-F238E27FC236}">
                <a16:creationId xmlns:a16="http://schemas.microsoft.com/office/drawing/2014/main" id="{823A6C0C-1206-7D49-B88C-725D0F39FEDE}"/>
              </a:ext>
            </a:extLst>
          </p:cNvPr>
          <p:cNvSpPr/>
          <p:nvPr>
            <p:custDataLst>
              <p:tags r:id="rId4"/>
            </p:custDataLst>
          </p:nvPr>
        </p:nvSpPr>
        <p:spPr bwMode="auto">
          <a:xfrm>
            <a:off x="2555630" y="1930513"/>
            <a:ext cx="216000" cy="216000"/>
          </a:xfrm>
          <a:prstGeom prst="ellipse">
            <a:avLst/>
          </a:prstGeom>
          <a:solidFill>
            <a:srgbClr val="DC6E00"/>
          </a:solidFill>
          <a:ln w="9525" cap="flat" cmpd="sng" algn="ctr">
            <a:solidFill>
              <a:srgbClr val="DC6E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4">
            <a:extLst>
              <a:ext uri="{FF2B5EF4-FFF2-40B4-BE49-F238E27FC236}">
                <a16:creationId xmlns:a16="http://schemas.microsoft.com/office/drawing/2014/main" id="{3AAD5E44-812B-0443-BC2B-FFE9B2D37B20}"/>
              </a:ext>
            </a:extLst>
          </p:cNvPr>
          <p:cNvSpPr/>
          <p:nvPr>
            <p:custDataLst>
              <p:tags r:id="rId5"/>
            </p:custDataLst>
          </p:nvPr>
        </p:nvSpPr>
        <p:spPr bwMode="auto">
          <a:xfrm>
            <a:off x="10419871" y="1930513"/>
            <a:ext cx="216000" cy="216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DC6E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Rechteck 117">
            <a:extLst>
              <a:ext uri="{FF2B5EF4-FFF2-40B4-BE49-F238E27FC236}">
                <a16:creationId xmlns:a16="http://schemas.microsoft.com/office/drawing/2014/main" id="{1AD26B26-9A86-4959-94FA-9251C3ED126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KJ9sViS4ib4gfVYYuwC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2nS24adSZXIg4tKDSYp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kbKLOrkwFgoJ5F.ZWliG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HOcm7PYd_gnljbqulEu.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v.tsooJfgbBUQ3PzACV2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UWFNYM6XciVfjSZx2cud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cxkZLVxCMoDlcfBCPVm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CVxgqfCmHnHMOp44QNvZ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HOcm7PYd_gnljbqulEu.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hb2XYZ6xlEJ0e5cFz3sj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ddZmQipDWBUuJIzOBLI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Breitbild</PresentationFormat>
  <Paragraphs>125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Symbol</vt:lpstr>
      <vt:lpstr>Wingdings</vt:lpstr>
      <vt:lpstr>1_Office</vt:lpstr>
      <vt:lpstr>Office</vt:lpstr>
      <vt:lpstr>think-cell Folie</vt:lpstr>
      <vt:lpstr>Strategic Partnerships</vt:lpstr>
    </vt:vector>
  </TitlesOfParts>
  <Manager/>
  <Company/>
  <LinksUpToDate>false</LinksUpToDate>
  <SharedDoc>false</SharedDoc>
  <HyperlinkBase>www.strategypunk.com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Partnerships</dc:title>
  <dc:subject/>
  <dc:creator>Thomas Kriete</dc:creator>
  <cp:keywords/>
  <dc:description/>
  <cp:lastModifiedBy>Thomas Kriete</cp:lastModifiedBy>
  <cp:revision>61</cp:revision>
  <dcterms:created xsi:type="dcterms:W3CDTF">2019-03-05T19:37:05Z</dcterms:created>
  <dcterms:modified xsi:type="dcterms:W3CDTF">2021-12-05T17:21:52Z</dcterms:modified>
  <cp:category/>
</cp:coreProperties>
</file>