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4"/>
  </p:notesMasterIdLst>
  <p:sldIdLst>
    <p:sldId id="371" r:id="rId3"/>
  </p:sldIdLst>
  <p:sldSz cx="12192000" cy="6858000"/>
  <p:notesSz cx="6797675" cy="9926638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6A6A6"/>
    <a:srgbClr val="DC6E00"/>
    <a:srgbClr val="B25147"/>
    <a:srgbClr val="35AB91"/>
    <a:srgbClr val="44727E"/>
    <a:srgbClr val="F0A239"/>
    <a:srgbClr val="5DA892"/>
    <a:srgbClr val="A8BD75"/>
    <a:srgbClr val="5DA792"/>
    <a:srgbClr val="E4A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3725" autoAdjust="0"/>
  </p:normalViewPr>
  <p:slideViewPr>
    <p:cSldViewPr>
      <p:cViewPr varScale="1">
        <p:scale>
          <a:sx n="113" d="100"/>
          <a:sy n="113" d="100"/>
        </p:scale>
        <p:origin x="978" y="96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04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3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1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44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4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22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8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02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oleObject" Target="../embeddings/oleObject10.bin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slideLayout" Target="../slideLayouts/slideLayout29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image" Target="../media/image6.png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6" name="think-cell Folie" r:id="rId13" imgW="359" imgH="360" progId="TCLayout.ActiveDocument.1">
                  <p:embed/>
                </p:oleObj>
              </mc:Choice>
              <mc:Fallback>
                <p:oleObj name="think-cell Folie" r:id="rId13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Strategic Partnerships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77" name="Rectangle 73">
            <a:extLst>
              <a:ext uri="{FF2B5EF4-FFF2-40B4-BE49-F238E27FC236}">
                <a16:creationId xmlns:a16="http://schemas.microsoft.com/office/drawing/2014/main" id="{6E0EC23C-F702-3242-8B04-EE64DA76E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386" y="1927107"/>
            <a:ext cx="204787" cy="182563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</a:t>
            </a:r>
          </a:p>
        </p:txBody>
      </p:sp>
      <p:cxnSp>
        <p:nvCxnSpPr>
          <p:cNvPr id="79" name="Straight Connector 20">
            <a:extLst>
              <a:ext uri="{FF2B5EF4-FFF2-40B4-BE49-F238E27FC236}">
                <a16:creationId xmlns:a16="http://schemas.microsoft.com/office/drawing/2014/main" id="{DD85B7D3-0EF5-8B4A-9C13-74F3C418AAB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521418" y="3914825"/>
            <a:ext cx="4140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80" name="Rectangle 7">
            <a:extLst>
              <a:ext uri="{FF2B5EF4-FFF2-40B4-BE49-F238E27FC236}">
                <a16:creationId xmlns:a16="http://schemas.microsoft.com/office/drawing/2014/main" id="{98293DE6-321F-A748-B601-CDE157763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94" y="2350249"/>
            <a:ext cx="900000" cy="612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>
                <a:solidFill>
                  <a:srgbClr val="FFFFFF"/>
                </a:solidFill>
              </a:rPr>
              <a:t>Deal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>
                <a:solidFill>
                  <a:srgbClr val="FFFFFF"/>
                </a:solidFill>
              </a:rPr>
              <a:t>structure</a:t>
            </a:r>
          </a:p>
        </p:txBody>
      </p:sp>
      <p:sp>
        <p:nvSpPr>
          <p:cNvPr id="81" name="Rectangle 7">
            <a:extLst>
              <a:ext uri="{FF2B5EF4-FFF2-40B4-BE49-F238E27FC236}">
                <a16:creationId xmlns:a16="http://schemas.microsoft.com/office/drawing/2014/main" id="{AB0102C2-D2E7-E046-8847-2DB5C2069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94" y="1879931"/>
            <a:ext cx="900000" cy="360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Priority </a:t>
            </a:r>
          </a:p>
        </p:txBody>
      </p:sp>
      <p:cxnSp>
        <p:nvCxnSpPr>
          <p:cNvPr id="83" name="Straight Connector 55">
            <a:extLst>
              <a:ext uri="{FF2B5EF4-FFF2-40B4-BE49-F238E27FC236}">
                <a16:creationId xmlns:a16="http://schemas.microsoft.com/office/drawing/2014/main" id="{FB254EF0-519A-B945-9B5F-EFDA2DC2F67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5194" y="2276872"/>
            <a:ext cx="11016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85" name="TextBox 37">
            <a:extLst>
              <a:ext uri="{FF2B5EF4-FFF2-40B4-BE49-F238E27FC236}">
                <a16:creationId xmlns:a16="http://schemas.microsoft.com/office/drawing/2014/main" id="{1F1985AE-6FE6-B54C-A2A7-385D063C6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484" y="2483604"/>
            <a:ext cx="1550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marR="0" lvl="1" indent="-85725" algn="ctr" defTabSz="91440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B2B2B2"/>
              </a:buClr>
              <a:buSzPct val="100000"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Full acquisition / Majority investment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7" name="TextBox 37">
            <a:extLst>
              <a:ext uri="{FF2B5EF4-FFF2-40B4-BE49-F238E27FC236}">
                <a16:creationId xmlns:a16="http://schemas.microsoft.com/office/drawing/2014/main" id="{F288821F-5CDC-BC4A-80CA-15658E223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4106" y="2420035"/>
            <a:ext cx="155125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marR="0" lvl="1" indent="-85725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B2B2B2"/>
              </a:buClr>
              <a:buSzPct val="100000"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Strategic supplier or one-off arms length purchase</a:t>
            </a:r>
          </a:p>
        </p:txBody>
      </p:sp>
      <p:sp>
        <p:nvSpPr>
          <p:cNvPr id="90" name="Rectangle 78">
            <a:extLst>
              <a:ext uri="{FF2B5EF4-FFF2-40B4-BE49-F238E27FC236}">
                <a16:creationId xmlns:a16="http://schemas.microsoft.com/office/drawing/2014/main" id="{0E43DAC9-99C9-5D47-8AA3-CA38F96E1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889" y="1927107"/>
            <a:ext cx="204787" cy="182563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II</a:t>
            </a:r>
          </a:p>
        </p:txBody>
      </p:sp>
      <p:sp>
        <p:nvSpPr>
          <p:cNvPr id="92" name="Rectangle 7">
            <a:extLst>
              <a:ext uri="{FF2B5EF4-FFF2-40B4-BE49-F238E27FC236}">
                <a16:creationId xmlns:a16="http://schemas.microsoft.com/office/drawing/2014/main" id="{E714848D-2AA5-E743-A383-4CC0575F1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94" y="3058366"/>
            <a:ext cx="900000" cy="720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>
                <a:solidFill>
                  <a:srgbClr val="FFFFFF"/>
                </a:solidFill>
              </a:rPr>
              <a:t>Description</a:t>
            </a:r>
          </a:p>
        </p:txBody>
      </p:sp>
      <p:cxnSp>
        <p:nvCxnSpPr>
          <p:cNvPr id="93" name="Straight Connector 55">
            <a:extLst>
              <a:ext uri="{FF2B5EF4-FFF2-40B4-BE49-F238E27FC236}">
                <a16:creationId xmlns:a16="http://schemas.microsoft.com/office/drawing/2014/main" id="{02DAECF0-F5E8-BA46-A722-22F7E9B9561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5194" y="2993687"/>
            <a:ext cx="11016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95" name="Rectangle 7">
            <a:extLst>
              <a:ext uri="{FF2B5EF4-FFF2-40B4-BE49-F238E27FC236}">
                <a16:creationId xmlns:a16="http://schemas.microsoft.com/office/drawing/2014/main" id="{0FEB515D-466A-324F-A06E-075D700A1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94" y="3874483"/>
            <a:ext cx="900000" cy="2124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>
                <a:solidFill>
                  <a:srgbClr val="FFFFFF"/>
                </a:solidFill>
              </a:rPr>
              <a:t>Initial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>
                <a:solidFill>
                  <a:srgbClr val="FFFFFF"/>
                </a:solidFill>
              </a:rPr>
              <a:t>evaluation</a:t>
            </a:r>
          </a:p>
        </p:txBody>
      </p:sp>
      <p:sp>
        <p:nvSpPr>
          <p:cNvPr id="96" name="Rectangle 46">
            <a:extLst>
              <a:ext uri="{FF2B5EF4-FFF2-40B4-BE49-F238E27FC236}">
                <a16:creationId xmlns:a16="http://schemas.microsoft.com/office/drawing/2014/main" id="{DB8AA2F9-A1AF-9E4F-8646-2C0601637E7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91218" y="1268760"/>
            <a:ext cx="1710040" cy="394542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M&amp;A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Bold move)</a:t>
            </a:r>
          </a:p>
        </p:txBody>
      </p:sp>
      <p:sp>
        <p:nvSpPr>
          <p:cNvPr id="97" name="Rectangle 46">
            <a:extLst>
              <a:ext uri="{FF2B5EF4-FFF2-40B4-BE49-F238E27FC236}">
                <a16:creationId xmlns:a16="http://schemas.microsoft.com/office/drawing/2014/main" id="{79291FCB-3686-6643-AAA7-413E6CE0D62D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48352" y="1268760"/>
            <a:ext cx="1710040" cy="42531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000000"/>
                </a:solidFill>
                <a:latin typeface="Arial" pitchFamily="34" charset="0"/>
              </a:rPr>
              <a:t>Supplier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000000"/>
                </a:solidFill>
                <a:latin typeface="Arial" pitchFamily="34" charset="0"/>
              </a:rPr>
              <a:t>Agreement </a:t>
            </a:r>
          </a:p>
        </p:txBody>
      </p:sp>
      <p:sp>
        <p:nvSpPr>
          <p:cNvPr id="98" name="Rectangle 46">
            <a:extLst>
              <a:ext uri="{FF2B5EF4-FFF2-40B4-BE49-F238E27FC236}">
                <a16:creationId xmlns:a16="http://schemas.microsoft.com/office/drawing/2014/main" id="{CC03E05F-6DAB-8A48-923B-4FCFDC933E1C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09131" y="1268760"/>
            <a:ext cx="1416663" cy="42531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Equity          </a:t>
            </a:r>
            <a:r>
              <a:rPr lang="en-US" sz="1200" b="1" kern="0" dirty="0">
                <a:solidFill>
                  <a:srgbClr val="000000"/>
                </a:solidFill>
                <a:latin typeface="Arial" pitchFamily="34" charset="0"/>
              </a:rPr>
              <a:t>Joint Venture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99" name="Rectangle 78">
            <a:extLst>
              <a:ext uri="{FF2B5EF4-FFF2-40B4-BE49-F238E27FC236}">
                <a16:creationId xmlns:a16="http://schemas.microsoft.com/office/drawing/2014/main" id="{9C2B9C28-1C10-9848-8AA2-FB70761A4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6400" y="1927107"/>
            <a:ext cx="204787" cy="182563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</a:t>
            </a:r>
          </a:p>
        </p:txBody>
      </p:sp>
      <p:cxnSp>
        <p:nvCxnSpPr>
          <p:cNvPr id="108" name="Straight Connector 20">
            <a:extLst>
              <a:ext uri="{FF2B5EF4-FFF2-40B4-BE49-F238E27FC236}">
                <a16:creationId xmlns:a16="http://schemas.microsoft.com/office/drawing/2014/main" id="{BEBBD607-D363-B446-A8E6-6C51BA4BF5A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426074" y="3914824"/>
            <a:ext cx="4140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cxnSp>
        <p:nvCxnSpPr>
          <p:cNvPr id="125" name="Gerade Verbindung 124">
            <a:extLst>
              <a:ext uri="{FF2B5EF4-FFF2-40B4-BE49-F238E27FC236}">
                <a16:creationId xmlns:a16="http://schemas.microsoft.com/office/drawing/2014/main" id="{B8461B21-51A2-9044-8910-20D679E1FCB5}"/>
              </a:ext>
            </a:extLst>
          </p:cNvPr>
          <p:cNvCxnSpPr/>
          <p:nvPr/>
        </p:nvCxnSpPr>
        <p:spPr>
          <a:xfrm>
            <a:off x="9676282" y="1775016"/>
            <a:ext cx="165600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>
            <a:extLst>
              <a:ext uri="{FF2B5EF4-FFF2-40B4-BE49-F238E27FC236}">
                <a16:creationId xmlns:a16="http://schemas.microsoft.com/office/drawing/2014/main" id="{FAD53D4E-32CD-1640-8ED4-0CFEB3B2C3C2}"/>
              </a:ext>
            </a:extLst>
          </p:cNvPr>
          <p:cNvCxnSpPr/>
          <p:nvPr/>
        </p:nvCxnSpPr>
        <p:spPr>
          <a:xfrm>
            <a:off x="3802548" y="1775016"/>
            <a:ext cx="165600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>
            <a:extLst>
              <a:ext uri="{FF2B5EF4-FFF2-40B4-BE49-F238E27FC236}">
                <a16:creationId xmlns:a16="http://schemas.microsoft.com/office/drawing/2014/main" id="{112FBE20-FD00-BE4A-9120-CFF1F640C0C0}"/>
              </a:ext>
            </a:extLst>
          </p:cNvPr>
          <p:cNvCxnSpPr/>
          <p:nvPr/>
        </p:nvCxnSpPr>
        <p:spPr>
          <a:xfrm>
            <a:off x="1844636" y="1775016"/>
            <a:ext cx="165600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37">
            <a:extLst>
              <a:ext uri="{FF2B5EF4-FFF2-40B4-BE49-F238E27FC236}">
                <a16:creationId xmlns:a16="http://schemas.microsoft.com/office/drawing/2014/main" id="{D76DF900-F3FC-B04A-B138-CE4EBF90E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39" y="2418476"/>
            <a:ext cx="175697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lvl="1" indent="-85725" algn="ctr" defTabSz="914400">
              <a:lnSpc>
                <a:spcPct val="90000"/>
              </a:lnSpc>
              <a:spcAft>
                <a:spcPts val="300"/>
              </a:spcAft>
              <a:buClr>
                <a:srgbClr val="B2B2B2"/>
              </a:buClr>
              <a:buSzPct val="100000"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Majority (50% + </a:t>
            </a:r>
            <a:r>
              <a:rPr lang="en-US" sz="1000" b="1" kern="0" dirty="0">
                <a:solidFill>
                  <a:srgbClr val="000000"/>
                </a:solidFill>
              </a:rPr>
              <a:t>x)  or Minority (50% - x)   Equity JV 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4" name="AutoShape 44">
            <a:extLst>
              <a:ext uri="{FF2B5EF4-FFF2-40B4-BE49-F238E27FC236}">
                <a16:creationId xmlns:a16="http://schemas.microsoft.com/office/drawing/2014/main" id="{51EE2E77-F886-B14A-A410-8264B7E21BD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91218" y="6094601"/>
            <a:ext cx="9899976" cy="419154"/>
          </a:xfrm>
          <a:prstGeom prst="rtTriangle">
            <a:avLst/>
          </a:prstGeom>
          <a:solidFill>
            <a:schemeClr val="bg1">
              <a:lumMod val="65000"/>
            </a:schemeClr>
          </a:solidFill>
          <a:ln w="9525" algn="ctr">
            <a:solidFill>
              <a:schemeClr val="bg1">
                <a:lumMod val="75000"/>
              </a:schemeClr>
            </a:solidFill>
            <a:miter lim="800000"/>
            <a:headEnd type="none" w="lg" len="lg"/>
            <a:tailEnd type="none" w="lg" len="lg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de-DE" sz="1100" b="1" kern="0">
              <a:solidFill>
                <a:srgbClr val="FFFFFF"/>
              </a:solidFill>
            </a:endParaRPr>
          </a:p>
        </p:txBody>
      </p:sp>
      <p:sp>
        <p:nvSpPr>
          <p:cNvPr id="145" name="Text Box 45">
            <a:extLst>
              <a:ext uri="{FF2B5EF4-FFF2-40B4-BE49-F238E27FC236}">
                <a16:creationId xmlns:a16="http://schemas.microsoft.com/office/drawing/2014/main" id="{04787295-1009-504D-8111-9E9C309E769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384431" y="6339076"/>
            <a:ext cx="25648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30000"/>
              </a:spcBef>
              <a:buSzPct val="115000"/>
              <a:buFont typeface="Symbol" pitchFamily="18" charset="2"/>
              <a:buNone/>
            </a:pPr>
            <a:r>
              <a:rPr lang="en-US" altLang="zh-CN" sz="1000" b="1" dirty="0">
                <a:solidFill>
                  <a:srgbClr val="000000"/>
                </a:solidFill>
                <a:ea typeface="宋体" pitchFamily="2" charset="-122"/>
              </a:rPr>
              <a:t>Low</a:t>
            </a:r>
          </a:p>
        </p:txBody>
      </p:sp>
      <p:sp>
        <p:nvSpPr>
          <p:cNvPr id="152" name="Rectangle 7">
            <a:extLst>
              <a:ext uri="{FF2B5EF4-FFF2-40B4-BE49-F238E27FC236}">
                <a16:creationId xmlns:a16="http://schemas.microsoft.com/office/drawing/2014/main" id="{F8090915-2953-8641-8343-965680F81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94" y="6094601"/>
            <a:ext cx="900000" cy="42837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>
                <a:solidFill>
                  <a:srgbClr val="FFFFFF"/>
                </a:solidFill>
              </a:rPr>
              <a:t>Degree of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kern="0" dirty="0">
                <a:solidFill>
                  <a:srgbClr val="FFFFFF"/>
                </a:solidFill>
              </a:rPr>
              <a:t>integration</a:t>
            </a:r>
          </a:p>
        </p:txBody>
      </p:sp>
      <p:sp>
        <p:nvSpPr>
          <p:cNvPr id="153" name="Text Box 29">
            <a:extLst>
              <a:ext uri="{FF2B5EF4-FFF2-40B4-BE49-F238E27FC236}">
                <a16:creationId xmlns:a16="http://schemas.microsoft.com/office/drawing/2014/main" id="{5C21AF30-DCD9-824E-8346-751497F05C5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838241" y="6183689"/>
            <a:ext cx="28533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7620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Pct val="115000"/>
              <a:buFont typeface="Symbol" pitchFamily="18" charset="2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</a:rPr>
              <a:t>High</a:t>
            </a:r>
          </a:p>
        </p:txBody>
      </p:sp>
      <p:sp>
        <p:nvSpPr>
          <p:cNvPr id="174" name="Pfeil nach links und rechts 132">
            <a:extLst>
              <a:ext uri="{FF2B5EF4-FFF2-40B4-BE49-F238E27FC236}">
                <a16:creationId xmlns:a16="http://schemas.microsoft.com/office/drawing/2014/main" id="{CBC296CB-96A1-DC4C-BA41-01D2A75981DC}"/>
              </a:ext>
            </a:extLst>
          </p:cNvPr>
          <p:cNvSpPr/>
          <p:nvPr/>
        </p:nvSpPr>
        <p:spPr>
          <a:xfrm rot="5400000">
            <a:off x="-583936" y="4875291"/>
            <a:ext cx="216000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Prioritization of your strategic options and initial evaluation</a:t>
            </a:r>
          </a:p>
        </p:txBody>
      </p: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82A0675-9C6B-4744-A851-6ED61677DF47}"/>
              </a:ext>
            </a:extLst>
          </p:cNvPr>
          <p:cNvGrpSpPr/>
          <p:nvPr/>
        </p:nvGrpSpPr>
        <p:grpSpPr>
          <a:xfrm>
            <a:off x="1851264" y="3887630"/>
            <a:ext cx="1884170" cy="2085186"/>
            <a:chOff x="1851264" y="3887630"/>
            <a:chExt cx="1884170" cy="2085186"/>
          </a:xfrm>
        </p:grpSpPr>
        <p:sp>
          <p:nvSpPr>
            <p:cNvPr id="112" name="TextBox 37">
              <a:extLst>
                <a:ext uri="{FF2B5EF4-FFF2-40B4-BE49-F238E27FC236}">
                  <a16:creationId xmlns:a16="http://schemas.microsoft.com/office/drawing/2014/main" id="{B68B84E2-4937-5C47-BF2F-0C2E698FF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264" y="3887630"/>
              <a:ext cx="1884170" cy="2085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Cons..</a:t>
              </a:r>
            </a:p>
          </p:txBody>
        </p:sp>
        <p:sp>
          <p:nvSpPr>
            <p:cNvPr id="115" name="Oval 182">
              <a:extLst>
                <a:ext uri="{FF2B5EF4-FFF2-40B4-BE49-F238E27FC236}">
                  <a16:creationId xmlns:a16="http://schemas.microsoft.com/office/drawing/2014/main" id="{276321EA-5798-E545-A05A-D8E560D83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032165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116" name="Oval 186">
              <a:extLst>
                <a:ext uri="{FF2B5EF4-FFF2-40B4-BE49-F238E27FC236}">
                  <a16:creationId xmlns:a16="http://schemas.microsoft.com/office/drawing/2014/main" id="{6599D0BC-DC54-1D4E-97B9-32DDEF8AF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393226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131" name="Oval 186">
              <a:extLst>
                <a:ext uri="{FF2B5EF4-FFF2-40B4-BE49-F238E27FC236}">
                  <a16:creationId xmlns:a16="http://schemas.microsoft.com/office/drawing/2014/main" id="{CCBB2860-CC35-744D-8431-D5F10DF83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186324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142" name="Oval 182">
              <a:extLst>
                <a:ext uri="{FF2B5EF4-FFF2-40B4-BE49-F238E27FC236}">
                  <a16:creationId xmlns:a16="http://schemas.microsoft.com/office/drawing/2014/main" id="{D2320095-9B38-294A-9925-42FF633DD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279629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263" name="Oval 182">
              <a:extLst>
                <a:ext uri="{FF2B5EF4-FFF2-40B4-BE49-F238E27FC236}">
                  <a16:creationId xmlns:a16="http://schemas.microsoft.com/office/drawing/2014/main" id="{A1B2130E-751C-B549-ACA9-BC3A00A24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527093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264" name="Oval 182">
              <a:extLst>
                <a:ext uri="{FF2B5EF4-FFF2-40B4-BE49-F238E27FC236}">
                  <a16:creationId xmlns:a16="http://schemas.microsoft.com/office/drawing/2014/main" id="{23813581-9664-6D42-8C61-03FE90A50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774557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267" name="Oval 186">
              <a:extLst>
                <a:ext uri="{FF2B5EF4-FFF2-40B4-BE49-F238E27FC236}">
                  <a16:creationId xmlns:a16="http://schemas.microsoft.com/office/drawing/2014/main" id="{8FCEB3CC-0D57-FC4C-A89F-BDF015B2F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440381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268" name="Oval 186">
              <a:extLst>
                <a:ext uri="{FF2B5EF4-FFF2-40B4-BE49-F238E27FC236}">
                  <a16:creationId xmlns:a16="http://schemas.microsoft.com/office/drawing/2014/main" id="{486D6E0B-07A1-EE49-BF88-D6B009EA5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69443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</p:grpSp>
      <p:cxnSp>
        <p:nvCxnSpPr>
          <p:cNvPr id="269" name="Straight Connector 20">
            <a:extLst>
              <a:ext uri="{FF2B5EF4-FFF2-40B4-BE49-F238E27FC236}">
                <a16:creationId xmlns:a16="http://schemas.microsoft.com/office/drawing/2014/main" id="{E3D23726-6FD6-D34E-B88E-B0E93A35636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489637" y="3914824"/>
            <a:ext cx="4140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270" name="Rectangle 78">
            <a:extLst>
              <a:ext uri="{FF2B5EF4-FFF2-40B4-BE49-F238E27FC236}">
                <a16:creationId xmlns:a16="http://schemas.microsoft.com/office/drawing/2014/main" id="{210E5516-E360-C349-93C5-EFD0D28F2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1393" y="1927107"/>
            <a:ext cx="204787" cy="182563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III</a:t>
            </a:r>
          </a:p>
        </p:txBody>
      </p:sp>
      <p:sp>
        <p:nvSpPr>
          <p:cNvPr id="271" name="Rectangle 46">
            <a:extLst>
              <a:ext uri="{FF2B5EF4-FFF2-40B4-BE49-F238E27FC236}">
                <a16:creationId xmlns:a16="http://schemas.microsoft.com/office/drawing/2014/main" id="{19EFD00B-7E16-3647-915E-0165F01A5BCB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47163" y="1268760"/>
            <a:ext cx="1416663" cy="42531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Minority Investment</a:t>
            </a:r>
          </a:p>
        </p:txBody>
      </p:sp>
      <p:cxnSp>
        <p:nvCxnSpPr>
          <p:cNvPr id="274" name="Gerade Verbindung 273">
            <a:extLst>
              <a:ext uri="{FF2B5EF4-FFF2-40B4-BE49-F238E27FC236}">
                <a16:creationId xmlns:a16="http://schemas.microsoft.com/office/drawing/2014/main" id="{1B2548E5-171D-7D44-A8A6-13D09D9F1E8A}"/>
              </a:ext>
            </a:extLst>
          </p:cNvPr>
          <p:cNvCxnSpPr/>
          <p:nvPr/>
        </p:nvCxnSpPr>
        <p:spPr>
          <a:xfrm>
            <a:off x="5760460" y="1775016"/>
            <a:ext cx="165600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0">
            <a:extLst>
              <a:ext uri="{FF2B5EF4-FFF2-40B4-BE49-F238E27FC236}">
                <a16:creationId xmlns:a16="http://schemas.microsoft.com/office/drawing/2014/main" id="{E11446C4-7CFA-E046-A0BC-1226B1AA4EF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457856" y="3914824"/>
            <a:ext cx="4140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285" name="Rectangle 78">
            <a:extLst>
              <a:ext uri="{FF2B5EF4-FFF2-40B4-BE49-F238E27FC236}">
                <a16:creationId xmlns:a16="http://schemas.microsoft.com/office/drawing/2014/main" id="{131C2073-BC80-254F-8B3F-0625CCE2E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3897" y="1927107"/>
            <a:ext cx="204787" cy="182563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IV</a:t>
            </a:r>
          </a:p>
        </p:txBody>
      </p:sp>
      <p:sp>
        <p:nvSpPr>
          <p:cNvPr id="286" name="Rectangle 46">
            <a:extLst>
              <a:ext uri="{FF2B5EF4-FFF2-40B4-BE49-F238E27FC236}">
                <a16:creationId xmlns:a16="http://schemas.microsoft.com/office/drawing/2014/main" id="{ADE2BF7C-5AFD-4B47-8E36-08B2675004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69783" y="1268760"/>
            <a:ext cx="1682275" cy="394542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Alliance</a:t>
            </a:r>
            <a:r>
              <a:rPr lang="en-US" sz="1200" b="1" kern="0" dirty="0">
                <a:solidFill>
                  <a:srgbClr val="000000"/>
                </a:solidFill>
                <a:latin typeface="Arial" pitchFamily="34" charset="0"/>
              </a:rPr>
              <a:t>               </a:t>
            </a:r>
            <a:r>
              <a:rPr lang="en-US" sz="1000" b="1" kern="0" dirty="0">
                <a:solidFill>
                  <a:srgbClr val="000000"/>
                </a:solidFill>
                <a:latin typeface="Arial" pitchFamily="34" charset="0"/>
              </a:rPr>
              <a:t>(Joint R&amp;D / Production)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289" name="Gerade Verbindung 288">
            <a:extLst>
              <a:ext uri="{FF2B5EF4-FFF2-40B4-BE49-F238E27FC236}">
                <a16:creationId xmlns:a16="http://schemas.microsoft.com/office/drawing/2014/main" id="{24949B32-B8A1-4749-8C13-BB439CA4C2AC}"/>
              </a:ext>
            </a:extLst>
          </p:cNvPr>
          <p:cNvCxnSpPr/>
          <p:nvPr/>
        </p:nvCxnSpPr>
        <p:spPr>
          <a:xfrm>
            <a:off x="7718372" y="1776782"/>
            <a:ext cx="165600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TextBox 37">
            <a:extLst>
              <a:ext uri="{FF2B5EF4-FFF2-40B4-BE49-F238E27FC236}">
                <a16:creationId xmlns:a16="http://schemas.microsoft.com/office/drawing/2014/main" id="{B83CD13C-47C8-2341-9E7F-E518DC4DD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300" y="2420035"/>
            <a:ext cx="175697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lvl="1" indent="-85725" algn="ctr" defTabSz="914400">
              <a:lnSpc>
                <a:spcPct val="90000"/>
              </a:lnSpc>
              <a:spcAft>
                <a:spcPts val="300"/>
              </a:spcAft>
              <a:buClr>
                <a:srgbClr val="B2B2B2"/>
              </a:buClr>
              <a:buSzPct val="100000"/>
              <a:defRPr/>
            </a:pPr>
            <a:r>
              <a:rPr lang="en-US" sz="1000" b="1" kern="0" dirty="0">
                <a:solidFill>
                  <a:srgbClr val="000000"/>
                </a:solidFill>
              </a:rPr>
              <a:t>Agreement to undertake a mutually beneficial project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91" name="TextBox 37">
            <a:extLst>
              <a:ext uri="{FF2B5EF4-FFF2-40B4-BE49-F238E27FC236}">
                <a16:creationId xmlns:a16="http://schemas.microsoft.com/office/drawing/2014/main" id="{B79B3FB4-A27A-604A-BB3A-1B84EB34A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63" y="2420035"/>
            <a:ext cx="155054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lvl="1" indent="-85725" algn="ctr" defTabSz="914400">
              <a:lnSpc>
                <a:spcPct val="90000"/>
              </a:lnSpc>
              <a:spcBef>
                <a:spcPct val="50000"/>
              </a:spcBef>
              <a:buClr>
                <a:srgbClr val="B2B2B2"/>
              </a:buClr>
              <a:buSzPct val="100000"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Acquisition </a:t>
            </a:r>
            <a:r>
              <a:rPr lang="en-US" sz="1000" b="1" kern="0" dirty="0">
                <a:solidFill>
                  <a:srgbClr val="000000"/>
                </a:solidFill>
              </a:rPr>
              <a:t>of a         non-controlling share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292" name="Straight Connector 55">
            <a:extLst>
              <a:ext uri="{FF2B5EF4-FFF2-40B4-BE49-F238E27FC236}">
                <a16:creationId xmlns:a16="http://schemas.microsoft.com/office/drawing/2014/main" id="{5DDD237C-3A98-5145-9567-9F711FE261D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5194" y="3792575"/>
            <a:ext cx="11016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cxnSp>
        <p:nvCxnSpPr>
          <p:cNvPr id="293" name="Straight Connector 55">
            <a:extLst>
              <a:ext uri="{FF2B5EF4-FFF2-40B4-BE49-F238E27FC236}">
                <a16:creationId xmlns:a16="http://schemas.microsoft.com/office/drawing/2014/main" id="{529BB3CA-02C4-3345-9EE2-E3715C4438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5194" y="6026445"/>
            <a:ext cx="1101600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BDFA16C9-9FC5-D342-9D56-8B5B0DF38406}"/>
              </a:ext>
            </a:extLst>
          </p:cNvPr>
          <p:cNvSpPr txBox="1"/>
          <p:nvPr/>
        </p:nvSpPr>
        <p:spPr>
          <a:xfrm>
            <a:off x="1789985" y="3028890"/>
            <a:ext cx="1628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Description of the partnership approach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</p:txBody>
      </p:sp>
      <p:sp>
        <p:nvSpPr>
          <p:cNvPr id="294" name="Textfeld 293">
            <a:extLst>
              <a:ext uri="{FF2B5EF4-FFF2-40B4-BE49-F238E27FC236}">
                <a16:creationId xmlns:a16="http://schemas.microsoft.com/office/drawing/2014/main" id="{C20BEE2D-0B57-5E49-AEC2-A71DF4BC15E0}"/>
              </a:ext>
            </a:extLst>
          </p:cNvPr>
          <p:cNvSpPr txBox="1"/>
          <p:nvPr/>
        </p:nvSpPr>
        <p:spPr>
          <a:xfrm>
            <a:off x="3714634" y="3040034"/>
            <a:ext cx="1628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Description of the partnership approach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</p:txBody>
      </p:sp>
      <p:sp>
        <p:nvSpPr>
          <p:cNvPr id="295" name="Textfeld 294">
            <a:extLst>
              <a:ext uri="{FF2B5EF4-FFF2-40B4-BE49-F238E27FC236}">
                <a16:creationId xmlns:a16="http://schemas.microsoft.com/office/drawing/2014/main" id="{29611AFC-8EC3-A246-82F6-BBF0A9470C80}"/>
              </a:ext>
            </a:extLst>
          </p:cNvPr>
          <p:cNvSpPr txBox="1"/>
          <p:nvPr/>
        </p:nvSpPr>
        <p:spPr>
          <a:xfrm>
            <a:off x="5645435" y="3040034"/>
            <a:ext cx="1628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Description of the partnership approach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</p:txBody>
      </p:sp>
      <p:sp>
        <p:nvSpPr>
          <p:cNvPr id="296" name="Textfeld 295">
            <a:extLst>
              <a:ext uri="{FF2B5EF4-FFF2-40B4-BE49-F238E27FC236}">
                <a16:creationId xmlns:a16="http://schemas.microsoft.com/office/drawing/2014/main" id="{F1C38B28-5094-F54B-97DF-7EF124899892}"/>
              </a:ext>
            </a:extLst>
          </p:cNvPr>
          <p:cNvSpPr txBox="1"/>
          <p:nvPr/>
        </p:nvSpPr>
        <p:spPr>
          <a:xfrm>
            <a:off x="7613654" y="3028890"/>
            <a:ext cx="1628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Description of the partnership approach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</p:txBody>
      </p:sp>
      <p:sp>
        <p:nvSpPr>
          <p:cNvPr id="297" name="Textfeld 296">
            <a:extLst>
              <a:ext uri="{FF2B5EF4-FFF2-40B4-BE49-F238E27FC236}">
                <a16:creationId xmlns:a16="http://schemas.microsoft.com/office/drawing/2014/main" id="{61104727-3A83-644B-92D2-C9CFE5B18704}"/>
              </a:ext>
            </a:extLst>
          </p:cNvPr>
          <p:cNvSpPr txBox="1"/>
          <p:nvPr/>
        </p:nvSpPr>
        <p:spPr>
          <a:xfrm>
            <a:off x="9593621" y="3040034"/>
            <a:ext cx="1628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Description of the partnership approach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  <a:p>
            <a:pPr marL="92075" indent="-92075">
              <a:buFont typeface="Wingdings" pitchFamily="2" charset="2"/>
              <a:buChar char="§"/>
            </a:pPr>
            <a:r>
              <a:rPr lang="en-GB" sz="1000" dirty="0"/>
              <a:t>…</a:t>
            </a:r>
          </a:p>
        </p:txBody>
      </p:sp>
      <p:grpSp>
        <p:nvGrpSpPr>
          <p:cNvPr id="298" name="Gruppieren 297">
            <a:extLst>
              <a:ext uri="{FF2B5EF4-FFF2-40B4-BE49-F238E27FC236}">
                <a16:creationId xmlns:a16="http://schemas.microsoft.com/office/drawing/2014/main" id="{5458D56C-E5BA-E141-AFE7-58D3FDECA26E}"/>
              </a:ext>
            </a:extLst>
          </p:cNvPr>
          <p:cNvGrpSpPr/>
          <p:nvPr/>
        </p:nvGrpSpPr>
        <p:grpSpPr>
          <a:xfrm>
            <a:off x="3763872" y="3887630"/>
            <a:ext cx="1884170" cy="2085186"/>
            <a:chOff x="1851264" y="3887630"/>
            <a:chExt cx="1884170" cy="2085186"/>
          </a:xfrm>
        </p:grpSpPr>
        <p:sp>
          <p:nvSpPr>
            <p:cNvPr id="299" name="TextBox 37">
              <a:extLst>
                <a:ext uri="{FF2B5EF4-FFF2-40B4-BE49-F238E27FC236}">
                  <a16:creationId xmlns:a16="http://schemas.microsoft.com/office/drawing/2014/main" id="{5F2072C0-4930-0240-8167-6A5FAA5EDF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264" y="3887630"/>
              <a:ext cx="1884170" cy="2085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Cons..</a:t>
              </a:r>
            </a:p>
          </p:txBody>
        </p:sp>
        <p:sp>
          <p:nvSpPr>
            <p:cNvPr id="300" name="Oval 182">
              <a:extLst>
                <a:ext uri="{FF2B5EF4-FFF2-40B4-BE49-F238E27FC236}">
                  <a16:creationId xmlns:a16="http://schemas.microsoft.com/office/drawing/2014/main" id="{A62436EF-54DF-3649-9F8C-140D80D4F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032165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01" name="Oval 186">
              <a:extLst>
                <a:ext uri="{FF2B5EF4-FFF2-40B4-BE49-F238E27FC236}">
                  <a16:creationId xmlns:a16="http://schemas.microsoft.com/office/drawing/2014/main" id="{C815EE99-0537-4544-A340-450C31D7C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393226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02" name="Oval 186">
              <a:extLst>
                <a:ext uri="{FF2B5EF4-FFF2-40B4-BE49-F238E27FC236}">
                  <a16:creationId xmlns:a16="http://schemas.microsoft.com/office/drawing/2014/main" id="{32CD89F1-FBB3-BE44-B253-073CFCBBD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186324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03" name="Oval 182">
              <a:extLst>
                <a:ext uri="{FF2B5EF4-FFF2-40B4-BE49-F238E27FC236}">
                  <a16:creationId xmlns:a16="http://schemas.microsoft.com/office/drawing/2014/main" id="{80B06081-799D-D949-BD2D-1B0269C3A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279629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04" name="Oval 182">
              <a:extLst>
                <a:ext uri="{FF2B5EF4-FFF2-40B4-BE49-F238E27FC236}">
                  <a16:creationId xmlns:a16="http://schemas.microsoft.com/office/drawing/2014/main" id="{6F78D136-0EC0-5246-A2C9-B49869B97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527093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05" name="Oval 182">
              <a:extLst>
                <a:ext uri="{FF2B5EF4-FFF2-40B4-BE49-F238E27FC236}">
                  <a16:creationId xmlns:a16="http://schemas.microsoft.com/office/drawing/2014/main" id="{2F6FDB7F-6D41-E241-9692-CA414647C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774557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06" name="Oval 186">
              <a:extLst>
                <a:ext uri="{FF2B5EF4-FFF2-40B4-BE49-F238E27FC236}">
                  <a16:creationId xmlns:a16="http://schemas.microsoft.com/office/drawing/2014/main" id="{18E6FB6F-1D6A-E94D-BD31-E372FE870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440381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07" name="Oval 186">
              <a:extLst>
                <a:ext uri="{FF2B5EF4-FFF2-40B4-BE49-F238E27FC236}">
                  <a16:creationId xmlns:a16="http://schemas.microsoft.com/office/drawing/2014/main" id="{9FEFC5EB-589E-BE49-8FF8-F7596365D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69443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</p:grpSp>
      <p:grpSp>
        <p:nvGrpSpPr>
          <p:cNvPr id="308" name="Gruppieren 307">
            <a:extLst>
              <a:ext uri="{FF2B5EF4-FFF2-40B4-BE49-F238E27FC236}">
                <a16:creationId xmlns:a16="http://schemas.microsoft.com/office/drawing/2014/main" id="{AC74B778-9189-8547-87F7-F8DA5DE73B09}"/>
              </a:ext>
            </a:extLst>
          </p:cNvPr>
          <p:cNvGrpSpPr/>
          <p:nvPr/>
        </p:nvGrpSpPr>
        <p:grpSpPr>
          <a:xfrm>
            <a:off x="5685711" y="3887630"/>
            <a:ext cx="1884170" cy="2085186"/>
            <a:chOff x="1851264" y="3887630"/>
            <a:chExt cx="1884170" cy="2085186"/>
          </a:xfrm>
        </p:grpSpPr>
        <p:sp>
          <p:nvSpPr>
            <p:cNvPr id="309" name="TextBox 37">
              <a:extLst>
                <a:ext uri="{FF2B5EF4-FFF2-40B4-BE49-F238E27FC236}">
                  <a16:creationId xmlns:a16="http://schemas.microsoft.com/office/drawing/2014/main" id="{F44090EC-C3BE-5A44-8A70-4B4A8874B2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264" y="3887630"/>
              <a:ext cx="1884170" cy="2085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Cons..</a:t>
              </a:r>
            </a:p>
          </p:txBody>
        </p:sp>
        <p:sp>
          <p:nvSpPr>
            <p:cNvPr id="310" name="Oval 182">
              <a:extLst>
                <a:ext uri="{FF2B5EF4-FFF2-40B4-BE49-F238E27FC236}">
                  <a16:creationId xmlns:a16="http://schemas.microsoft.com/office/drawing/2014/main" id="{2AC955C9-5B4F-9F44-BC26-EA48AFD38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032165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11" name="Oval 186">
              <a:extLst>
                <a:ext uri="{FF2B5EF4-FFF2-40B4-BE49-F238E27FC236}">
                  <a16:creationId xmlns:a16="http://schemas.microsoft.com/office/drawing/2014/main" id="{D63C8D46-CD9F-7446-BF21-B349A8F49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393226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12" name="Oval 186">
              <a:extLst>
                <a:ext uri="{FF2B5EF4-FFF2-40B4-BE49-F238E27FC236}">
                  <a16:creationId xmlns:a16="http://schemas.microsoft.com/office/drawing/2014/main" id="{FF86A804-8455-2343-B1A2-70EF12F53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186324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13" name="Oval 182">
              <a:extLst>
                <a:ext uri="{FF2B5EF4-FFF2-40B4-BE49-F238E27FC236}">
                  <a16:creationId xmlns:a16="http://schemas.microsoft.com/office/drawing/2014/main" id="{EF87EBBE-B58A-C741-8F5D-576EE46FA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279629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14" name="Oval 182">
              <a:extLst>
                <a:ext uri="{FF2B5EF4-FFF2-40B4-BE49-F238E27FC236}">
                  <a16:creationId xmlns:a16="http://schemas.microsoft.com/office/drawing/2014/main" id="{1682C74C-2ADE-4C4F-80ED-9F42C2EFE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527093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15" name="Oval 182">
              <a:extLst>
                <a:ext uri="{FF2B5EF4-FFF2-40B4-BE49-F238E27FC236}">
                  <a16:creationId xmlns:a16="http://schemas.microsoft.com/office/drawing/2014/main" id="{E43B4D84-E559-B24E-9254-7967E0D26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774557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16" name="Oval 186">
              <a:extLst>
                <a:ext uri="{FF2B5EF4-FFF2-40B4-BE49-F238E27FC236}">
                  <a16:creationId xmlns:a16="http://schemas.microsoft.com/office/drawing/2014/main" id="{5E1B8137-282C-2247-9D69-E8114739A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440381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17" name="Oval 186">
              <a:extLst>
                <a:ext uri="{FF2B5EF4-FFF2-40B4-BE49-F238E27FC236}">
                  <a16:creationId xmlns:a16="http://schemas.microsoft.com/office/drawing/2014/main" id="{FC209F8F-26D2-AD41-AB24-285433770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69443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</p:grpSp>
      <p:grpSp>
        <p:nvGrpSpPr>
          <p:cNvPr id="318" name="Gruppieren 317">
            <a:extLst>
              <a:ext uri="{FF2B5EF4-FFF2-40B4-BE49-F238E27FC236}">
                <a16:creationId xmlns:a16="http://schemas.microsoft.com/office/drawing/2014/main" id="{0C04F585-444D-B541-8137-492A7A7F8DC5}"/>
              </a:ext>
            </a:extLst>
          </p:cNvPr>
          <p:cNvGrpSpPr/>
          <p:nvPr/>
        </p:nvGrpSpPr>
        <p:grpSpPr>
          <a:xfrm>
            <a:off x="7668698" y="3875913"/>
            <a:ext cx="1884170" cy="2085186"/>
            <a:chOff x="1851264" y="3887630"/>
            <a:chExt cx="1884170" cy="2085186"/>
          </a:xfrm>
        </p:grpSpPr>
        <p:sp>
          <p:nvSpPr>
            <p:cNvPr id="319" name="TextBox 37">
              <a:extLst>
                <a:ext uri="{FF2B5EF4-FFF2-40B4-BE49-F238E27FC236}">
                  <a16:creationId xmlns:a16="http://schemas.microsoft.com/office/drawing/2014/main" id="{5B0931E8-CF8E-BC49-9811-302752259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264" y="3887630"/>
              <a:ext cx="1884170" cy="2085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Cons..</a:t>
              </a:r>
            </a:p>
          </p:txBody>
        </p:sp>
        <p:sp>
          <p:nvSpPr>
            <p:cNvPr id="320" name="Oval 182">
              <a:extLst>
                <a:ext uri="{FF2B5EF4-FFF2-40B4-BE49-F238E27FC236}">
                  <a16:creationId xmlns:a16="http://schemas.microsoft.com/office/drawing/2014/main" id="{52596160-88E0-E749-A310-9B5B97823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032165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21" name="Oval 186">
              <a:extLst>
                <a:ext uri="{FF2B5EF4-FFF2-40B4-BE49-F238E27FC236}">
                  <a16:creationId xmlns:a16="http://schemas.microsoft.com/office/drawing/2014/main" id="{FB3C9309-A277-924D-A3CA-00BC07652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393226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22" name="Oval 186">
              <a:extLst>
                <a:ext uri="{FF2B5EF4-FFF2-40B4-BE49-F238E27FC236}">
                  <a16:creationId xmlns:a16="http://schemas.microsoft.com/office/drawing/2014/main" id="{FAFD5099-A431-BD43-B371-533C6BCB1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186324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23" name="Oval 182">
              <a:extLst>
                <a:ext uri="{FF2B5EF4-FFF2-40B4-BE49-F238E27FC236}">
                  <a16:creationId xmlns:a16="http://schemas.microsoft.com/office/drawing/2014/main" id="{483D2A10-C4A4-F54E-92C8-481CD3D7A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279629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24" name="Oval 182">
              <a:extLst>
                <a:ext uri="{FF2B5EF4-FFF2-40B4-BE49-F238E27FC236}">
                  <a16:creationId xmlns:a16="http://schemas.microsoft.com/office/drawing/2014/main" id="{C4EE2822-657F-3C43-967F-CBD7FE565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527093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25" name="Oval 182">
              <a:extLst>
                <a:ext uri="{FF2B5EF4-FFF2-40B4-BE49-F238E27FC236}">
                  <a16:creationId xmlns:a16="http://schemas.microsoft.com/office/drawing/2014/main" id="{02A88905-08F1-5143-8F2F-AFD75E76C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774557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26" name="Oval 186">
              <a:extLst>
                <a:ext uri="{FF2B5EF4-FFF2-40B4-BE49-F238E27FC236}">
                  <a16:creationId xmlns:a16="http://schemas.microsoft.com/office/drawing/2014/main" id="{6C3CBED1-AA61-DF4A-AD61-2D552992B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440381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27" name="Oval 186">
              <a:extLst>
                <a:ext uri="{FF2B5EF4-FFF2-40B4-BE49-F238E27FC236}">
                  <a16:creationId xmlns:a16="http://schemas.microsoft.com/office/drawing/2014/main" id="{593AADF6-7C76-F445-9440-4C92C8A6A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69443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</p:grpSp>
      <p:grpSp>
        <p:nvGrpSpPr>
          <p:cNvPr id="328" name="Gruppieren 327">
            <a:extLst>
              <a:ext uri="{FF2B5EF4-FFF2-40B4-BE49-F238E27FC236}">
                <a16:creationId xmlns:a16="http://schemas.microsoft.com/office/drawing/2014/main" id="{8E799309-BCAA-C049-A80A-153D89E8B9FF}"/>
              </a:ext>
            </a:extLst>
          </p:cNvPr>
          <p:cNvGrpSpPr/>
          <p:nvPr/>
        </p:nvGrpSpPr>
        <p:grpSpPr>
          <a:xfrm>
            <a:off x="9676282" y="3875913"/>
            <a:ext cx="1884170" cy="2085186"/>
            <a:chOff x="1851264" y="3887630"/>
            <a:chExt cx="1884170" cy="2085186"/>
          </a:xfrm>
        </p:grpSpPr>
        <p:sp>
          <p:nvSpPr>
            <p:cNvPr id="329" name="TextBox 37">
              <a:extLst>
                <a:ext uri="{FF2B5EF4-FFF2-40B4-BE49-F238E27FC236}">
                  <a16:creationId xmlns:a16="http://schemas.microsoft.com/office/drawing/2014/main" id="{E7E67983-B41F-DD44-B6C7-4A98582464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264" y="3887630"/>
              <a:ext cx="1884170" cy="2085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Pros…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Cons…</a:t>
              </a:r>
            </a:p>
            <a:p>
              <a:pPr marL="85725" marR="0" lvl="1" indent="-85725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>
                  <a:srgbClr val="B2B2B2"/>
                </a:buClr>
                <a:buSzPct val="100000"/>
                <a:buFont typeface="Arial" pitchFamily="34" charset="0"/>
                <a:buChar char="•"/>
                <a:tabLst/>
                <a:defRPr/>
              </a:pPr>
              <a:r>
                <a:rPr lang="en-US" sz="1000" kern="0" dirty="0">
                  <a:solidFill>
                    <a:srgbClr val="000000"/>
                  </a:solidFill>
                </a:rPr>
                <a:t>Cons..</a:t>
              </a:r>
            </a:p>
          </p:txBody>
        </p:sp>
        <p:sp>
          <p:nvSpPr>
            <p:cNvPr id="330" name="Oval 182">
              <a:extLst>
                <a:ext uri="{FF2B5EF4-FFF2-40B4-BE49-F238E27FC236}">
                  <a16:creationId xmlns:a16="http://schemas.microsoft.com/office/drawing/2014/main" id="{AA9DFBC9-49F6-1948-81C3-AFDB1362B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032165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31" name="Oval 186">
              <a:extLst>
                <a:ext uri="{FF2B5EF4-FFF2-40B4-BE49-F238E27FC236}">
                  <a16:creationId xmlns:a16="http://schemas.microsoft.com/office/drawing/2014/main" id="{582371DA-BA8D-C24F-9A67-9A5FBB384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393226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32" name="Oval 186">
              <a:extLst>
                <a:ext uri="{FF2B5EF4-FFF2-40B4-BE49-F238E27FC236}">
                  <a16:creationId xmlns:a16="http://schemas.microsoft.com/office/drawing/2014/main" id="{E2391838-69F9-3241-8054-6F57400BB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186324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33" name="Oval 182">
              <a:extLst>
                <a:ext uri="{FF2B5EF4-FFF2-40B4-BE49-F238E27FC236}">
                  <a16:creationId xmlns:a16="http://schemas.microsoft.com/office/drawing/2014/main" id="{CD6A22D8-7B55-F94B-97C3-D830E6648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279629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34" name="Oval 182">
              <a:extLst>
                <a:ext uri="{FF2B5EF4-FFF2-40B4-BE49-F238E27FC236}">
                  <a16:creationId xmlns:a16="http://schemas.microsoft.com/office/drawing/2014/main" id="{3EC785EE-9201-5348-B365-21CDBEC0B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527093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35" name="Oval 182">
              <a:extLst>
                <a:ext uri="{FF2B5EF4-FFF2-40B4-BE49-F238E27FC236}">
                  <a16:creationId xmlns:a16="http://schemas.microsoft.com/office/drawing/2014/main" id="{2400AE20-57AC-DA42-AAA8-14D3B5891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5774557"/>
              <a:ext cx="114300" cy="114300"/>
            </a:xfrm>
            <a:prstGeom prst="rect">
              <a:avLst/>
            </a:prstGeom>
            <a:solidFill>
              <a:srgbClr val="C413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600" b="1" dirty="0">
                  <a:solidFill>
                    <a:srgbClr val="FFFFFF"/>
                  </a:solidFill>
                </a:rPr>
                <a:t>–</a:t>
              </a:r>
            </a:p>
          </p:txBody>
        </p:sp>
        <p:sp>
          <p:nvSpPr>
            <p:cNvPr id="336" name="Oval 186">
              <a:extLst>
                <a:ext uri="{FF2B5EF4-FFF2-40B4-BE49-F238E27FC236}">
                  <a16:creationId xmlns:a16="http://schemas.microsoft.com/office/drawing/2014/main" id="{124AC9DD-2E0F-8344-B15A-203B575B9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440381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  <p:sp>
          <p:nvSpPr>
            <p:cNvPr id="337" name="Oval 186">
              <a:extLst>
                <a:ext uri="{FF2B5EF4-FFF2-40B4-BE49-F238E27FC236}">
                  <a16:creationId xmlns:a16="http://schemas.microsoft.com/office/drawing/2014/main" id="{5414258F-C2BC-EA4E-B046-58B1F91A7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277" y="4694437"/>
              <a:ext cx="114300" cy="114300"/>
            </a:xfrm>
            <a:prstGeom prst="rect">
              <a:avLst/>
            </a:prstGeom>
            <a:solidFill>
              <a:srgbClr val="35AB9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sz="800" b="1" dirty="0">
                  <a:solidFill>
                    <a:srgbClr val="FFFFFF"/>
                  </a:solidFill>
                </a:rPr>
                <a:t>+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4145A81B-E7DF-8D44-8A8E-D84C82B6FA0D}"/>
              </a:ext>
            </a:extLst>
          </p:cNvPr>
          <p:cNvGrpSpPr/>
          <p:nvPr/>
        </p:nvGrpSpPr>
        <p:grpSpPr>
          <a:xfrm>
            <a:off x="8451655" y="1930513"/>
            <a:ext cx="216000" cy="216000"/>
            <a:chOff x="685800" y="1781175"/>
            <a:chExt cx="187325" cy="187325"/>
          </a:xfrm>
        </p:grpSpPr>
        <p:sp>
          <p:nvSpPr>
            <p:cNvPr id="110" name="Ellipse 4">
              <a:extLst>
                <a:ext uri="{FF2B5EF4-FFF2-40B4-BE49-F238E27FC236}">
                  <a16:creationId xmlns:a16="http://schemas.microsoft.com/office/drawing/2014/main" id="{3D99DE1F-CF29-6A48-827F-6B37C7CC24C0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 bwMode="auto">
            <a:xfrm>
              <a:off x="685800" y="1781175"/>
              <a:ext cx="187325" cy="18732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DC6E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Bogen 110">
              <a:extLst>
                <a:ext uri="{FF2B5EF4-FFF2-40B4-BE49-F238E27FC236}">
                  <a16:creationId xmlns:a16="http://schemas.microsoft.com/office/drawing/2014/main" id="{91442AB8-9B4F-A941-A06E-07582D466A71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 bwMode="gray">
            <a:xfrm>
              <a:off x="685800" y="1781175"/>
              <a:ext cx="187324" cy="187324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DC6E00"/>
            </a:solidFill>
            <a:ln w="9525" cap="flat" cmpd="sng" algn="ctr">
              <a:solidFill>
                <a:srgbClr val="EC8C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2ACA7F5A-5114-B64F-9EDC-9C26C033ACB9}"/>
              </a:ext>
            </a:extLst>
          </p:cNvPr>
          <p:cNvGrpSpPr/>
          <p:nvPr/>
        </p:nvGrpSpPr>
        <p:grpSpPr>
          <a:xfrm>
            <a:off x="6481014" y="1930513"/>
            <a:ext cx="216000" cy="216000"/>
            <a:chOff x="1549400" y="1781175"/>
            <a:chExt cx="187325" cy="187325"/>
          </a:xfrm>
        </p:grpSpPr>
        <p:sp>
          <p:nvSpPr>
            <p:cNvPr id="113" name="Ellipse 7">
              <a:extLst>
                <a:ext uri="{FF2B5EF4-FFF2-40B4-BE49-F238E27FC236}">
                  <a16:creationId xmlns:a16="http://schemas.microsoft.com/office/drawing/2014/main" id="{79332D6C-399E-E149-A897-092C3C3F7135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 bwMode="auto">
            <a:xfrm>
              <a:off x="1549400" y="1781175"/>
              <a:ext cx="187325" cy="18732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DC6E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4" name="Bogen 113">
              <a:extLst>
                <a:ext uri="{FF2B5EF4-FFF2-40B4-BE49-F238E27FC236}">
                  <a16:creationId xmlns:a16="http://schemas.microsoft.com/office/drawing/2014/main" id="{E06638D9-8E61-0F44-81A7-DD9DD29E69A2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 bwMode="gray">
            <a:xfrm>
              <a:off x="1549400" y="1781175"/>
              <a:ext cx="187325" cy="187324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DC6E00"/>
            </a:solidFill>
            <a:ln w="9525" cap="flat" cmpd="sng" algn="ctr">
              <a:solidFill>
                <a:srgbClr val="EC8C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BB8C8AD-C45F-C54E-B3A5-D81F11D7BCB4}"/>
              </a:ext>
            </a:extLst>
          </p:cNvPr>
          <p:cNvGrpSpPr/>
          <p:nvPr/>
        </p:nvGrpSpPr>
        <p:grpSpPr>
          <a:xfrm>
            <a:off x="4506319" y="1930513"/>
            <a:ext cx="216000" cy="216000"/>
            <a:chOff x="2308225" y="1781175"/>
            <a:chExt cx="187325" cy="187325"/>
          </a:xfrm>
        </p:grpSpPr>
        <p:sp>
          <p:nvSpPr>
            <p:cNvPr id="117" name="Ellipse 9">
              <a:extLst>
                <a:ext uri="{FF2B5EF4-FFF2-40B4-BE49-F238E27FC236}">
                  <a16:creationId xmlns:a16="http://schemas.microsoft.com/office/drawing/2014/main" id="{B91EB8B5-3C88-734A-A31C-536DD649799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 bwMode="auto">
            <a:xfrm>
              <a:off x="2308225" y="1781175"/>
              <a:ext cx="187325" cy="18732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DC6E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Bogen 119">
              <a:extLst>
                <a:ext uri="{FF2B5EF4-FFF2-40B4-BE49-F238E27FC236}">
                  <a16:creationId xmlns:a16="http://schemas.microsoft.com/office/drawing/2014/main" id="{D55F4C03-476B-BD40-83BB-89A391365CB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 bwMode="gray">
            <a:xfrm>
              <a:off x="2308226" y="1781175"/>
              <a:ext cx="187324" cy="187325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rgbClr val="DC6E00"/>
            </a:solidFill>
            <a:ln w="9525" cap="flat" cmpd="sng" algn="ctr">
              <a:solidFill>
                <a:srgbClr val="DC6E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1" name="Ellipse 11">
            <a:extLst>
              <a:ext uri="{FF2B5EF4-FFF2-40B4-BE49-F238E27FC236}">
                <a16:creationId xmlns:a16="http://schemas.microsoft.com/office/drawing/2014/main" id="{823A6C0C-1206-7D49-B88C-725D0F39FEDE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2555630" y="1930513"/>
            <a:ext cx="216000" cy="216000"/>
          </a:xfrm>
          <a:prstGeom prst="ellipse">
            <a:avLst/>
          </a:prstGeom>
          <a:solidFill>
            <a:srgbClr val="DC6E00"/>
          </a:solidFill>
          <a:ln w="9525" cap="flat" cmpd="sng" algn="ctr">
            <a:solidFill>
              <a:srgbClr val="DC6E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4">
            <a:extLst>
              <a:ext uri="{FF2B5EF4-FFF2-40B4-BE49-F238E27FC236}">
                <a16:creationId xmlns:a16="http://schemas.microsoft.com/office/drawing/2014/main" id="{3AAD5E44-812B-0443-BC2B-FFE9B2D37B20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10419871" y="1930513"/>
            <a:ext cx="216000" cy="216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DC6E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1AD26B26-9A86-4959-94FA-9251C3ED126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kbKLOrkwFgoJ5F.ZWliG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Ocm7PYd_gnljbqulEu.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v.tsooJfgbBUQ3PzACV2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UWFNYM6XciVfjSZx2cud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WcxkZLVxCMoDlcfBCPVm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VxgqfCmHnHMOp44QNvZ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Ocm7PYd_gnljbqulEu.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hb2XYZ6xlEJ0e5cFz3sj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Breitbild</PresentationFormat>
  <Paragraphs>125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Symbol</vt:lpstr>
      <vt:lpstr>Wingdings</vt:lpstr>
      <vt:lpstr>1_Office</vt:lpstr>
      <vt:lpstr>Office</vt:lpstr>
      <vt:lpstr>think-cell Folie</vt:lpstr>
      <vt:lpstr>Strategic Partnerships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Partnerships</dc:title>
  <dc:subject/>
  <dc:creator>Thomas Kriete</dc:creator>
  <cp:keywords/>
  <dc:description/>
  <cp:lastModifiedBy>Thomas Kriete</cp:lastModifiedBy>
  <cp:revision>61</cp:revision>
  <dcterms:created xsi:type="dcterms:W3CDTF">2019-03-05T19:37:05Z</dcterms:created>
  <dcterms:modified xsi:type="dcterms:W3CDTF">2021-12-05T17:21:52Z</dcterms:modified>
  <cp:category/>
</cp:coreProperties>
</file>