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heme/theme3.xml" ContentType="application/vnd.openxmlformats-officedocument.them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28" r:id="rId2"/>
  </p:sldMasterIdLst>
  <p:notesMasterIdLst>
    <p:notesMasterId r:id="rId8"/>
  </p:notesMasterIdLst>
  <p:sldIdLst>
    <p:sldId id="371" r:id="rId3"/>
    <p:sldId id="372" r:id="rId4"/>
    <p:sldId id="375" r:id="rId5"/>
    <p:sldId id="373" r:id="rId6"/>
    <p:sldId id="374" r:id="rId7"/>
  </p:sldIdLst>
  <p:sldSz cx="12192000" cy="6858000"/>
  <p:notesSz cx="6797675" cy="9926638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BBB5E"/>
    <a:srgbClr val="F19B24"/>
    <a:srgbClr val="BD3931"/>
    <a:srgbClr val="1EA186"/>
    <a:srgbClr val="B25147"/>
    <a:srgbClr val="44727E"/>
    <a:srgbClr val="5DA792"/>
    <a:srgbClr val="D90004"/>
    <a:srgbClr val="F0A239"/>
    <a:srgbClr val="A8BD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99" autoAdjust="0"/>
    <p:restoredTop sz="93725" autoAdjust="0"/>
  </p:normalViewPr>
  <p:slideViewPr>
    <p:cSldViewPr>
      <p:cViewPr varScale="1">
        <p:scale>
          <a:sx n="113" d="100"/>
          <a:sy n="113" d="100"/>
        </p:scale>
        <p:origin x="978" y="102"/>
      </p:cViewPr>
      <p:guideLst>
        <p:guide orient="horz" pos="38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rgbClr val="9BBB5E"/>
            </a:solidFill>
          </c:spPr>
          <c:dPt>
            <c:idx val="0"/>
            <c:bubble3D val="0"/>
            <c:spPr>
              <a:solidFill>
                <a:srgbClr val="1EA18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6288-AA42-9F2C-E748B4FDEA72}"/>
              </c:ext>
            </c:extLst>
          </c:dPt>
          <c:dPt>
            <c:idx val="1"/>
            <c:bubble3D val="0"/>
            <c:spPr>
              <a:solidFill>
                <a:srgbClr val="BD393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288-AA42-9F2C-E748B4FDEA72}"/>
              </c:ext>
            </c:extLst>
          </c:dPt>
          <c:dPt>
            <c:idx val="2"/>
            <c:bubble3D val="0"/>
            <c:spPr>
              <a:solidFill>
                <a:srgbClr val="F19B2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6288-AA42-9F2C-E748B4FDEA72}"/>
              </c:ext>
            </c:extLst>
          </c:dPt>
          <c:dPt>
            <c:idx val="3"/>
            <c:bubble3D val="0"/>
            <c:spPr>
              <a:solidFill>
                <a:srgbClr val="9BBB5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288-AA42-9F2C-E748B4FDEA72}"/>
              </c:ext>
            </c:extLst>
          </c:dPt>
          <c:cat>
            <c:strRef>
              <c:f>Tabelle1!$A$2:$A$5</c:f>
              <c:strCache>
                <c:ptCount val="4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2.5</c:v>
                </c:pt>
                <c:pt idx="1">
                  <c:v>2.5</c:v>
                </c:pt>
                <c:pt idx="2">
                  <c:v>2.5</c:v>
                </c:pt>
                <c:pt idx="3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88-AA42-9F2C-E748B4FDEA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5ECEB-5993-419A-A88E-DE0AA28C9EB0}" type="datetimeFigureOut">
              <a:rPr lang="de-DE" smtClean="0"/>
              <a:t>16.01.2022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26AFD-8D35-440C-98D2-3CEB164CDE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32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8.bin"/><Relationship Id="rId4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2C00E-24D6-6D46-91EF-22D77F555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22171D0-D3E6-D24C-A073-B0DE6E599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8AB277-361A-D44F-81F8-075BA065A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A4E840-6A0C-6F4E-B5D9-FECEDF254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DA68EB-357D-5649-9BE4-E4F3C994A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436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4C89FC-94AA-C74D-9175-559AD0FAF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A1CEB8E-3FEF-FD4C-AEEC-A8A4A76CD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B39C45-778F-4241-8230-17A79F1B1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5B23BD-D4E4-2442-9152-AD4549E71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7D0266-6465-1F4C-86AB-151D2D0F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551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02B8040-A28B-B347-BD8C-5EA0D6B27A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2DC78F5-DB66-E64C-96FD-851181D11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3DDCC4-E6B7-DE4E-8F64-5459E5E99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804C0D-9A01-D94A-8D4B-3783AC324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9AB533-E8AB-784D-9B50-591B17607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950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84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8235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76797236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1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01300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41062237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24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642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Inhalt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62348763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14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9246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084BC617-70E0-4BF3-BDAC-3D0238FBCFF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901529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02" name="think-cell Folie" r:id="rId5" imgW="338" imgH="338" progId="TCLayout.ActiveDocument.1">
                  <p:embed/>
                </p:oleObj>
              </mc:Choice>
              <mc:Fallback>
                <p:oleObj name="think-cell Folie" r:id="rId5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 hidden="1">
            <a:extLst>
              <a:ext uri="{FF2B5EF4-FFF2-40B4-BE49-F238E27FC236}">
                <a16:creationId xmlns:a16="http://schemas.microsoft.com/office/drawing/2014/main" id="{194D8A73-A75D-4D8E-80E9-C1993117B43E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3142F2-9013-4767-BCE2-03B227EB1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6" name="Textplatzhalter 10">
            <a:extLst>
              <a:ext uri="{FF2B5EF4-FFF2-40B4-BE49-F238E27FC236}">
                <a16:creationId xmlns:a16="http://schemas.microsoft.com/office/drawing/2014/main" id="{6CCA563E-429C-4434-8BD2-1A32B879B1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DFB0C07B-77C7-4A4E-889D-26DE571079D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5951" y="1484784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7" name="Bildplatzhalter 12">
            <a:extLst>
              <a:ext uri="{FF2B5EF4-FFF2-40B4-BE49-F238E27FC236}">
                <a16:creationId xmlns:a16="http://schemas.microsoft.com/office/drawing/2014/main" id="{C6E87118-92D8-4571-885E-AFD178D1509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84839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8" name="Bildplatzhalter 12">
            <a:extLst>
              <a:ext uri="{FF2B5EF4-FFF2-40B4-BE49-F238E27FC236}">
                <a16:creationId xmlns:a16="http://schemas.microsoft.com/office/drawing/2014/main" id="{2852C9DA-CFE0-41A5-B9AE-16C1AD6B11F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80841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9" name="Bildplatzhalter 12">
            <a:extLst>
              <a:ext uri="{FF2B5EF4-FFF2-40B4-BE49-F238E27FC236}">
                <a16:creationId xmlns:a16="http://schemas.microsoft.com/office/drawing/2014/main" id="{CA057589-E11B-4941-9B64-CCED2B0932A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1328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0" name="Bildplatzhalter 12">
            <a:extLst>
              <a:ext uri="{FF2B5EF4-FFF2-40B4-BE49-F238E27FC236}">
                <a16:creationId xmlns:a16="http://schemas.microsoft.com/office/drawing/2014/main" id="{B442A6B6-ED56-4B7B-A7F8-467E75BD152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5730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74986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5D02BA-6C32-534C-AA72-53103202F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4A00A5-DDDA-6441-8F40-144BDF151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3A3220-B885-2D48-82DF-0A2D81C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D7927E-FA01-9048-B154-A85419A8F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D45F6B-7CA6-E746-B7C8-921233F79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2159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828219-3BA2-C147-A20C-746144E66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74AF0B-C7CA-3746-95FC-410F58D19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C0D4B4-FE28-944B-858C-FD49F671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FFD408-AE82-914A-837A-1B19887A7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D1379D-9520-0648-A50E-8DE0664D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5807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26ADF-8107-FA4E-A04F-A371AA355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E09D12-809F-9046-9025-9F712295F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F36CCE-B513-0441-AB99-899DEA3FC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55959E-3E36-794F-B6B8-043D3BD0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D48199-2686-4D44-9793-13AD9034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144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BC011-5580-1147-B2CA-74CE8E5EB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B97274-70A9-A941-BA73-BD3182841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C86CF9-2B71-7D4F-BD9D-A3B895A00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50FBF6-7101-3E4C-925D-D61CDE36E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9A8A00-571A-A743-9A57-518E3C851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23042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97E4E2-D73F-BF4F-94BA-A274D7C57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81A30E-A539-5B40-8C2D-F4D9426914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593E6E1-7F56-ED46-9831-90EAD87F7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762F161-A661-4C4C-87E0-F8BDD13C3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D39A93-9A90-E047-BD0A-2885BCF82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6D8EED-5393-1048-B9C7-D02CDE77D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20801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3C1214-A127-B64D-B398-AF0433F6E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5B6C7D-13C7-3E4E-8815-E5F64280F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2FA0D2F-3EE4-7B42-8689-711932406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15955B6-DF52-D64C-AA20-CFF267CF2F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86D10B7-A0DB-C24C-A5E4-326ED791D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28D701B-8A71-704E-8D6B-A26AF9107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1D282E9-102A-A149-8F4A-8B85F0F54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3015557-1C2C-6A4D-93AB-691F0CFB8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4512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A5F1DE-5F77-2B47-9B9A-B25FDFE1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D1817C-EB1E-2946-A4E2-C9D3A276A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A516699-E9D6-1D4C-B739-CCF26C011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70B319-5919-1148-8CF9-685496A9A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58172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1AF1396-8167-FF4D-A614-BD73E9C38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D220FE5-8D8B-2744-99B4-22B36FEB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CAAA4D-1463-294B-8D29-EEA32D4BB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31831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FA4F5-3F94-FE4B-BEBE-28A7B5D10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463FCB-13E7-DC42-A1D0-7E404CBB0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5A9E663-4EB0-4E41-AA04-E529CBC40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AF7B11-3489-BC49-8A96-41399E49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B87408-15E5-884B-89C9-1BA315FF8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83DE418-E4C4-6D46-B385-D19F3E287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16788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C09D0-A7E5-CA48-941F-B8D62FF58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B380C36-D55B-7E4C-95DE-0659AC0C6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6D542D0-35CD-FE4B-829C-BF9554F6B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E9436EA-F7DB-5D4F-8017-CBD07616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72B93B7-2746-4E4E-A34F-10A56E411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5A7424-D540-7243-91D2-CC93F465E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9369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0EC841-5C71-6246-9475-C84B925D6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721994E-B1C1-7E48-AFC1-B18D320E2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A82F3B-6F62-0F49-9EBB-7E7DD9E8B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C885B4-3006-D14F-A4A3-388A74248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4C688C-AF20-5A4E-9633-3E59CA59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2299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8639CA0-1FAA-864F-ABC7-19408632E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670078-E223-9E41-802E-348704341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C92E19-3D1C-4F45-9DDE-050051610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9C9244-86C3-954B-BEE9-77581BB50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8E9589-9FF3-944A-AC4F-8DB41DFA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56386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60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612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7C9870-81FE-DE4E-A3B5-CBD29230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3C82E2-4F2B-E74E-9CC8-6767E8252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F530AF-D2A4-E54C-8C79-F8BEC82B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1C0B71-BFF7-BA45-B3C1-0B6530B71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21A43F-3474-E546-8997-A355E2132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7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26DB56-37BF-6945-AEE2-04961117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2C437E-2420-CD48-A664-6A4400C91D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7673C10-9805-9B40-84D0-7505C39FC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18467E0-8B3D-EB4A-821A-D85A7241A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B540F2-1137-3D48-90DD-A71A382F5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E14684-3F65-4C4C-8C5A-42749233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31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253B6B-DEEE-2144-8A86-CF2836F77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24EDBC-3372-1B48-8C80-E589AE6E6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20C1C6C-18D1-7B4B-B65F-3B69CB34B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F686EF4-4279-3E48-AC6A-A688910539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F42713D-FBCC-CA44-8C8E-F6D9D49D1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F5B1B5-57AB-CC46-A313-736F736A9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B3AAB8A-B3B6-5340-A36D-E0B41DB0F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97DA854-9B5C-EE45-B8FB-0EE31DC45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72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6BBB6F-C347-594B-A535-5CD8E312E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C4FC02E-8047-9E4B-81DC-46FD067B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2EE987C-A019-1C4A-9EC5-E42E3F41F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2FE7362-7526-EE42-B0E6-7B3BB8104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90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F5110BD-0CC8-484F-86BB-9D31A26E7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15C5D08-132E-3547-8878-841BCA31F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C99CBDE-A5F1-CC4B-8427-7EC7A2E67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085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213B29-61B9-874A-B03B-62F7888CA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557F03-DFCA-6740-818A-78DF15103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FF85103-D364-D54C-B479-E718EB809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C67347-1D3C-0844-BA02-F3B95E6D3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07407F-D77D-F14F-BB16-88DA28B44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007182A-9212-1A42-BF8E-35C3A6B0C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35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15F77F-C389-4E49-B8FB-3245F3659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E0ADA8E-3A4A-DC47-8232-160C8FE11B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308C8C-DF2A-5442-A612-311430952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825F1E3-C4CA-4E41-A5F3-638296F15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16.01.2022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A665C3-9A4C-A444-B9B3-2D31C9DB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5EB821-DDA5-C548-8D85-69BACA421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37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21" Type="http://schemas.openxmlformats.org/officeDocument/2006/relationships/oleObject" Target="../embeddings/oleObject1.bin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8" Type="http://schemas.openxmlformats.org/officeDocument/2006/relationships/image" Target="../media/image4.emf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oleObject" Target="../embeddings/oleObject7.bin"/><Relationship Id="rId2" Type="http://schemas.openxmlformats.org/officeDocument/2006/relationships/slideLayout" Target="../slideLayouts/slideLayout18.xml"/><Relationship Id="rId16" Type="http://schemas.openxmlformats.org/officeDocument/2006/relationships/tags" Target="../tags/tag15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tags" Target="../tags/tag14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vmlDrawing" Target="../drawings/vmlDrawing7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DF7DDA78-7C40-AF4A-A975-76BDF43E3D7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9"/>
            </p:custDataLst>
            <p:extLst>
              <p:ext uri="{D42A27DB-BD31-4B8C-83A1-F6EECF244321}">
                <p14:modId xmlns:p14="http://schemas.microsoft.com/office/powerpoint/2010/main" val="420436569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205" name="think-cell Folie" r:id="rId21" imgW="7772400" imgH="10058400" progId="TCLayout.ActiveDocument.1">
                  <p:embed/>
                </p:oleObj>
              </mc:Choice>
              <mc:Fallback>
                <p:oleObj name="think-cell Folie" r:id="rId21" imgW="7772400" imgH="1005840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45907980-18A2-F04C-B58D-E330BCCA38E2}"/>
              </a:ext>
            </a:extLst>
          </p:cNvPr>
          <p:cNvSpPr/>
          <p:nvPr userDrawn="1">
            <p:custDataLst>
              <p:tags r:id="rId20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B762BD9-24D1-6442-BB0E-F21167095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D41D023-1571-D549-9DA0-0E8A80022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5D1B04-59E0-0A4C-9081-0B01EAAAE2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16.01.2022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B697C8-CD4A-4442-9F8C-E53268027C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367591-8258-D445-865F-1D7FE568E4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67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683" r:id="rId13"/>
    <p:sldLayoutId id="2147483688" r:id="rId14"/>
    <p:sldLayoutId id="2147483687" r:id="rId15"/>
    <p:sldLayoutId id="2147483685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DE4D874D-CE94-9A4D-8937-2CBBDCB0B97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262032632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29" name="think-cell Folie" r:id="rId17" imgW="7772400" imgH="10058400" progId="TCLayout.ActiveDocument.1">
                  <p:embed/>
                </p:oleObj>
              </mc:Choice>
              <mc:Fallback>
                <p:oleObj name="think-cell Folie" r:id="rId17" imgW="7772400" imgH="1005840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7C0FDFB1-D3FD-0F4F-9F3B-496105064454}"/>
              </a:ext>
            </a:extLst>
          </p:cNvPr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176703B-D061-884A-88F6-3248B0711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4CE598-5E8F-B741-9F08-DC9379B98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52A2A-742B-CF44-9700-99D00DFF6B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16.01.2022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2EC5FF-4E16-FE4C-B1A2-25C7F07197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EB20D1-13FF-FC47-BEDC-B72501E2A4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923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7" Type="http://schemas.openxmlformats.org/officeDocument/2006/relationships/image" Target="../media/image6.png"/><Relationship Id="rId2" Type="http://schemas.openxmlformats.org/officeDocument/2006/relationships/tags" Target="../tags/tag18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9.bin"/><Relationship Id="rId4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21.xml"/><Relationship Id="rId7" Type="http://schemas.openxmlformats.org/officeDocument/2006/relationships/chart" Target="../charts/chart1.xml"/><Relationship Id="rId2" Type="http://schemas.openxmlformats.org/officeDocument/2006/relationships/tags" Target="../tags/tag20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9.bin"/><Relationship Id="rId4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image" Target="../media/image6.png"/><Relationship Id="rId2" Type="http://schemas.openxmlformats.org/officeDocument/2006/relationships/tags" Target="../tags/tag2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9.bin"/><Relationship Id="rId4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image" Target="../media/image6.png"/><Relationship Id="rId2" Type="http://schemas.openxmlformats.org/officeDocument/2006/relationships/tags" Target="../tags/tag24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9.bin"/><Relationship Id="rId4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7" Type="http://schemas.openxmlformats.org/officeDocument/2006/relationships/image" Target="../media/image6.png"/><Relationship Id="rId2" Type="http://schemas.openxmlformats.org/officeDocument/2006/relationships/tags" Target="../tags/tag26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9.bin"/><Relationship Id="rId4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54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4000" b="1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367" y="620688"/>
            <a:ext cx="10878298" cy="471270"/>
          </a:xfrm>
        </p:spPr>
        <p:txBody>
          <a:bodyPr/>
          <a:lstStyle/>
          <a:p>
            <a:r>
              <a:rPr lang="de-DE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Ansoff Growth Matrix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9099240" y="6319706"/>
            <a:ext cx="24821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 err="1">
                <a:solidFill>
                  <a:srgbClr val="44727E"/>
                </a:solidFill>
              </a:rPr>
              <a:t>www.strategypunk.com</a:t>
            </a:r>
            <a:endParaRPr lang="de-DE" sz="1600" b="1" dirty="0">
              <a:solidFill>
                <a:srgbClr val="44727E"/>
              </a:solidFill>
            </a:endParaRPr>
          </a:p>
        </p:txBody>
      </p:sp>
      <p:graphicFrame>
        <p:nvGraphicFramePr>
          <p:cNvPr id="33" name="Table 4">
            <a:extLst>
              <a:ext uri="{FF2B5EF4-FFF2-40B4-BE49-F238E27FC236}">
                <a16:creationId xmlns:a16="http://schemas.microsoft.com/office/drawing/2014/main" id="{900C8439-4465-954D-BDA1-9E22EB72E0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148509"/>
              </p:ext>
            </p:extLst>
          </p:nvPr>
        </p:nvGraphicFramePr>
        <p:xfrm>
          <a:off x="769780" y="1641770"/>
          <a:ext cx="10800000" cy="4320000"/>
        </p:xfrm>
        <a:graphic>
          <a:graphicData uri="http://schemas.openxmlformats.org/drawingml/2006/table">
            <a:tbl>
              <a:tblPr firstRow="1" bandRow="1"/>
              <a:tblGrid>
                <a:gridCol w="36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4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US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Existing Products</a:t>
                      </a:r>
                    </a:p>
                  </a:txBody>
                  <a:tcPr marL="91441" marR="9144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9B2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New Products</a:t>
                      </a:r>
                    </a:p>
                  </a:txBody>
                  <a:tcPr marL="91441" marR="9144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39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Existing Markets</a:t>
                      </a:r>
                    </a:p>
                  </a:txBody>
                  <a:tcPr marL="91441" marR="9144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EA18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 Penetration</a:t>
                      </a:r>
                    </a:p>
                  </a:txBody>
                  <a:tcPr marL="91441" marR="9144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 Development</a:t>
                      </a:r>
                    </a:p>
                  </a:txBody>
                  <a:tcPr marL="91441" marR="9144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Markets</a:t>
                      </a:r>
                    </a:p>
                  </a:txBody>
                  <a:tcPr marL="91441" marR="9144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 Development</a:t>
                      </a:r>
                    </a:p>
                  </a:txBody>
                  <a:tcPr marL="91441" marR="91441" anchor="ctr">
                    <a:lnL w="952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Diversification</a:t>
                      </a:r>
                    </a:p>
                  </a:txBody>
                  <a:tcPr marL="91441" marR="91441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feld 8">
            <a:extLst>
              <a:ext uri="{FF2B5EF4-FFF2-40B4-BE49-F238E27FC236}">
                <a16:creationId xmlns:a16="http://schemas.microsoft.com/office/drawing/2014/main" id="{C1523AB5-536E-6842-A9BD-C1224167DF79}"/>
              </a:ext>
            </a:extLst>
          </p:cNvPr>
          <p:cNvSpPr txBox="1"/>
          <p:nvPr/>
        </p:nvSpPr>
        <p:spPr>
          <a:xfrm>
            <a:off x="3071664" y="1772816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Products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151F297C-5D48-6F42-B0D4-4A2D16F4F2DA}"/>
              </a:ext>
            </a:extLst>
          </p:cNvPr>
          <p:cNvSpPr txBox="1"/>
          <p:nvPr/>
        </p:nvSpPr>
        <p:spPr>
          <a:xfrm>
            <a:off x="839416" y="2564904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Markets</a:t>
            </a:r>
          </a:p>
        </p:txBody>
      </p:sp>
      <p:pic>
        <p:nvPicPr>
          <p:cNvPr id="37" name="Grafik 36">
            <a:extLst>
              <a:ext uri="{FF2B5EF4-FFF2-40B4-BE49-F238E27FC236}">
                <a16:creationId xmlns:a16="http://schemas.microsoft.com/office/drawing/2014/main" id="{AC446854-9055-C14C-8F1D-B501B880914E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31587" r="14075" b="26428"/>
          <a:stretch/>
        </p:blipFill>
        <p:spPr>
          <a:xfrm>
            <a:off x="9078002" y="203714"/>
            <a:ext cx="2524631" cy="108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3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72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4000" b="1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367" y="620688"/>
            <a:ext cx="10878298" cy="471270"/>
          </a:xfrm>
        </p:spPr>
        <p:txBody>
          <a:bodyPr/>
          <a:lstStyle/>
          <a:p>
            <a:r>
              <a:rPr lang="de-DE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Ansoff Growth Matrix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5072288" y="6473998"/>
            <a:ext cx="2186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 err="1">
                <a:solidFill>
                  <a:srgbClr val="44727E"/>
                </a:solidFill>
              </a:rPr>
              <a:t>www.strategypunk.com</a:t>
            </a:r>
            <a:endParaRPr lang="de-DE" sz="1400" b="1" dirty="0">
              <a:solidFill>
                <a:srgbClr val="44727E"/>
              </a:solidFill>
            </a:endParaRPr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435E543C-F961-3546-AE42-2424716E61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3613216"/>
              </p:ext>
            </p:extLst>
          </p:nvPr>
        </p:nvGraphicFramePr>
        <p:xfrm>
          <a:off x="2613726" y="1777256"/>
          <a:ext cx="6964548" cy="4438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CA0F7AA5-8324-784E-9F67-EDBFFE38A292}"/>
              </a:ext>
            </a:extLst>
          </p:cNvPr>
          <p:cNvSpPr txBox="1"/>
          <p:nvPr/>
        </p:nvSpPr>
        <p:spPr>
          <a:xfrm rot="18677979">
            <a:off x="4437956" y="2701437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Low risk</a:t>
            </a:r>
          </a:p>
        </p:txBody>
      </p: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260A9769-6929-3348-A8AC-6CBFE6279D3C}"/>
              </a:ext>
            </a:extLst>
          </p:cNvPr>
          <p:cNvCxnSpPr>
            <a:cxnSpLocks/>
          </p:cNvCxnSpPr>
          <p:nvPr/>
        </p:nvCxnSpPr>
        <p:spPr>
          <a:xfrm>
            <a:off x="601920" y="2162672"/>
            <a:ext cx="362187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feld 82">
            <a:extLst>
              <a:ext uri="{FF2B5EF4-FFF2-40B4-BE49-F238E27FC236}">
                <a16:creationId xmlns:a16="http://schemas.microsoft.com/office/drawing/2014/main" id="{4C4AF216-5EAD-7241-8EC4-F804F103CFDF}"/>
              </a:ext>
            </a:extLst>
          </p:cNvPr>
          <p:cNvSpPr txBox="1"/>
          <p:nvPr/>
        </p:nvSpPr>
        <p:spPr>
          <a:xfrm>
            <a:off x="535260" y="1781136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Market Penetration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07DE73BD-6568-E24E-B058-D0D1B40B2733}"/>
              </a:ext>
            </a:extLst>
          </p:cNvPr>
          <p:cNvSpPr txBox="1"/>
          <p:nvPr/>
        </p:nvSpPr>
        <p:spPr>
          <a:xfrm rot="2605130">
            <a:off x="6454263" y="2818885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Medium risk</a:t>
            </a:r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7270479E-DCE7-1546-859F-4918365851A5}"/>
              </a:ext>
            </a:extLst>
          </p:cNvPr>
          <p:cNvSpPr txBox="1"/>
          <p:nvPr/>
        </p:nvSpPr>
        <p:spPr>
          <a:xfrm rot="2939238">
            <a:off x="4412309" y="4815848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High risk</a:t>
            </a: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68BC42AF-A8E7-684B-B42D-EE81BA8A7AF9}"/>
              </a:ext>
            </a:extLst>
          </p:cNvPr>
          <p:cNvSpPr txBox="1"/>
          <p:nvPr/>
        </p:nvSpPr>
        <p:spPr>
          <a:xfrm rot="18677979">
            <a:off x="6493255" y="4770055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Medium risk</a:t>
            </a:r>
          </a:p>
        </p:txBody>
      </p:sp>
      <p:cxnSp>
        <p:nvCxnSpPr>
          <p:cNvPr id="88" name="Gerade Verbindung 87">
            <a:extLst>
              <a:ext uri="{FF2B5EF4-FFF2-40B4-BE49-F238E27FC236}">
                <a16:creationId xmlns:a16="http://schemas.microsoft.com/office/drawing/2014/main" id="{36537195-7AA0-D54E-A031-60703E78A21E}"/>
              </a:ext>
            </a:extLst>
          </p:cNvPr>
          <p:cNvCxnSpPr>
            <a:cxnSpLocks/>
          </p:cNvCxnSpPr>
          <p:nvPr/>
        </p:nvCxnSpPr>
        <p:spPr>
          <a:xfrm>
            <a:off x="8037574" y="2181281"/>
            <a:ext cx="362187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feld 88">
            <a:extLst>
              <a:ext uri="{FF2B5EF4-FFF2-40B4-BE49-F238E27FC236}">
                <a16:creationId xmlns:a16="http://schemas.microsoft.com/office/drawing/2014/main" id="{ECEE40D4-4F18-B340-8A71-D52CD47A140A}"/>
              </a:ext>
            </a:extLst>
          </p:cNvPr>
          <p:cNvSpPr txBox="1"/>
          <p:nvPr/>
        </p:nvSpPr>
        <p:spPr>
          <a:xfrm>
            <a:off x="9408368" y="1781136"/>
            <a:ext cx="2313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Market Development</a:t>
            </a:r>
          </a:p>
        </p:txBody>
      </p:sp>
      <p:cxnSp>
        <p:nvCxnSpPr>
          <p:cNvPr id="90" name="Gerade Verbindung 89">
            <a:extLst>
              <a:ext uri="{FF2B5EF4-FFF2-40B4-BE49-F238E27FC236}">
                <a16:creationId xmlns:a16="http://schemas.microsoft.com/office/drawing/2014/main" id="{E663F93D-423E-1E4D-BC23-03B5AC1DB925}"/>
              </a:ext>
            </a:extLst>
          </p:cNvPr>
          <p:cNvCxnSpPr>
            <a:cxnSpLocks/>
          </p:cNvCxnSpPr>
          <p:nvPr/>
        </p:nvCxnSpPr>
        <p:spPr>
          <a:xfrm>
            <a:off x="601920" y="5877272"/>
            <a:ext cx="362187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feld 90">
            <a:extLst>
              <a:ext uri="{FF2B5EF4-FFF2-40B4-BE49-F238E27FC236}">
                <a16:creationId xmlns:a16="http://schemas.microsoft.com/office/drawing/2014/main" id="{60144426-8F56-D641-A27A-180AB49D0D01}"/>
              </a:ext>
            </a:extLst>
          </p:cNvPr>
          <p:cNvSpPr txBox="1"/>
          <p:nvPr/>
        </p:nvSpPr>
        <p:spPr>
          <a:xfrm>
            <a:off x="535260" y="5939988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Diversification</a:t>
            </a:r>
          </a:p>
        </p:txBody>
      </p:sp>
      <p:cxnSp>
        <p:nvCxnSpPr>
          <p:cNvPr id="92" name="Gerade Verbindung 91">
            <a:extLst>
              <a:ext uri="{FF2B5EF4-FFF2-40B4-BE49-F238E27FC236}">
                <a16:creationId xmlns:a16="http://schemas.microsoft.com/office/drawing/2014/main" id="{A669B122-F6AB-354C-B17C-B671F61D092E}"/>
              </a:ext>
            </a:extLst>
          </p:cNvPr>
          <p:cNvCxnSpPr>
            <a:cxnSpLocks/>
          </p:cNvCxnSpPr>
          <p:nvPr/>
        </p:nvCxnSpPr>
        <p:spPr>
          <a:xfrm>
            <a:off x="8037574" y="5877272"/>
            <a:ext cx="362187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feld 92">
            <a:extLst>
              <a:ext uri="{FF2B5EF4-FFF2-40B4-BE49-F238E27FC236}">
                <a16:creationId xmlns:a16="http://schemas.microsoft.com/office/drawing/2014/main" id="{FCAF1DD7-6876-A844-A654-8927C973D3C7}"/>
              </a:ext>
            </a:extLst>
          </p:cNvPr>
          <p:cNvSpPr txBox="1"/>
          <p:nvPr/>
        </p:nvSpPr>
        <p:spPr>
          <a:xfrm>
            <a:off x="9363484" y="5939988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Product Development</a:t>
            </a:r>
          </a:p>
        </p:txBody>
      </p:sp>
      <p:pic>
        <p:nvPicPr>
          <p:cNvPr id="95" name="Grafik 94">
            <a:extLst>
              <a:ext uri="{FF2B5EF4-FFF2-40B4-BE49-F238E27FC236}">
                <a16:creationId xmlns:a16="http://schemas.microsoft.com/office/drawing/2014/main" id="{CBB46DB1-20D5-B542-A707-7A1EBD5D5043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31587" r="14075" b="26428"/>
          <a:stretch/>
        </p:blipFill>
        <p:spPr>
          <a:xfrm>
            <a:off x="9078002" y="203714"/>
            <a:ext cx="2524631" cy="1080121"/>
          </a:xfrm>
          <a:prstGeom prst="rect">
            <a:avLst/>
          </a:prstGeom>
        </p:spPr>
      </p:pic>
      <p:sp>
        <p:nvSpPr>
          <p:cNvPr id="21" name="Rechteck 20">
            <a:extLst>
              <a:ext uri="{FF2B5EF4-FFF2-40B4-BE49-F238E27FC236}">
                <a16:creationId xmlns:a16="http://schemas.microsoft.com/office/drawing/2014/main" id="{93A6C45D-D76B-FF4A-A118-B0BFB5BDD41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2945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785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4000" b="1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367" y="620688"/>
            <a:ext cx="10878298" cy="471270"/>
          </a:xfrm>
        </p:spPr>
        <p:txBody>
          <a:bodyPr/>
          <a:lstStyle/>
          <a:p>
            <a:r>
              <a:rPr lang="de-DE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Ansoff Growth Matrix</a:t>
            </a: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31587" r="14075" b="26428"/>
          <a:stretch/>
        </p:blipFill>
        <p:spPr>
          <a:xfrm>
            <a:off x="9078002" y="203714"/>
            <a:ext cx="2524631" cy="1080121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9099240" y="6319706"/>
            <a:ext cx="24821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 err="1">
                <a:solidFill>
                  <a:srgbClr val="44727E"/>
                </a:solidFill>
              </a:rPr>
              <a:t>www.strategypunk.com</a:t>
            </a:r>
            <a:endParaRPr lang="de-DE" sz="1600" b="1" dirty="0">
              <a:solidFill>
                <a:srgbClr val="44727E"/>
              </a:solidFill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C86F0F93-F413-364E-8038-8D5505CE9BC3}"/>
              </a:ext>
            </a:extLst>
          </p:cNvPr>
          <p:cNvSpPr txBox="1"/>
          <p:nvPr/>
        </p:nvSpPr>
        <p:spPr>
          <a:xfrm rot="16200000">
            <a:off x="770964" y="4736762"/>
            <a:ext cx="9605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b="1" dirty="0">
                <a:solidFill>
                  <a:srgbClr val="44727E"/>
                </a:solidFill>
              </a:rPr>
              <a:t>New</a:t>
            </a:r>
          </a:p>
          <a:p>
            <a:pPr algn="ctr"/>
            <a:r>
              <a:rPr lang="de-DE" sz="1600" b="1" dirty="0">
                <a:solidFill>
                  <a:srgbClr val="44727E"/>
                </a:solidFill>
              </a:rPr>
              <a:t>Markets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B3F97810-00D4-A946-912B-F3E101E8FF39}"/>
              </a:ext>
            </a:extLst>
          </p:cNvPr>
          <p:cNvSpPr txBox="1"/>
          <p:nvPr/>
        </p:nvSpPr>
        <p:spPr>
          <a:xfrm rot="16200000">
            <a:off x="759743" y="2707391"/>
            <a:ext cx="9829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b="1" dirty="0">
                <a:solidFill>
                  <a:srgbClr val="44727E"/>
                </a:solidFill>
              </a:rPr>
              <a:t>Existing</a:t>
            </a:r>
          </a:p>
          <a:p>
            <a:pPr algn="ctr"/>
            <a:r>
              <a:rPr lang="de-DE" sz="1600" b="1" dirty="0">
                <a:solidFill>
                  <a:srgbClr val="44727E"/>
                </a:solidFill>
              </a:rPr>
              <a:t>Markets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3632317F-7AFD-B644-902A-6C1719B15F2A}"/>
              </a:ext>
            </a:extLst>
          </p:cNvPr>
          <p:cNvSpPr txBox="1"/>
          <p:nvPr/>
        </p:nvSpPr>
        <p:spPr>
          <a:xfrm>
            <a:off x="1964189" y="1629111"/>
            <a:ext cx="10727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b="1" dirty="0">
                <a:solidFill>
                  <a:srgbClr val="44727E"/>
                </a:solidFill>
              </a:rPr>
              <a:t>Existing </a:t>
            </a:r>
          </a:p>
          <a:p>
            <a:pPr algn="ctr"/>
            <a:r>
              <a:rPr lang="de-DE" sz="1600" b="1" dirty="0">
                <a:solidFill>
                  <a:srgbClr val="44727E"/>
                </a:solidFill>
              </a:rPr>
              <a:t>Products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01617379-9ED0-1B42-8367-32E5B6641A47}"/>
              </a:ext>
            </a:extLst>
          </p:cNvPr>
          <p:cNvSpPr txBox="1"/>
          <p:nvPr/>
        </p:nvSpPr>
        <p:spPr>
          <a:xfrm>
            <a:off x="6952101" y="2295370"/>
            <a:ext cx="4523561" cy="720000"/>
          </a:xfrm>
          <a:prstGeom prst="rect">
            <a:avLst/>
          </a:prstGeom>
          <a:noFill/>
          <a:ln w="12700">
            <a:solidFill>
              <a:srgbClr val="1EA186"/>
            </a:solidFill>
          </a:ln>
        </p:spPr>
        <p:txBody>
          <a:bodyPr wrap="square" rtlCol="0">
            <a:noAutofit/>
          </a:bodyPr>
          <a:lstStyle>
            <a:defPPr>
              <a:defRPr lang="en-US"/>
            </a:defPPr>
            <a:lvl1pPr>
              <a:spcAft>
                <a:spcPts val="1200"/>
              </a:spcAft>
              <a:defRPr sz="1400"/>
            </a:lvl1pPr>
          </a:lstStyle>
          <a:p>
            <a:r>
              <a:rPr lang="en-US" dirty="0"/>
              <a:t>Put you text here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endParaRPr lang="en-US" dirty="0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DB6FEE9E-5D89-D849-A62F-6B065B815154}"/>
              </a:ext>
            </a:extLst>
          </p:cNvPr>
          <p:cNvSpPr/>
          <p:nvPr/>
        </p:nvSpPr>
        <p:spPr>
          <a:xfrm>
            <a:off x="1600554" y="2226748"/>
            <a:ext cx="1800000" cy="1800200"/>
          </a:xfrm>
          <a:prstGeom prst="rect">
            <a:avLst/>
          </a:prstGeom>
          <a:solidFill>
            <a:srgbClr val="35AB9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de-DE" sz="1400" b="1" dirty="0">
              <a:solidFill>
                <a:schemeClr val="bg1"/>
              </a:solidFill>
            </a:endParaRPr>
          </a:p>
          <a:p>
            <a:pPr algn="ctr"/>
            <a:endParaRPr lang="de-DE" sz="1400" b="1" dirty="0">
              <a:solidFill>
                <a:schemeClr val="bg1"/>
              </a:solidFill>
            </a:endParaRPr>
          </a:p>
          <a:p>
            <a:pPr algn="ctr"/>
            <a:endParaRPr lang="de-DE" sz="1400" b="1" dirty="0">
              <a:solidFill>
                <a:schemeClr val="bg1"/>
              </a:solidFill>
            </a:endParaRPr>
          </a:p>
          <a:p>
            <a:pPr algn="ctr"/>
            <a:r>
              <a:rPr lang="de-DE" sz="1400" b="1" dirty="0">
                <a:solidFill>
                  <a:schemeClr val="bg1"/>
                </a:solidFill>
              </a:rPr>
              <a:t>Market </a:t>
            </a:r>
          </a:p>
          <a:p>
            <a:pPr algn="ctr"/>
            <a:r>
              <a:rPr lang="de-DE" sz="1400" b="1" dirty="0">
                <a:solidFill>
                  <a:schemeClr val="bg1"/>
                </a:solidFill>
              </a:rPr>
              <a:t>Penetration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8FA56159-9A85-5B44-8707-36C695230181}"/>
              </a:ext>
            </a:extLst>
          </p:cNvPr>
          <p:cNvSpPr/>
          <p:nvPr/>
        </p:nvSpPr>
        <p:spPr>
          <a:xfrm>
            <a:off x="1600554" y="4149080"/>
            <a:ext cx="1800000" cy="1800200"/>
          </a:xfrm>
          <a:prstGeom prst="rect">
            <a:avLst/>
          </a:prstGeom>
          <a:solidFill>
            <a:srgbClr val="F0A2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bg1"/>
                </a:solidFill>
              </a:rPr>
              <a:t>Market</a:t>
            </a:r>
          </a:p>
          <a:p>
            <a:pPr algn="ctr"/>
            <a:r>
              <a:rPr lang="de-DE" sz="1400" b="1" dirty="0">
                <a:solidFill>
                  <a:schemeClr val="bg1"/>
                </a:solidFill>
              </a:rPr>
              <a:t>Development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01E327E7-3D2E-5F41-9029-4B815C23FC4C}"/>
              </a:ext>
            </a:extLst>
          </p:cNvPr>
          <p:cNvSpPr/>
          <p:nvPr/>
        </p:nvSpPr>
        <p:spPr>
          <a:xfrm>
            <a:off x="3512793" y="4149080"/>
            <a:ext cx="1800000" cy="1800200"/>
          </a:xfrm>
          <a:prstGeom prst="rect">
            <a:avLst/>
          </a:prstGeom>
          <a:solidFill>
            <a:srgbClr val="A2BF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bg1"/>
                </a:solidFill>
              </a:rPr>
              <a:t>Diversifcation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E14E6E56-C2FA-2647-84D5-8C797C093756}"/>
              </a:ext>
            </a:extLst>
          </p:cNvPr>
          <p:cNvSpPr/>
          <p:nvPr/>
        </p:nvSpPr>
        <p:spPr>
          <a:xfrm>
            <a:off x="3512793" y="2226748"/>
            <a:ext cx="1800000" cy="1800200"/>
          </a:xfrm>
          <a:prstGeom prst="rect">
            <a:avLst/>
          </a:prstGeom>
          <a:solidFill>
            <a:srgbClr val="C14A4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72000" rtlCol="0" anchor="t"/>
          <a:lstStyle/>
          <a:p>
            <a:pPr algn="ctr"/>
            <a:endParaRPr lang="de-DE" sz="1400" b="1" dirty="0">
              <a:solidFill>
                <a:schemeClr val="bg1"/>
              </a:solidFill>
            </a:endParaRPr>
          </a:p>
          <a:p>
            <a:pPr algn="ctr"/>
            <a:endParaRPr lang="de-DE" sz="1400" b="1" dirty="0">
              <a:solidFill>
                <a:schemeClr val="bg1"/>
              </a:solidFill>
            </a:endParaRPr>
          </a:p>
          <a:p>
            <a:pPr algn="ctr"/>
            <a:endParaRPr lang="de-DE" sz="1400" b="1" dirty="0">
              <a:solidFill>
                <a:schemeClr val="bg1"/>
              </a:solidFill>
            </a:endParaRPr>
          </a:p>
          <a:p>
            <a:pPr algn="ctr"/>
            <a:r>
              <a:rPr lang="de-DE" sz="1400" b="1" dirty="0">
                <a:solidFill>
                  <a:schemeClr val="bg1"/>
                </a:solidFill>
              </a:rPr>
              <a:t>Product</a:t>
            </a:r>
          </a:p>
          <a:p>
            <a:pPr algn="ctr"/>
            <a:r>
              <a:rPr lang="de-DE" sz="1400" b="1" dirty="0">
                <a:solidFill>
                  <a:schemeClr val="bg1"/>
                </a:solidFill>
              </a:rPr>
              <a:t>Development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A0184559-EA26-834C-A633-62E04EF43482}"/>
              </a:ext>
            </a:extLst>
          </p:cNvPr>
          <p:cNvSpPr txBox="1"/>
          <p:nvPr/>
        </p:nvSpPr>
        <p:spPr>
          <a:xfrm>
            <a:off x="6952101" y="3255616"/>
            <a:ext cx="4523561" cy="720000"/>
          </a:xfrm>
          <a:prstGeom prst="rect">
            <a:avLst/>
          </a:prstGeom>
          <a:noFill/>
          <a:ln w="19050">
            <a:solidFill>
              <a:srgbClr val="BD3931"/>
            </a:solidFill>
          </a:ln>
        </p:spPr>
        <p:txBody>
          <a:bodyPr wrap="square" rtlCol="0">
            <a:noAutofit/>
          </a:bodyPr>
          <a:lstStyle>
            <a:defPPr>
              <a:defRPr lang="en-US"/>
            </a:defPPr>
            <a:lvl1pPr>
              <a:spcAft>
                <a:spcPts val="1200"/>
              </a:spcAft>
              <a:defRPr sz="1400"/>
            </a:lvl1pPr>
          </a:lstStyle>
          <a:p>
            <a:r>
              <a:rPr lang="en-US" dirty="0"/>
              <a:t>Put your text here.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E8F73C62-F767-ED4C-8AA4-25F71F72F677}"/>
              </a:ext>
            </a:extLst>
          </p:cNvPr>
          <p:cNvSpPr txBox="1"/>
          <p:nvPr/>
        </p:nvSpPr>
        <p:spPr>
          <a:xfrm>
            <a:off x="6952101" y="4215862"/>
            <a:ext cx="4523561" cy="720000"/>
          </a:xfrm>
          <a:prstGeom prst="rect">
            <a:avLst/>
          </a:prstGeom>
          <a:noFill/>
          <a:ln w="19050">
            <a:solidFill>
              <a:srgbClr val="F19B24"/>
            </a:solidFill>
          </a:ln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en-US" sz="1400" dirty="0"/>
              <a:t>Put your text here.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E336B693-51B5-E44F-8884-835A8E403F9D}"/>
              </a:ext>
            </a:extLst>
          </p:cNvPr>
          <p:cNvSpPr txBox="1"/>
          <p:nvPr/>
        </p:nvSpPr>
        <p:spPr>
          <a:xfrm>
            <a:off x="6952101" y="5176110"/>
            <a:ext cx="4523561" cy="720000"/>
          </a:xfrm>
          <a:prstGeom prst="rect">
            <a:avLst/>
          </a:prstGeom>
          <a:noFill/>
          <a:ln w="19050">
            <a:solidFill>
              <a:srgbClr val="9BBB5E"/>
            </a:solidFill>
          </a:ln>
        </p:spPr>
        <p:txBody>
          <a:bodyPr wrap="square" rtlCol="0">
            <a:noAutofit/>
          </a:bodyPr>
          <a:lstStyle>
            <a:defPPr>
              <a:defRPr lang="en-US"/>
            </a:defPPr>
            <a:lvl1pPr>
              <a:spcAft>
                <a:spcPts val="1200"/>
              </a:spcAft>
              <a:defRPr sz="1400"/>
            </a:lvl1pPr>
          </a:lstStyle>
          <a:p>
            <a:r>
              <a:rPr lang="en-US" dirty="0"/>
              <a:t>Put your text here.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871C4A14-C73A-BD44-A068-C1C044757BCB}"/>
              </a:ext>
            </a:extLst>
          </p:cNvPr>
          <p:cNvSpPr txBox="1"/>
          <p:nvPr/>
        </p:nvSpPr>
        <p:spPr>
          <a:xfrm>
            <a:off x="3876426" y="1620759"/>
            <a:ext cx="10727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b="1" dirty="0">
                <a:solidFill>
                  <a:srgbClr val="44727E"/>
                </a:solidFill>
              </a:rPr>
              <a:t>New</a:t>
            </a:r>
          </a:p>
          <a:p>
            <a:pPr algn="ctr"/>
            <a:r>
              <a:rPr lang="de-DE" sz="1600" b="1" dirty="0">
                <a:solidFill>
                  <a:srgbClr val="44727E"/>
                </a:solidFill>
              </a:rPr>
              <a:t>Products</a:t>
            </a:r>
          </a:p>
        </p:txBody>
      </p:sp>
    </p:spTree>
    <p:extLst>
      <p:ext uri="{BB962C8B-B14F-4D97-AF65-F5344CB8AC3E}">
        <p14:creationId xmlns:p14="http://schemas.microsoft.com/office/powerpoint/2010/main" val="2637963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17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4000" b="1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367" y="620688"/>
            <a:ext cx="10878298" cy="471270"/>
          </a:xfrm>
        </p:spPr>
        <p:txBody>
          <a:bodyPr/>
          <a:lstStyle/>
          <a:p>
            <a:r>
              <a:rPr lang="de-DE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Ansoff Growth Matrix</a:t>
            </a: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31587" r="14075" b="26428"/>
          <a:stretch/>
        </p:blipFill>
        <p:spPr>
          <a:xfrm>
            <a:off x="9078002" y="203714"/>
            <a:ext cx="2524631" cy="1080121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9099240" y="6319706"/>
            <a:ext cx="24821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 err="1">
                <a:solidFill>
                  <a:srgbClr val="44727E"/>
                </a:solidFill>
              </a:rPr>
              <a:t>www.strategypunk.com</a:t>
            </a:r>
            <a:endParaRPr lang="de-DE" sz="1600" b="1" dirty="0">
              <a:solidFill>
                <a:srgbClr val="44727E"/>
              </a:solidFill>
            </a:endParaRPr>
          </a:p>
        </p:txBody>
      </p:sp>
      <p:graphicFrame>
        <p:nvGraphicFramePr>
          <p:cNvPr id="33" name="Table 4">
            <a:extLst>
              <a:ext uri="{FF2B5EF4-FFF2-40B4-BE49-F238E27FC236}">
                <a16:creationId xmlns:a16="http://schemas.microsoft.com/office/drawing/2014/main" id="{900C8439-4465-954D-BDA1-9E22EB72E0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541122"/>
              </p:ext>
            </p:extLst>
          </p:nvPr>
        </p:nvGraphicFramePr>
        <p:xfrm>
          <a:off x="3688516" y="2018441"/>
          <a:ext cx="4680000" cy="3960000"/>
        </p:xfrm>
        <a:graphic>
          <a:graphicData uri="http://schemas.openxmlformats.org/drawingml/2006/table">
            <a:tbl>
              <a:tblPr firstRow="1" bandRow="1"/>
              <a:tblGrid>
                <a:gridCol w="23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8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 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Penetration</a:t>
                      </a:r>
                    </a:p>
                  </a:txBody>
                  <a:tcPr marL="91441" marR="91441" anchor="ctr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 Development</a:t>
                      </a:r>
                    </a:p>
                  </a:txBody>
                  <a:tcPr marL="91441" marR="91441" anchor="ctr">
                    <a:lnL w="762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 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Development</a:t>
                      </a:r>
                    </a:p>
                  </a:txBody>
                  <a:tcPr marL="91441" marR="91441" anchor="ctr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Diversification</a:t>
                      </a:r>
                    </a:p>
                  </a:txBody>
                  <a:tcPr marL="91441" marR="91441" anchor="ctr">
                    <a:lnL w="762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extfeld 3">
            <a:extLst>
              <a:ext uri="{FF2B5EF4-FFF2-40B4-BE49-F238E27FC236}">
                <a16:creationId xmlns:a16="http://schemas.microsoft.com/office/drawing/2014/main" id="{0CB4CF21-8D44-9942-B969-1DCBEC968EA4}"/>
              </a:ext>
            </a:extLst>
          </p:cNvPr>
          <p:cNvSpPr txBox="1"/>
          <p:nvPr/>
        </p:nvSpPr>
        <p:spPr>
          <a:xfrm>
            <a:off x="3791744" y="1628801"/>
            <a:ext cx="20810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EXISTING PRODUCTS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3919E38-BEE7-EF4C-9939-7D1CF3060386}"/>
              </a:ext>
            </a:extLst>
          </p:cNvPr>
          <p:cNvSpPr txBox="1"/>
          <p:nvPr/>
        </p:nvSpPr>
        <p:spPr>
          <a:xfrm>
            <a:off x="6456040" y="1628800"/>
            <a:ext cx="1662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NEW PRODUCTS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BC2CB650-0A5D-194C-8AF3-DB91E1572D92}"/>
              </a:ext>
            </a:extLst>
          </p:cNvPr>
          <p:cNvSpPr txBox="1"/>
          <p:nvPr/>
        </p:nvSpPr>
        <p:spPr>
          <a:xfrm rot="16200000">
            <a:off x="2464965" y="2864573"/>
            <a:ext cx="19415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EXISTING MARKETS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1107725-DC77-3C43-9D68-1DD364371C56}"/>
              </a:ext>
            </a:extLst>
          </p:cNvPr>
          <p:cNvSpPr txBox="1"/>
          <p:nvPr/>
        </p:nvSpPr>
        <p:spPr>
          <a:xfrm rot="16200000">
            <a:off x="2674155" y="4852812"/>
            <a:ext cx="15231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NEW MARKETS</a:t>
            </a:r>
          </a:p>
        </p:txBody>
      </p:sp>
    </p:spTree>
    <p:extLst>
      <p:ext uri="{BB962C8B-B14F-4D97-AF65-F5344CB8AC3E}">
        <p14:creationId xmlns:p14="http://schemas.microsoft.com/office/powerpoint/2010/main" val="291356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64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4000" b="1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367" y="620688"/>
            <a:ext cx="10878298" cy="471270"/>
          </a:xfrm>
        </p:spPr>
        <p:txBody>
          <a:bodyPr/>
          <a:lstStyle/>
          <a:p>
            <a:r>
              <a:rPr lang="de-DE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Ansoff Growth Matrix</a:t>
            </a: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31587" r="14075" b="26428"/>
          <a:stretch/>
        </p:blipFill>
        <p:spPr>
          <a:xfrm>
            <a:off x="9078002" y="203714"/>
            <a:ext cx="2524631" cy="1080121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9099240" y="6319706"/>
            <a:ext cx="24821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 err="1">
                <a:solidFill>
                  <a:srgbClr val="44727E"/>
                </a:solidFill>
              </a:rPr>
              <a:t>www.strategypunk.com</a:t>
            </a:r>
            <a:endParaRPr lang="de-DE" sz="1600" b="1" dirty="0">
              <a:solidFill>
                <a:srgbClr val="44727E"/>
              </a:solidFill>
            </a:endParaRPr>
          </a:p>
        </p:txBody>
      </p:sp>
      <p:graphicFrame>
        <p:nvGraphicFramePr>
          <p:cNvPr id="33" name="Table 4">
            <a:extLst>
              <a:ext uri="{FF2B5EF4-FFF2-40B4-BE49-F238E27FC236}">
                <a16:creationId xmlns:a16="http://schemas.microsoft.com/office/drawing/2014/main" id="{900C8439-4465-954D-BDA1-9E22EB72E0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15689"/>
              </p:ext>
            </p:extLst>
          </p:nvPr>
        </p:nvGraphicFramePr>
        <p:xfrm>
          <a:off x="3688516" y="2133296"/>
          <a:ext cx="4680000" cy="3960000"/>
        </p:xfrm>
        <a:graphic>
          <a:graphicData uri="http://schemas.openxmlformats.org/drawingml/2006/table">
            <a:tbl>
              <a:tblPr firstRow="1" bandRow="1"/>
              <a:tblGrid>
                <a:gridCol w="23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8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Risk</a:t>
                      </a:r>
                    </a:p>
                  </a:txBody>
                  <a:tcPr marL="91441" marR="91441" anchor="ctr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Medium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Risk</a:t>
                      </a:r>
                    </a:p>
                  </a:txBody>
                  <a:tcPr marL="91441" marR="91441" anchor="ctr">
                    <a:lnL w="762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Medium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Risk</a:t>
                      </a:r>
                    </a:p>
                  </a:txBody>
                  <a:tcPr marL="91441" marR="91441" anchor="ctr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Risk</a:t>
                      </a:r>
                    </a:p>
                  </a:txBody>
                  <a:tcPr marL="91441" marR="91441" anchor="ctr">
                    <a:lnL w="762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extfeld 3">
            <a:extLst>
              <a:ext uri="{FF2B5EF4-FFF2-40B4-BE49-F238E27FC236}">
                <a16:creationId xmlns:a16="http://schemas.microsoft.com/office/drawing/2014/main" id="{0CB4CF21-8D44-9942-B969-1DCBEC968EA4}"/>
              </a:ext>
            </a:extLst>
          </p:cNvPr>
          <p:cNvSpPr txBox="1"/>
          <p:nvPr/>
        </p:nvSpPr>
        <p:spPr>
          <a:xfrm>
            <a:off x="4223792" y="1547909"/>
            <a:ext cx="11929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dirty="0"/>
              <a:t>EXISTING </a:t>
            </a:r>
          </a:p>
          <a:p>
            <a:r>
              <a:rPr lang="de-DE" sz="1400" dirty="0"/>
              <a:t>PRODUCTS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3919E38-BEE7-EF4C-9939-7D1CF3060386}"/>
              </a:ext>
            </a:extLst>
          </p:cNvPr>
          <p:cNvSpPr txBox="1"/>
          <p:nvPr/>
        </p:nvSpPr>
        <p:spPr>
          <a:xfrm>
            <a:off x="6626050" y="1545595"/>
            <a:ext cx="1242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dirty="0"/>
              <a:t>NEW</a:t>
            </a:r>
          </a:p>
          <a:p>
            <a:r>
              <a:rPr lang="de-DE" sz="1400" dirty="0"/>
              <a:t> PRODUCTS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BC2CB650-0A5D-194C-8AF3-DB91E1572D92}"/>
              </a:ext>
            </a:extLst>
          </p:cNvPr>
          <p:cNvSpPr txBox="1"/>
          <p:nvPr/>
        </p:nvSpPr>
        <p:spPr>
          <a:xfrm rot="16200000">
            <a:off x="2841099" y="2847866"/>
            <a:ext cx="10727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dirty="0"/>
              <a:t>EXISTING </a:t>
            </a:r>
          </a:p>
          <a:p>
            <a:r>
              <a:rPr lang="de-DE" sz="1400" dirty="0"/>
              <a:t>MARKETS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1107725-DC77-3C43-9D68-1DD364371C56}"/>
              </a:ext>
            </a:extLst>
          </p:cNvPr>
          <p:cNvSpPr txBox="1"/>
          <p:nvPr/>
        </p:nvSpPr>
        <p:spPr>
          <a:xfrm rot="16200000">
            <a:off x="2825870" y="4908077"/>
            <a:ext cx="11031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dirty="0"/>
              <a:t>NEW</a:t>
            </a:r>
          </a:p>
          <a:p>
            <a:r>
              <a:rPr lang="de-DE" sz="1400" dirty="0"/>
              <a:t> MARKETS</a:t>
            </a:r>
          </a:p>
        </p:txBody>
      </p: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0B69284B-2510-B841-A84B-FDA824089F00}"/>
              </a:ext>
            </a:extLst>
          </p:cNvPr>
          <p:cNvCxnSpPr>
            <a:cxnSpLocks/>
          </p:cNvCxnSpPr>
          <p:nvPr/>
        </p:nvCxnSpPr>
        <p:spPr>
          <a:xfrm>
            <a:off x="601920" y="2441289"/>
            <a:ext cx="3621872" cy="0"/>
          </a:xfrm>
          <a:prstGeom prst="line">
            <a:avLst/>
          </a:prstGeom>
          <a:ln w="28575">
            <a:solidFill>
              <a:srgbClr val="1EA186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>
            <a:extLst>
              <a:ext uri="{FF2B5EF4-FFF2-40B4-BE49-F238E27FC236}">
                <a16:creationId xmlns:a16="http://schemas.microsoft.com/office/drawing/2014/main" id="{6B2C0236-920D-D34B-865F-0A959B6790D8}"/>
              </a:ext>
            </a:extLst>
          </p:cNvPr>
          <p:cNvSpPr txBox="1"/>
          <p:nvPr/>
        </p:nvSpPr>
        <p:spPr>
          <a:xfrm>
            <a:off x="535260" y="2059753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Market Penetration</a:t>
            </a:r>
          </a:p>
        </p:txBody>
      </p:sp>
      <p:cxnSp>
        <p:nvCxnSpPr>
          <p:cNvPr id="18" name="Gerade Verbindung 17">
            <a:extLst>
              <a:ext uri="{FF2B5EF4-FFF2-40B4-BE49-F238E27FC236}">
                <a16:creationId xmlns:a16="http://schemas.microsoft.com/office/drawing/2014/main" id="{75AD0873-1A2B-C444-829D-249E9B428D73}"/>
              </a:ext>
            </a:extLst>
          </p:cNvPr>
          <p:cNvCxnSpPr>
            <a:cxnSpLocks/>
          </p:cNvCxnSpPr>
          <p:nvPr/>
        </p:nvCxnSpPr>
        <p:spPr>
          <a:xfrm>
            <a:off x="601920" y="4437005"/>
            <a:ext cx="3621872" cy="0"/>
          </a:xfrm>
          <a:prstGeom prst="line">
            <a:avLst/>
          </a:prstGeom>
          <a:ln w="28575">
            <a:solidFill>
              <a:srgbClr val="1EA186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>
            <a:extLst>
              <a:ext uri="{FF2B5EF4-FFF2-40B4-BE49-F238E27FC236}">
                <a16:creationId xmlns:a16="http://schemas.microsoft.com/office/drawing/2014/main" id="{345F78A7-3989-E741-9F80-3AA7C7DCE392}"/>
              </a:ext>
            </a:extLst>
          </p:cNvPr>
          <p:cNvSpPr txBox="1"/>
          <p:nvPr/>
        </p:nvSpPr>
        <p:spPr>
          <a:xfrm>
            <a:off x="535260" y="4055469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Market Development</a:t>
            </a:r>
          </a:p>
        </p:txBody>
      </p:sp>
      <p:cxnSp>
        <p:nvCxnSpPr>
          <p:cNvPr id="20" name="Gerade Verbindung 19">
            <a:extLst>
              <a:ext uri="{FF2B5EF4-FFF2-40B4-BE49-F238E27FC236}">
                <a16:creationId xmlns:a16="http://schemas.microsoft.com/office/drawing/2014/main" id="{6F82E57F-096F-8945-873C-81D59E46E2A6}"/>
              </a:ext>
            </a:extLst>
          </p:cNvPr>
          <p:cNvCxnSpPr>
            <a:cxnSpLocks/>
          </p:cNvCxnSpPr>
          <p:nvPr/>
        </p:nvCxnSpPr>
        <p:spPr>
          <a:xfrm>
            <a:off x="7868698" y="2475182"/>
            <a:ext cx="3621872" cy="0"/>
          </a:xfrm>
          <a:prstGeom prst="line">
            <a:avLst/>
          </a:prstGeom>
          <a:ln w="28575">
            <a:solidFill>
              <a:srgbClr val="1EA186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>
            <a:extLst>
              <a:ext uri="{FF2B5EF4-FFF2-40B4-BE49-F238E27FC236}">
                <a16:creationId xmlns:a16="http://schemas.microsoft.com/office/drawing/2014/main" id="{48B6696C-42FF-9C4A-9F4F-C314D68DDCA2}"/>
              </a:ext>
            </a:extLst>
          </p:cNvPr>
          <p:cNvSpPr txBox="1"/>
          <p:nvPr/>
        </p:nvSpPr>
        <p:spPr>
          <a:xfrm>
            <a:off x="8976320" y="2059753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Product Development</a:t>
            </a:r>
          </a:p>
        </p:txBody>
      </p:sp>
      <p:cxnSp>
        <p:nvCxnSpPr>
          <p:cNvPr id="22" name="Gerade Verbindung 21">
            <a:extLst>
              <a:ext uri="{FF2B5EF4-FFF2-40B4-BE49-F238E27FC236}">
                <a16:creationId xmlns:a16="http://schemas.microsoft.com/office/drawing/2014/main" id="{EC679DA6-BE64-3940-834E-2157DE118036}"/>
              </a:ext>
            </a:extLst>
          </p:cNvPr>
          <p:cNvCxnSpPr>
            <a:cxnSpLocks/>
          </p:cNvCxnSpPr>
          <p:nvPr/>
        </p:nvCxnSpPr>
        <p:spPr>
          <a:xfrm>
            <a:off x="7868698" y="4472695"/>
            <a:ext cx="3621872" cy="0"/>
          </a:xfrm>
          <a:prstGeom prst="line">
            <a:avLst/>
          </a:prstGeom>
          <a:ln w="28575">
            <a:solidFill>
              <a:srgbClr val="1EA186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4387E875-9D2A-2B4E-BA34-79AF22B50AD4}"/>
              </a:ext>
            </a:extLst>
          </p:cNvPr>
          <p:cNvSpPr txBox="1"/>
          <p:nvPr/>
        </p:nvSpPr>
        <p:spPr>
          <a:xfrm>
            <a:off x="9758585" y="405726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Diversification</a:t>
            </a:r>
          </a:p>
        </p:txBody>
      </p:sp>
    </p:spTree>
    <p:extLst>
      <p:ext uri="{BB962C8B-B14F-4D97-AF65-F5344CB8AC3E}">
        <p14:creationId xmlns:p14="http://schemas.microsoft.com/office/powerpoint/2010/main" val="369014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cKJ9sViS4ib4gfVYYuwC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P6sMbXr5CnIKeDZJ42Q6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2D._i8DY6VBvtPGfdOcf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Microsoft Office PowerPoint</Application>
  <PresentationFormat>Breitbild</PresentationFormat>
  <Paragraphs>83</Paragraphs>
  <Slides>5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1_Office</vt:lpstr>
      <vt:lpstr>Office</vt:lpstr>
      <vt:lpstr>think-cell Folie</vt:lpstr>
      <vt:lpstr>Ansoff Growth Matrix</vt:lpstr>
      <vt:lpstr>Ansoff Growth Matrix</vt:lpstr>
      <vt:lpstr>Ansoff Growth Matrix</vt:lpstr>
      <vt:lpstr>Ansoff Growth Matrix</vt:lpstr>
      <vt:lpstr>Ansoff Growth Matrix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BCG Matrix</dc:title>
  <dc:creator>Christina  Schmidt</dc:creator>
  <cp:lastModifiedBy>Thomas Kriete</cp:lastModifiedBy>
  <cp:revision>47</cp:revision>
  <dcterms:created xsi:type="dcterms:W3CDTF">2019-03-05T19:37:05Z</dcterms:created>
  <dcterms:modified xsi:type="dcterms:W3CDTF">2022-01-16T12:13:05Z</dcterms:modified>
</cp:coreProperties>
</file>