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8"/>
  </p:notesMasterIdLst>
  <p:sldIdLst>
    <p:sldId id="371" r:id="rId3"/>
    <p:sldId id="380" r:id="rId4"/>
    <p:sldId id="377" r:id="rId5"/>
    <p:sldId id="379" r:id="rId6"/>
    <p:sldId id="376" r:id="rId7"/>
  </p:sldIdLst>
  <p:sldSz cx="12192000" cy="6858000"/>
  <p:notesSz cx="6797675" cy="9926638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B25147"/>
    <a:srgbClr val="F0A239"/>
    <a:srgbClr val="36AB91"/>
    <a:srgbClr val="A8BD75"/>
    <a:srgbClr val="396F7C"/>
    <a:srgbClr val="A6A6A6"/>
    <a:srgbClr val="DC6E00"/>
    <a:srgbClr val="35AB91"/>
    <a:srgbClr val="44727E"/>
    <a:srgbClr val="5DA8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495" autoAdjust="0"/>
    <p:restoredTop sz="93725" autoAdjust="0"/>
  </p:normalViewPr>
  <p:slideViewPr>
    <p:cSldViewPr>
      <p:cViewPr varScale="1">
        <p:scale>
          <a:sx n="109" d="100"/>
          <a:sy n="109" d="100"/>
        </p:scale>
        <p:origin x="126" y="192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tags" Target="tags/tag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2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4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96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26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5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547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0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03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27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03.01.2022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png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6.png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44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 err="1">
                <a:solidFill>
                  <a:srgbClr val="44727E"/>
                </a:solidFill>
              </a:rPr>
              <a:t>Nine</a:t>
            </a:r>
            <a:r>
              <a:rPr lang="de-DE" b="1" dirty="0">
                <a:solidFill>
                  <a:srgbClr val="44727E"/>
                </a:solidFill>
              </a:rPr>
              <a:t>-Field Matrix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Market Attractiveness / Competitive Strength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20EBDD6-7AFD-E846-B3BD-E819777DC9DC}"/>
              </a:ext>
            </a:extLst>
          </p:cNvPr>
          <p:cNvCxnSpPr>
            <a:cxnSpLocks/>
          </p:cNvCxnSpPr>
          <p:nvPr/>
        </p:nvCxnSpPr>
        <p:spPr>
          <a:xfrm flipV="1">
            <a:off x="1271463" y="1536967"/>
            <a:ext cx="0" cy="448200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mit Pfeil 117">
            <a:extLst>
              <a:ext uri="{FF2B5EF4-FFF2-40B4-BE49-F238E27FC236}">
                <a16:creationId xmlns:a16="http://schemas.microsoft.com/office/drawing/2014/main" id="{BD2BC96C-65AA-5746-977E-2431C03ADDEE}"/>
              </a:ext>
            </a:extLst>
          </p:cNvPr>
          <p:cNvCxnSpPr>
            <a:cxnSpLocks/>
          </p:cNvCxnSpPr>
          <p:nvPr/>
        </p:nvCxnSpPr>
        <p:spPr>
          <a:xfrm>
            <a:off x="1271463" y="6020215"/>
            <a:ext cx="9001000" cy="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960F9A5B-6294-534C-A284-44714F65DF91}"/>
              </a:ext>
            </a:extLst>
          </p:cNvPr>
          <p:cNvSpPr txBox="1"/>
          <p:nvPr/>
        </p:nvSpPr>
        <p:spPr>
          <a:xfrm rot="16200000">
            <a:off x="-385684" y="3369333"/>
            <a:ext cx="239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Market Attractiveness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BAB8A76-C882-A04A-A4B5-43443841B326}"/>
              </a:ext>
            </a:extLst>
          </p:cNvPr>
          <p:cNvSpPr/>
          <p:nvPr/>
        </p:nvSpPr>
        <p:spPr>
          <a:xfrm>
            <a:off x="1995676" y="1791887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Protect</a:t>
            </a:r>
          </a:p>
          <a:p>
            <a:pPr algn="ctr"/>
            <a:r>
              <a:rPr lang="en-GB" dirty="0"/>
              <a:t>Position</a:t>
            </a: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F9B93AC9-E79A-0A4C-81F9-82B0324B2992}"/>
              </a:ext>
            </a:extLst>
          </p:cNvPr>
          <p:cNvSpPr/>
          <p:nvPr/>
        </p:nvSpPr>
        <p:spPr>
          <a:xfrm>
            <a:off x="4529955" y="1791887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Invest to</a:t>
            </a:r>
          </a:p>
          <a:p>
            <a:pPr algn="ctr"/>
            <a:r>
              <a:rPr lang="en-GB" dirty="0"/>
              <a:t>Build</a:t>
            </a: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832C4A0B-C702-D546-8E3B-13E7056FB98F}"/>
              </a:ext>
            </a:extLst>
          </p:cNvPr>
          <p:cNvSpPr/>
          <p:nvPr/>
        </p:nvSpPr>
        <p:spPr>
          <a:xfrm>
            <a:off x="7064234" y="1791887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Build </a:t>
            </a:r>
          </a:p>
          <a:p>
            <a:pPr algn="ctr"/>
            <a:r>
              <a:rPr lang="en-GB" dirty="0"/>
              <a:t>Selectively</a:t>
            </a: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16322B0E-F1AF-E04C-AD8D-6F262DC76DB4}"/>
              </a:ext>
            </a:extLst>
          </p:cNvPr>
          <p:cNvSpPr/>
          <p:nvPr/>
        </p:nvSpPr>
        <p:spPr>
          <a:xfrm>
            <a:off x="1995676" y="3031999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Build</a:t>
            </a:r>
          </a:p>
          <a:p>
            <a:pPr algn="ctr"/>
            <a:r>
              <a:rPr lang="en-GB" dirty="0"/>
              <a:t>Selectively</a:t>
            </a: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2AEF2F32-0B28-6F49-95A2-5E959512B532}"/>
              </a:ext>
            </a:extLst>
          </p:cNvPr>
          <p:cNvSpPr/>
          <p:nvPr/>
        </p:nvSpPr>
        <p:spPr>
          <a:xfrm>
            <a:off x="4529955" y="3031999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Selectively / Manage for Earnings</a:t>
            </a: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86A44F44-348B-C441-A795-2613C3A46D5F}"/>
              </a:ext>
            </a:extLst>
          </p:cNvPr>
          <p:cNvSpPr/>
          <p:nvPr/>
        </p:nvSpPr>
        <p:spPr>
          <a:xfrm>
            <a:off x="7064234" y="3024011"/>
            <a:ext cx="2340000" cy="1044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Limited Expansion</a:t>
            </a:r>
          </a:p>
          <a:p>
            <a:pPr algn="ctr"/>
            <a:r>
              <a:rPr lang="en-GB" dirty="0"/>
              <a:t> or Harvest</a:t>
            </a: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7703A7BE-4087-4746-A274-706ECFBFB698}"/>
              </a:ext>
            </a:extLst>
          </p:cNvPr>
          <p:cNvSpPr/>
          <p:nvPr/>
        </p:nvSpPr>
        <p:spPr>
          <a:xfrm>
            <a:off x="1991543" y="4256135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Build</a:t>
            </a:r>
          </a:p>
          <a:p>
            <a:pPr algn="ctr"/>
            <a:r>
              <a:rPr lang="en-GB" dirty="0"/>
              <a:t>Selectively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C228E057-3ED5-EF45-AE9A-CFED99A75D03}"/>
              </a:ext>
            </a:extLst>
          </p:cNvPr>
          <p:cNvSpPr/>
          <p:nvPr/>
        </p:nvSpPr>
        <p:spPr>
          <a:xfrm>
            <a:off x="4525822" y="4256135"/>
            <a:ext cx="2340000" cy="1044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Manage for</a:t>
            </a:r>
          </a:p>
          <a:p>
            <a:pPr algn="ctr"/>
            <a:r>
              <a:rPr lang="en-GB" dirty="0"/>
              <a:t>Earnings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30D90ACE-149C-5447-A2C7-A14FBB806CCF}"/>
              </a:ext>
            </a:extLst>
          </p:cNvPr>
          <p:cNvSpPr/>
          <p:nvPr/>
        </p:nvSpPr>
        <p:spPr>
          <a:xfrm>
            <a:off x="7060101" y="4256135"/>
            <a:ext cx="2340000" cy="1044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Divest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D4E1DA3-351E-BA4C-A81F-DA6B5ED33C52}"/>
              </a:ext>
            </a:extLst>
          </p:cNvPr>
          <p:cNvSpPr/>
          <p:nvPr/>
        </p:nvSpPr>
        <p:spPr>
          <a:xfrm>
            <a:off x="1989559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Low</a:t>
            </a: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3D094AD4-1151-2C4B-9529-B48866675DEB}"/>
              </a:ext>
            </a:extLst>
          </p:cNvPr>
          <p:cNvSpPr/>
          <p:nvPr/>
        </p:nvSpPr>
        <p:spPr>
          <a:xfrm>
            <a:off x="4530502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B0632491-0DF7-434C-9469-AED9FFB5C91E}"/>
              </a:ext>
            </a:extLst>
          </p:cNvPr>
          <p:cNvSpPr/>
          <p:nvPr/>
        </p:nvSpPr>
        <p:spPr>
          <a:xfrm>
            <a:off x="7060101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High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51A7B8F8-6212-6541-8347-64027A36846E}"/>
              </a:ext>
            </a:extLst>
          </p:cNvPr>
          <p:cNvSpPr/>
          <p:nvPr/>
        </p:nvSpPr>
        <p:spPr>
          <a:xfrm rot="16200000">
            <a:off x="1089151" y="462131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Low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A53943C5-F4AA-0349-AFBD-D3BEB8B814BE}"/>
              </a:ext>
            </a:extLst>
          </p:cNvPr>
          <p:cNvSpPr/>
          <p:nvPr/>
        </p:nvSpPr>
        <p:spPr>
          <a:xfrm rot="16200000">
            <a:off x="1091518" y="339199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8604954A-DD39-4A43-8C8C-B65297EB4D66}"/>
              </a:ext>
            </a:extLst>
          </p:cNvPr>
          <p:cNvSpPr/>
          <p:nvPr/>
        </p:nvSpPr>
        <p:spPr>
          <a:xfrm rot="16200000">
            <a:off x="1089151" y="2162680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High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55E1EEFF-6704-4442-883D-AADCFD7140FB}"/>
              </a:ext>
            </a:extLst>
          </p:cNvPr>
          <p:cNvSpPr txBox="1"/>
          <p:nvPr/>
        </p:nvSpPr>
        <p:spPr>
          <a:xfrm>
            <a:off x="4602412" y="6156012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Competitive Strength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1F5A10EB-4254-ED43-90E8-B93845A1BDE5}"/>
              </a:ext>
            </a:extLst>
          </p:cNvPr>
          <p:cNvSpPr/>
          <p:nvPr/>
        </p:nvSpPr>
        <p:spPr>
          <a:xfrm>
            <a:off x="10106324" y="1916856"/>
            <a:ext cx="216000" cy="216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31E85EE-C313-D64F-9CC7-8E70841D4977}"/>
              </a:ext>
            </a:extLst>
          </p:cNvPr>
          <p:cNvSpPr txBox="1"/>
          <p:nvPr/>
        </p:nvSpPr>
        <p:spPr>
          <a:xfrm>
            <a:off x="10328067" y="1886356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Invest or Grow</a:t>
            </a: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6990CE59-C7C1-EA48-8869-1D6B79E3EE49}"/>
              </a:ext>
            </a:extLst>
          </p:cNvPr>
          <p:cNvSpPr/>
          <p:nvPr/>
        </p:nvSpPr>
        <p:spPr>
          <a:xfrm>
            <a:off x="10106324" y="2278958"/>
            <a:ext cx="216000" cy="216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B5BF22AC-2EDD-EA42-915B-389ED2C568CD}"/>
              </a:ext>
            </a:extLst>
          </p:cNvPr>
          <p:cNvSpPr txBox="1"/>
          <p:nvPr/>
        </p:nvSpPr>
        <p:spPr>
          <a:xfrm>
            <a:off x="10328067" y="2248458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Earn Selectively</a:t>
            </a: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06E28CFA-8236-D348-B5E2-4876F97BD07F}"/>
              </a:ext>
            </a:extLst>
          </p:cNvPr>
          <p:cNvSpPr/>
          <p:nvPr/>
        </p:nvSpPr>
        <p:spPr>
          <a:xfrm>
            <a:off x="10106324" y="2641060"/>
            <a:ext cx="216000" cy="216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470E000D-9ADA-CC49-819F-34962EFB7A63}"/>
              </a:ext>
            </a:extLst>
          </p:cNvPr>
          <p:cNvSpPr txBox="1"/>
          <p:nvPr/>
        </p:nvSpPr>
        <p:spPr>
          <a:xfrm>
            <a:off x="10328067" y="2610560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Harvest </a:t>
            </a: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B8DD23F1-B9A4-4D4C-9C84-E3B34100A80F}"/>
              </a:ext>
            </a:extLst>
          </p:cNvPr>
          <p:cNvSpPr/>
          <p:nvPr/>
        </p:nvSpPr>
        <p:spPr>
          <a:xfrm>
            <a:off x="10106324" y="2969987"/>
            <a:ext cx="216000" cy="216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Textfeld 162">
            <a:extLst>
              <a:ext uri="{FF2B5EF4-FFF2-40B4-BE49-F238E27FC236}">
                <a16:creationId xmlns:a16="http://schemas.microsoft.com/office/drawing/2014/main" id="{89E8DCA6-CEBF-644E-B1C6-AB215677B34D}"/>
              </a:ext>
            </a:extLst>
          </p:cNvPr>
          <p:cNvSpPr txBox="1"/>
          <p:nvPr/>
        </p:nvSpPr>
        <p:spPr>
          <a:xfrm>
            <a:off x="10328067" y="2939487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Divest</a:t>
            </a:r>
          </a:p>
        </p:txBody>
      </p:sp>
    </p:spTree>
    <p:extLst>
      <p:ext uri="{BB962C8B-B14F-4D97-AF65-F5344CB8AC3E}">
        <p14:creationId xmlns:p14="http://schemas.microsoft.com/office/powerpoint/2010/main" val="38127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1511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 err="1">
                <a:solidFill>
                  <a:srgbClr val="44727E"/>
                </a:solidFill>
              </a:rPr>
              <a:t>Nine</a:t>
            </a:r>
            <a:r>
              <a:rPr lang="de-DE" b="1" dirty="0">
                <a:solidFill>
                  <a:srgbClr val="44727E"/>
                </a:solidFill>
              </a:rPr>
              <a:t>-Field Matrix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Market Attractiveness / Competitive Strength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E2A05429-1485-4443-9B40-C737DB0810F0}"/>
              </a:ext>
            </a:extLst>
          </p:cNvPr>
          <p:cNvGrpSpPr/>
          <p:nvPr/>
        </p:nvGrpSpPr>
        <p:grpSpPr>
          <a:xfrm>
            <a:off x="351393" y="1700808"/>
            <a:ext cx="6646325" cy="4484321"/>
            <a:chOff x="593256" y="1536967"/>
            <a:chExt cx="9679207" cy="4961417"/>
          </a:xfrm>
        </p:grpSpPr>
        <p:cxnSp>
          <p:nvCxnSpPr>
            <p:cNvPr id="9" name="Gerade Verbindung mit Pfeil 8">
              <a:extLst>
                <a:ext uri="{FF2B5EF4-FFF2-40B4-BE49-F238E27FC236}">
                  <a16:creationId xmlns:a16="http://schemas.microsoft.com/office/drawing/2014/main" id="{C20EBDD6-7AFD-E846-B3BD-E819777DC9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1463" y="1536967"/>
              <a:ext cx="0" cy="4482000"/>
            </a:xfrm>
            <a:prstGeom prst="straightConnector1">
              <a:avLst/>
            </a:prstGeom>
            <a:ln w="28575">
              <a:solidFill>
                <a:srgbClr val="A6A6A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Gerade Verbindung mit Pfeil 117">
              <a:extLst>
                <a:ext uri="{FF2B5EF4-FFF2-40B4-BE49-F238E27FC236}">
                  <a16:creationId xmlns:a16="http://schemas.microsoft.com/office/drawing/2014/main" id="{BD2BC96C-65AA-5746-977E-2431C03ADDEE}"/>
                </a:ext>
              </a:extLst>
            </p:cNvPr>
            <p:cNvCxnSpPr>
              <a:cxnSpLocks/>
            </p:cNvCxnSpPr>
            <p:nvPr/>
          </p:nvCxnSpPr>
          <p:spPr>
            <a:xfrm>
              <a:off x="1271463" y="6020215"/>
              <a:ext cx="9001000" cy="0"/>
            </a:xfrm>
            <a:prstGeom prst="straightConnector1">
              <a:avLst/>
            </a:prstGeom>
            <a:ln w="28575">
              <a:solidFill>
                <a:srgbClr val="A6A6A6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960F9A5B-6294-534C-A284-44714F65DF91}"/>
                </a:ext>
              </a:extLst>
            </p:cNvPr>
            <p:cNvSpPr txBox="1"/>
            <p:nvPr/>
          </p:nvSpPr>
          <p:spPr>
            <a:xfrm rot="16200000">
              <a:off x="-246732" y="3314035"/>
              <a:ext cx="2109582" cy="42960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Market Attractiveness</a:t>
              </a: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7BAB8A76-C882-A04A-A4B5-43443841B326}"/>
                </a:ext>
              </a:extLst>
            </p:cNvPr>
            <p:cNvSpPr/>
            <p:nvPr/>
          </p:nvSpPr>
          <p:spPr>
            <a:xfrm>
              <a:off x="1995676" y="1791887"/>
              <a:ext cx="2340000" cy="1044000"/>
            </a:xfrm>
            <a:prstGeom prst="rect">
              <a:avLst/>
            </a:prstGeom>
            <a:solidFill>
              <a:srgbClr val="36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Protect</a:t>
              </a:r>
            </a:p>
            <a:p>
              <a:pPr algn="ctr"/>
              <a:r>
                <a:rPr lang="en-GB" sz="1400" dirty="0"/>
                <a:t>Position</a:t>
              </a:r>
            </a:p>
          </p:txBody>
        </p:sp>
        <p:sp>
          <p:nvSpPr>
            <p:cNvPr id="123" name="Rechteck 122">
              <a:extLst>
                <a:ext uri="{FF2B5EF4-FFF2-40B4-BE49-F238E27FC236}">
                  <a16:creationId xmlns:a16="http://schemas.microsoft.com/office/drawing/2014/main" id="{F9B93AC9-E79A-0A4C-81F9-82B0324B2992}"/>
                </a:ext>
              </a:extLst>
            </p:cNvPr>
            <p:cNvSpPr/>
            <p:nvPr/>
          </p:nvSpPr>
          <p:spPr>
            <a:xfrm>
              <a:off x="4529955" y="1791887"/>
              <a:ext cx="2340000" cy="1044000"/>
            </a:xfrm>
            <a:prstGeom prst="rect">
              <a:avLst/>
            </a:prstGeom>
            <a:solidFill>
              <a:srgbClr val="36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Invest to</a:t>
              </a:r>
            </a:p>
            <a:p>
              <a:pPr algn="ctr"/>
              <a:r>
                <a:rPr lang="en-GB" sz="1400" dirty="0"/>
                <a:t>Build</a:t>
              </a:r>
            </a:p>
          </p:txBody>
        </p:sp>
        <p:sp>
          <p:nvSpPr>
            <p:cNvPr id="124" name="Rechteck 123">
              <a:extLst>
                <a:ext uri="{FF2B5EF4-FFF2-40B4-BE49-F238E27FC236}">
                  <a16:creationId xmlns:a16="http://schemas.microsoft.com/office/drawing/2014/main" id="{832C4A0B-C702-D546-8E3B-13E7056FB98F}"/>
                </a:ext>
              </a:extLst>
            </p:cNvPr>
            <p:cNvSpPr/>
            <p:nvPr/>
          </p:nvSpPr>
          <p:spPr>
            <a:xfrm>
              <a:off x="7064234" y="1791887"/>
              <a:ext cx="2340000" cy="1044000"/>
            </a:xfrm>
            <a:prstGeom prst="rect">
              <a:avLst/>
            </a:prstGeom>
            <a:solidFill>
              <a:srgbClr val="A8BD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Build </a:t>
              </a:r>
            </a:p>
            <a:p>
              <a:pPr algn="ctr"/>
              <a:r>
                <a:rPr lang="en-GB" sz="1400" dirty="0"/>
                <a:t>Selectively</a:t>
              </a:r>
            </a:p>
          </p:txBody>
        </p:sp>
        <p:sp>
          <p:nvSpPr>
            <p:cNvPr id="137" name="Rechteck 136">
              <a:extLst>
                <a:ext uri="{FF2B5EF4-FFF2-40B4-BE49-F238E27FC236}">
                  <a16:creationId xmlns:a16="http://schemas.microsoft.com/office/drawing/2014/main" id="{16322B0E-F1AF-E04C-AD8D-6F262DC76DB4}"/>
                </a:ext>
              </a:extLst>
            </p:cNvPr>
            <p:cNvSpPr/>
            <p:nvPr/>
          </p:nvSpPr>
          <p:spPr>
            <a:xfrm>
              <a:off x="1995676" y="3031999"/>
              <a:ext cx="2340000" cy="1044000"/>
            </a:xfrm>
            <a:prstGeom prst="rect">
              <a:avLst/>
            </a:prstGeom>
            <a:solidFill>
              <a:srgbClr val="36AB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Build</a:t>
              </a:r>
            </a:p>
            <a:p>
              <a:pPr algn="ctr"/>
              <a:r>
                <a:rPr lang="en-GB" sz="1400" dirty="0"/>
                <a:t>Selectively</a:t>
              </a:r>
            </a:p>
          </p:txBody>
        </p:sp>
        <p:sp>
          <p:nvSpPr>
            <p:cNvPr id="138" name="Rechteck 137">
              <a:extLst>
                <a:ext uri="{FF2B5EF4-FFF2-40B4-BE49-F238E27FC236}">
                  <a16:creationId xmlns:a16="http://schemas.microsoft.com/office/drawing/2014/main" id="{2AEF2F32-0B28-6F49-95A2-5E959512B532}"/>
                </a:ext>
              </a:extLst>
            </p:cNvPr>
            <p:cNvSpPr/>
            <p:nvPr/>
          </p:nvSpPr>
          <p:spPr>
            <a:xfrm>
              <a:off x="4529955" y="3031999"/>
              <a:ext cx="2340000" cy="1044000"/>
            </a:xfrm>
            <a:prstGeom prst="rect">
              <a:avLst/>
            </a:prstGeom>
            <a:solidFill>
              <a:srgbClr val="A8BD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Selectively / Manage for Earnings</a:t>
              </a:r>
            </a:p>
          </p:txBody>
        </p:sp>
        <p:sp>
          <p:nvSpPr>
            <p:cNvPr id="139" name="Rechteck 138">
              <a:extLst>
                <a:ext uri="{FF2B5EF4-FFF2-40B4-BE49-F238E27FC236}">
                  <a16:creationId xmlns:a16="http://schemas.microsoft.com/office/drawing/2014/main" id="{86A44F44-348B-C441-A795-2613C3A46D5F}"/>
                </a:ext>
              </a:extLst>
            </p:cNvPr>
            <p:cNvSpPr/>
            <p:nvPr/>
          </p:nvSpPr>
          <p:spPr>
            <a:xfrm>
              <a:off x="7064234" y="3024011"/>
              <a:ext cx="2340000" cy="1044000"/>
            </a:xfrm>
            <a:prstGeom prst="rect">
              <a:avLst/>
            </a:prstGeom>
            <a:solidFill>
              <a:srgbClr val="F0A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Limited Expansion</a:t>
              </a:r>
            </a:p>
            <a:p>
              <a:pPr algn="ctr"/>
              <a:r>
                <a:rPr lang="en-GB" sz="1400" dirty="0"/>
                <a:t> or Harvest</a:t>
              </a:r>
            </a:p>
          </p:txBody>
        </p:sp>
        <p:sp>
          <p:nvSpPr>
            <p:cNvPr id="140" name="Rechteck 139">
              <a:extLst>
                <a:ext uri="{FF2B5EF4-FFF2-40B4-BE49-F238E27FC236}">
                  <a16:creationId xmlns:a16="http://schemas.microsoft.com/office/drawing/2014/main" id="{7703A7BE-4087-4746-A274-706ECFBFB698}"/>
                </a:ext>
              </a:extLst>
            </p:cNvPr>
            <p:cNvSpPr/>
            <p:nvPr/>
          </p:nvSpPr>
          <p:spPr>
            <a:xfrm>
              <a:off x="1991543" y="4256135"/>
              <a:ext cx="2340000" cy="1044000"/>
            </a:xfrm>
            <a:prstGeom prst="rect">
              <a:avLst/>
            </a:prstGeom>
            <a:solidFill>
              <a:srgbClr val="A8BD7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Build</a:t>
              </a:r>
            </a:p>
            <a:p>
              <a:pPr algn="ctr"/>
              <a:r>
                <a:rPr lang="en-GB" sz="1400" dirty="0"/>
                <a:t>Selectively</a:t>
              </a:r>
            </a:p>
          </p:txBody>
        </p:sp>
        <p:sp>
          <p:nvSpPr>
            <p:cNvPr id="141" name="Rechteck 140">
              <a:extLst>
                <a:ext uri="{FF2B5EF4-FFF2-40B4-BE49-F238E27FC236}">
                  <a16:creationId xmlns:a16="http://schemas.microsoft.com/office/drawing/2014/main" id="{C228E057-3ED5-EF45-AE9A-CFED99A75D03}"/>
                </a:ext>
              </a:extLst>
            </p:cNvPr>
            <p:cNvSpPr/>
            <p:nvPr/>
          </p:nvSpPr>
          <p:spPr>
            <a:xfrm>
              <a:off x="4525822" y="4256135"/>
              <a:ext cx="2340000" cy="1044000"/>
            </a:xfrm>
            <a:prstGeom prst="rect">
              <a:avLst/>
            </a:prstGeom>
            <a:solidFill>
              <a:srgbClr val="F0A2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Manage for</a:t>
              </a:r>
            </a:p>
            <a:p>
              <a:pPr algn="ctr"/>
              <a:r>
                <a:rPr lang="en-GB" sz="1400" dirty="0"/>
                <a:t>Earnings</a:t>
              </a:r>
            </a:p>
          </p:txBody>
        </p:sp>
        <p:sp>
          <p:nvSpPr>
            <p:cNvPr id="143" name="Rechteck 142">
              <a:extLst>
                <a:ext uri="{FF2B5EF4-FFF2-40B4-BE49-F238E27FC236}">
                  <a16:creationId xmlns:a16="http://schemas.microsoft.com/office/drawing/2014/main" id="{30D90ACE-149C-5447-A2C7-A14FBB806CCF}"/>
                </a:ext>
              </a:extLst>
            </p:cNvPr>
            <p:cNvSpPr/>
            <p:nvPr/>
          </p:nvSpPr>
          <p:spPr>
            <a:xfrm>
              <a:off x="7060101" y="4256135"/>
              <a:ext cx="2340000" cy="1044000"/>
            </a:xfrm>
            <a:prstGeom prst="rect">
              <a:avLst/>
            </a:prstGeom>
            <a:solidFill>
              <a:srgbClr val="B251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400" dirty="0"/>
                <a:t>Divest</a:t>
              </a:r>
            </a:p>
          </p:txBody>
        </p:sp>
        <p:sp>
          <p:nvSpPr>
            <p:cNvPr id="15" name="Rechteck 14">
              <a:extLst>
                <a:ext uri="{FF2B5EF4-FFF2-40B4-BE49-F238E27FC236}">
                  <a16:creationId xmlns:a16="http://schemas.microsoft.com/office/drawing/2014/main" id="{4D4E1DA3-351E-BA4C-A81F-DA6B5ED33C52}"/>
                </a:ext>
              </a:extLst>
            </p:cNvPr>
            <p:cNvSpPr/>
            <p:nvPr/>
          </p:nvSpPr>
          <p:spPr>
            <a:xfrm>
              <a:off x="1989559" y="5516620"/>
              <a:ext cx="2340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Low</a:t>
              </a:r>
            </a:p>
          </p:txBody>
        </p:sp>
        <p:sp>
          <p:nvSpPr>
            <p:cNvPr id="150" name="Rechteck 149">
              <a:extLst>
                <a:ext uri="{FF2B5EF4-FFF2-40B4-BE49-F238E27FC236}">
                  <a16:creationId xmlns:a16="http://schemas.microsoft.com/office/drawing/2014/main" id="{3D094AD4-1151-2C4B-9529-B48866675DEB}"/>
                </a:ext>
              </a:extLst>
            </p:cNvPr>
            <p:cNvSpPr/>
            <p:nvPr/>
          </p:nvSpPr>
          <p:spPr>
            <a:xfrm>
              <a:off x="4530502" y="5516620"/>
              <a:ext cx="2340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Medium</a:t>
              </a:r>
            </a:p>
          </p:txBody>
        </p:sp>
        <p:sp>
          <p:nvSpPr>
            <p:cNvPr id="151" name="Rechteck 150">
              <a:extLst>
                <a:ext uri="{FF2B5EF4-FFF2-40B4-BE49-F238E27FC236}">
                  <a16:creationId xmlns:a16="http://schemas.microsoft.com/office/drawing/2014/main" id="{B0632491-0DF7-434C-9469-AED9FFB5C91E}"/>
                </a:ext>
              </a:extLst>
            </p:cNvPr>
            <p:cNvSpPr/>
            <p:nvPr/>
          </p:nvSpPr>
          <p:spPr>
            <a:xfrm>
              <a:off x="7060101" y="5516620"/>
              <a:ext cx="2340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High</a:t>
              </a:r>
            </a:p>
          </p:txBody>
        </p:sp>
        <p:sp>
          <p:nvSpPr>
            <p:cNvPr id="154" name="Rechteck 153">
              <a:extLst>
                <a:ext uri="{FF2B5EF4-FFF2-40B4-BE49-F238E27FC236}">
                  <a16:creationId xmlns:a16="http://schemas.microsoft.com/office/drawing/2014/main" id="{51A7B8F8-6212-6541-8347-64027A36846E}"/>
                </a:ext>
              </a:extLst>
            </p:cNvPr>
            <p:cNvSpPr/>
            <p:nvPr/>
          </p:nvSpPr>
          <p:spPr>
            <a:xfrm rot="16200000">
              <a:off x="1089151" y="4621319"/>
              <a:ext cx="1044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Low</a:t>
              </a:r>
            </a:p>
          </p:txBody>
        </p:sp>
        <p:sp>
          <p:nvSpPr>
            <p:cNvPr id="155" name="Rechteck 154">
              <a:extLst>
                <a:ext uri="{FF2B5EF4-FFF2-40B4-BE49-F238E27FC236}">
                  <a16:creationId xmlns:a16="http://schemas.microsoft.com/office/drawing/2014/main" id="{A53943C5-F4AA-0349-AFBD-D3BEB8B814BE}"/>
                </a:ext>
              </a:extLst>
            </p:cNvPr>
            <p:cNvSpPr/>
            <p:nvPr/>
          </p:nvSpPr>
          <p:spPr>
            <a:xfrm rot="16200000">
              <a:off x="1091518" y="3391999"/>
              <a:ext cx="1044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Medium</a:t>
              </a:r>
            </a:p>
          </p:txBody>
        </p:sp>
        <p:sp>
          <p:nvSpPr>
            <p:cNvPr id="156" name="Rechteck 155">
              <a:extLst>
                <a:ext uri="{FF2B5EF4-FFF2-40B4-BE49-F238E27FC236}">
                  <a16:creationId xmlns:a16="http://schemas.microsoft.com/office/drawing/2014/main" id="{8604954A-DD39-4A43-8C8C-B65297EB4D66}"/>
                </a:ext>
              </a:extLst>
            </p:cNvPr>
            <p:cNvSpPr/>
            <p:nvPr/>
          </p:nvSpPr>
          <p:spPr>
            <a:xfrm rot="16200000">
              <a:off x="1089151" y="2162680"/>
              <a:ext cx="1044000" cy="32400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100" dirty="0">
                  <a:solidFill>
                    <a:schemeClr val="bg1">
                      <a:lumMod val="50000"/>
                    </a:schemeClr>
                  </a:solidFill>
                </a:rPr>
                <a:t>High</a:t>
              </a:r>
            </a:p>
          </p:txBody>
        </p:sp>
        <p:sp>
          <p:nvSpPr>
            <p:cNvPr id="157" name="Textfeld 156">
              <a:extLst>
                <a:ext uri="{FF2B5EF4-FFF2-40B4-BE49-F238E27FC236}">
                  <a16:creationId xmlns:a16="http://schemas.microsoft.com/office/drawing/2014/main" id="{55E1EEFF-6704-4442-883D-AADCFD7140FB}"/>
                </a:ext>
              </a:extLst>
            </p:cNvPr>
            <p:cNvSpPr txBox="1"/>
            <p:nvPr/>
          </p:nvSpPr>
          <p:spPr>
            <a:xfrm>
              <a:off x="4602412" y="6156012"/>
              <a:ext cx="2591501" cy="3423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400" dirty="0"/>
                <a:t>Competitive Strength</a:t>
              </a:r>
            </a:p>
          </p:txBody>
        </p:sp>
      </p:grpSp>
      <p:sp>
        <p:nvSpPr>
          <p:cNvPr id="16" name="Rechteck 15">
            <a:extLst>
              <a:ext uri="{FF2B5EF4-FFF2-40B4-BE49-F238E27FC236}">
                <a16:creationId xmlns:a16="http://schemas.microsoft.com/office/drawing/2014/main" id="{1F5A10EB-4254-ED43-90E8-B93845A1BDE5}"/>
              </a:ext>
            </a:extLst>
          </p:cNvPr>
          <p:cNvSpPr/>
          <p:nvPr/>
        </p:nvSpPr>
        <p:spPr>
          <a:xfrm>
            <a:off x="1184718" y="6310634"/>
            <a:ext cx="216000" cy="216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31E85EE-C313-D64F-9CC7-8E70841D4977}"/>
              </a:ext>
            </a:extLst>
          </p:cNvPr>
          <p:cNvSpPr txBox="1"/>
          <p:nvPr/>
        </p:nvSpPr>
        <p:spPr>
          <a:xfrm>
            <a:off x="1406461" y="6280134"/>
            <a:ext cx="11849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Invest or Grow</a:t>
            </a:r>
          </a:p>
        </p:txBody>
      </p:sp>
      <p:sp>
        <p:nvSpPr>
          <p:cNvPr id="158" name="Rechteck 157">
            <a:extLst>
              <a:ext uri="{FF2B5EF4-FFF2-40B4-BE49-F238E27FC236}">
                <a16:creationId xmlns:a16="http://schemas.microsoft.com/office/drawing/2014/main" id="{6990CE59-C7C1-EA48-8869-1D6B79E3EE49}"/>
              </a:ext>
            </a:extLst>
          </p:cNvPr>
          <p:cNvSpPr/>
          <p:nvPr/>
        </p:nvSpPr>
        <p:spPr>
          <a:xfrm>
            <a:off x="2725756" y="6310634"/>
            <a:ext cx="216000" cy="216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9" name="Textfeld 158">
            <a:extLst>
              <a:ext uri="{FF2B5EF4-FFF2-40B4-BE49-F238E27FC236}">
                <a16:creationId xmlns:a16="http://schemas.microsoft.com/office/drawing/2014/main" id="{B5BF22AC-2EDD-EA42-915B-389ED2C568CD}"/>
              </a:ext>
            </a:extLst>
          </p:cNvPr>
          <p:cNvSpPr txBox="1"/>
          <p:nvPr/>
        </p:nvSpPr>
        <p:spPr>
          <a:xfrm>
            <a:off x="2947499" y="6280134"/>
            <a:ext cx="12843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Earn Selectively</a:t>
            </a:r>
          </a:p>
        </p:txBody>
      </p:sp>
      <p:sp>
        <p:nvSpPr>
          <p:cNvPr id="160" name="Rechteck 159">
            <a:extLst>
              <a:ext uri="{FF2B5EF4-FFF2-40B4-BE49-F238E27FC236}">
                <a16:creationId xmlns:a16="http://schemas.microsoft.com/office/drawing/2014/main" id="{06E28CFA-8236-D348-B5E2-4876F97BD07F}"/>
              </a:ext>
            </a:extLst>
          </p:cNvPr>
          <p:cNvSpPr/>
          <p:nvPr/>
        </p:nvSpPr>
        <p:spPr>
          <a:xfrm>
            <a:off x="4366180" y="6310634"/>
            <a:ext cx="216000" cy="216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Textfeld 160">
            <a:extLst>
              <a:ext uri="{FF2B5EF4-FFF2-40B4-BE49-F238E27FC236}">
                <a16:creationId xmlns:a16="http://schemas.microsoft.com/office/drawing/2014/main" id="{470E000D-9ADA-CC49-819F-34962EFB7A63}"/>
              </a:ext>
            </a:extLst>
          </p:cNvPr>
          <p:cNvSpPr txBox="1"/>
          <p:nvPr/>
        </p:nvSpPr>
        <p:spPr>
          <a:xfrm>
            <a:off x="4587923" y="6280134"/>
            <a:ext cx="75693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Harvest </a:t>
            </a:r>
          </a:p>
        </p:txBody>
      </p:sp>
      <p:sp>
        <p:nvSpPr>
          <p:cNvPr id="162" name="Rechteck 161">
            <a:extLst>
              <a:ext uri="{FF2B5EF4-FFF2-40B4-BE49-F238E27FC236}">
                <a16:creationId xmlns:a16="http://schemas.microsoft.com/office/drawing/2014/main" id="{B8DD23F1-B9A4-4D4C-9C84-E3B34100A80F}"/>
              </a:ext>
            </a:extLst>
          </p:cNvPr>
          <p:cNvSpPr/>
          <p:nvPr/>
        </p:nvSpPr>
        <p:spPr>
          <a:xfrm>
            <a:off x="5479216" y="6310634"/>
            <a:ext cx="216000" cy="216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3" name="Textfeld 162">
            <a:extLst>
              <a:ext uri="{FF2B5EF4-FFF2-40B4-BE49-F238E27FC236}">
                <a16:creationId xmlns:a16="http://schemas.microsoft.com/office/drawing/2014/main" id="{89E8DCA6-CEBF-644E-B1C6-AB215677B34D}"/>
              </a:ext>
            </a:extLst>
          </p:cNvPr>
          <p:cNvSpPr txBox="1"/>
          <p:nvPr/>
        </p:nvSpPr>
        <p:spPr>
          <a:xfrm>
            <a:off x="5700959" y="6280134"/>
            <a:ext cx="611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/>
              <a:t>Divest</a:t>
            </a:r>
          </a:p>
        </p:txBody>
      </p:sp>
      <p:sp>
        <p:nvSpPr>
          <p:cNvPr id="39" name="Rechteck: abgerundete Ecken 14">
            <a:extLst>
              <a:ext uri="{FF2B5EF4-FFF2-40B4-BE49-F238E27FC236}">
                <a16:creationId xmlns:a16="http://schemas.microsoft.com/office/drawing/2014/main" id="{43A324F9-4A84-1B43-9CCA-5DA998CA7A56}"/>
              </a:ext>
            </a:extLst>
          </p:cNvPr>
          <p:cNvSpPr/>
          <p:nvPr/>
        </p:nvSpPr>
        <p:spPr>
          <a:xfrm>
            <a:off x="7530650" y="1931214"/>
            <a:ext cx="3934124" cy="777706"/>
          </a:xfrm>
          <a:prstGeom prst="roundRect">
            <a:avLst/>
          </a:prstGeom>
          <a:noFill/>
          <a:ln w="19050">
            <a:solidFill>
              <a:srgbClr val="36AB9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</a:t>
            </a:r>
          </a:p>
        </p:txBody>
      </p:sp>
      <p:sp>
        <p:nvSpPr>
          <p:cNvPr id="40" name="Rechteck: abgerundete Ecken 14">
            <a:extLst>
              <a:ext uri="{FF2B5EF4-FFF2-40B4-BE49-F238E27FC236}">
                <a16:creationId xmlns:a16="http://schemas.microsoft.com/office/drawing/2014/main" id="{EBAF06D6-E515-4547-A1EC-96878B52E579}"/>
              </a:ext>
            </a:extLst>
          </p:cNvPr>
          <p:cNvSpPr/>
          <p:nvPr/>
        </p:nvSpPr>
        <p:spPr>
          <a:xfrm>
            <a:off x="7530650" y="2871449"/>
            <a:ext cx="3934124" cy="777706"/>
          </a:xfrm>
          <a:prstGeom prst="roundRect">
            <a:avLst/>
          </a:prstGeom>
          <a:noFill/>
          <a:ln w="19050">
            <a:solidFill>
              <a:srgbClr val="A8BD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</a:t>
            </a:r>
          </a:p>
        </p:txBody>
      </p:sp>
      <p:sp>
        <p:nvSpPr>
          <p:cNvPr id="41" name="Rechteck: abgerundete Ecken 14">
            <a:extLst>
              <a:ext uri="{FF2B5EF4-FFF2-40B4-BE49-F238E27FC236}">
                <a16:creationId xmlns:a16="http://schemas.microsoft.com/office/drawing/2014/main" id="{CD69E31B-2385-4641-AE7D-A5246B4F2B5C}"/>
              </a:ext>
            </a:extLst>
          </p:cNvPr>
          <p:cNvSpPr/>
          <p:nvPr/>
        </p:nvSpPr>
        <p:spPr>
          <a:xfrm>
            <a:off x="7544714" y="3811684"/>
            <a:ext cx="3934124" cy="777706"/>
          </a:xfrm>
          <a:prstGeom prst="roundRect">
            <a:avLst/>
          </a:prstGeom>
          <a:noFill/>
          <a:ln w="19050">
            <a:solidFill>
              <a:srgbClr val="F0A23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</a:t>
            </a:r>
          </a:p>
        </p:txBody>
      </p:sp>
      <p:sp>
        <p:nvSpPr>
          <p:cNvPr id="42" name="Rechteck: abgerundete Ecken 14">
            <a:extLst>
              <a:ext uri="{FF2B5EF4-FFF2-40B4-BE49-F238E27FC236}">
                <a16:creationId xmlns:a16="http://schemas.microsoft.com/office/drawing/2014/main" id="{DBB928C8-7FA8-1746-B2B3-97DFC50AE626}"/>
              </a:ext>
            </a:extLst>
          </p:cNvPr>
          <p:cNvSpPr/>
          <p:nvPr/>
        </p:nvSpPr>
        <p:spPr>
          <a:xfrm>
            <a:off x="7544714" y="4751918"/>
            <a:ext cx="3934124" cy="777706"/>
          </a:xfrm>
          <a:prstGeom prst="roundRect">
            <a:avLst/>
          </a:prstGeom>
          <a:noFill/>
          <a:ln w="19050">
            <a:solidFill>
              <a:srgbClr val="B251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7800" indent="-177800">
              <a:spcAft>
                <a:spcPts val="300"/>
              </a:spcAft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simply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add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own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here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text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fully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editable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177800" indent="-177800">
              <a:buFont typeface="Wingdings" pitchFamily="2" charset="2"/>
              <a:buChar char="§"/>
            </a:pP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This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is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a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placeholder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de-DE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You</a:t>
            </a:r>
            <a:r>
              <a:rPr lang="de-DE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..</a:t>
            </a:r>
          </a:p>
        </p:txBody>
      </p:sp>
      <p:sp>
        <p:nvSpPr>
          <p:cNvPr id="43" name="Textfeld 42">
            <a:extLst>
              <a:ext uri="{FF2B5EF4-FFF2-40B4-BE49-F238E27FC236}">
                <a16:creationId xmlns:a16="http://schemas.microsoft.com/office/drawing/2014/main" id="{172DB796-5B47-D34A-AA3E-D7EACD87FF95}"/>
              </a:ext>
            </a:extLst>
          </p:cNvPr>
          <p:cNvSpPr txBox="1"/>
          <p:nvPr/>
        </p:nvSpPr>
        <p:spPr>
          <a:xfrm>
            <a:off x="7464152" y="1517728"/>
            <a:ext cx="10807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Description</a:t>
            </a:r>
          </a:p>
        </p:txBody>
      </p:sp>
    </p:spTree>
    <p:extLst>
      <p:ext uri="{BB962C8B-B14F-4D97-AF65-F5344CB8AC3E}">
        <p14:creationId xmlns:p14="http://schemas.microsoft.com/office/powerpoint/2010/main" val="275740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844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 err="1">
                <a:solidFill>
                  <a:srgbClr val="44727E"/>
                </a:solidFill>
              </a:rPr>
              <a:t>Nine</a:t>
            </a:r>
            <a:r>
              <a:rPr lang="de-DE" b="1" dirty="0">
                <a:solidFill>
                  <a:srgbClr val="44727E"/>
                </a:solidFill>
              </a:rPr>
              <a:t>-Field Matrix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Market Attractiveness / Competitive Strength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20EBDD6-7AFD-E846-B3BD-E819777DC9DC}"/>
              </a:ext>
            </a:extLst>
          </p:cNvPr>
          <p:cNvCxnSpPr>
            <a:cxnSpLocks/>
          </p:cNvCxnSpPr>
          <p:nvPr/>
        </p:nvCxnSpPr>
        <p:spPr>
          <a:xfrm flipV="1">
            <a:off x="1271463" y="1536967"/>
            <a:ext cx="0" cy="448200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mit Pfeil 117">
            <a:extLst>
              <a:ext uri="{FF2B5EF4-FFF2-40B4-BE49-F238E27FC236}">
                <a16:creationId xmlns:a16="http://schemas.microsoft.com/office/drawing/2014/main" id="{BD2BC96C-65AA-5746-977E-2431C03ADDEE}"/>
              </a:ext>
            </a:extLst>
          </p:cNvPr>
          <p:cNvCxnSpPr>
            <a:cxnSpLocks/>
          </p:cNvCxnSpPr>
          <p:nvPr/>
        </p:nvCxnSpPr>
        <p:spPr>
          <a:xfrm>
            <a:off x="1271463" y="6020215"/>
            <a:ext cx="9001000" cy="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960F9A5B-6294-534C-A284-44714F65DF91}"/>
              </a:ext>
            </a:extLst>
          </p:cNvPr>
          <p:cNvSpPr txBox="1"/>
          <p:nvPr/>
        </p:nvSpPr>
        <p:spPr>
          <a:xfrm rot="16200000">
            <a:off x="-387173" y="3344173"/>
            <a:ext cx="2390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Market Attractiveness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7BAB8A76-C882-A04A-A4B5-43443841B326}"/>
              </a:ext>
            </a:extLst>
          </p:cNvPr>
          <p:cNvSpPr/>
          <p:nvPr/>
        </p:nvSpPr>
        <p:spPr>
          <a:xfrm>
            <a:off x="1995676" y="1791887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Leader</a:t>
            </a:r>
          </a:p>
        </p:txBody>
      </p:sp>
      <p:sp>
        <p:nvSpPr>
          <p:cNvPr id="123" name="Rechteck 122">
            <a:extLst>
              <a:ext uri="{FF2B5EF4-FFF2-40B4-BE49-F238E27FC236}">
                <a16:creationId xmlns:a16="http://schemas.microsoft.com/office/drawing/2014/main" id="{F9B93AC9-E79A-0A4C-81F9-82B0324B2992}"/>
              </a:ext>
            </a:extLst>
          </p:cNvPr>
          <p:cNvSpPr/>
          <p:nvPr/>
        </p:nvSpPr>
        <p:spPr>
          <a:xfrm>
            <a:off x="4529955" y="1791887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Try</a:t>
            </a:r>
          </a:p>
          <a:p>
            <a:pPr algn="ctr"/>
            <a:r>
              <a:rPr lang="en-GB" dirty="0"/>
              <a:t>Harder</a:t>
            </a:r>
          </a:p>
        </p:txBody>
      </p:sp>
      <p:sp>
        <p:nvSpPr>
          <p:cNvPr id="124" name="Rechteck 123">
            <a:extLst>
              <a:ext uri="{FF2B5EF4-FFF2-40B4-BE49-F238E27FC236}">
                <a16:creationId xmlns:a16="http://schemas.microsoft.com/office/drawing/2014/main" id="{832C4A0B-C702-D546-8E3B-13E7056FB98F}"/>
              </a:ext>
            </a:extLst>
          </p:cNvPr>
          <p:cNvSpPr/>
          <p:nvPr/>
        </p:nvSpPr>
        <p:spPr>
          <a:xfrm>
            <a:off x="7064234" y="1791887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Double or</a:t>
            </a:r>
          </a:p>
          <a:p>
            <a:pPr algn="ctr"/>
            <a:r>
              <a:rPr lang="en-GB" dirty="0"/>
              <a:t>Quit</a:t>
            </a:r>
          </a:p>
        </p:txBody>
      </p:sp>
      <p:sp>
        <p:nvSpPr>
          <p:cNvPr id="137" name="Rechteck 136">
            <a:extLst>
              <a:ext uri="{FF2B5EF4-FFF2-40B4-BE49-F238E27FC236}">
                <a16:creationId xmlns:a16="http://schemas.microsoft.com/office/drawing/2014/main" id="{16322B0E-F1AF-E04C-AD8D-6F262DC76DB4}"/>
              </a:ext>
            </a:extLst>
          </p:cNvPr>
          <p:cNvSpPr/>
          <p:nvPr/>
        </p:nvSpPr>
        <p:spPr>
          <a:xfrm>
            <a:off x="1995676" y="3031999"/>
            <a:ext cx="2340000" cy="1044000"/>
          </a:xfrm>
          <a:prstGeom prst="rect">
            <a:avLst/>
          </a:prstGeom>
          <a:solidFill>
            <a:srgbClr val="36AB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Growth</a:t>
            </a:r>
          </a:p>
        </p:txBody>
      </p:sp>
      <p:sp>
        <p:nvSpPr>
          <p:cNvPr id="138" name="Rechteck 137">
            <a:extLst>
              <a:ext uri="{FF2B5EF4-FFF2-40B4-BE49-F238E27FC236}">
                <a16:creationId xmlns:a16="http://schemas.microsoft.com/office/drawing/2014/main" id="{2AEF2F32-0B28-6F49-95A2-5E959512B532}"/>
              </a:ext>
            </a:extLst>
          </p:cNvPr>
          <p:cNvSpPr/>
          <p:nvPr/>
        </p:nvSpPr>
        <p:spPr>
          <a:xfrm>
            <a:off x="4529955" y="3031999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Process with</a:t>
            </a:r>
          </a:p>
          <a:p>
            <a:pPr algn="ctr"/>
            <a:r>
              <a:rPr lang="en-GB" dirty="0"/>
              <a:t>Care</a:t>
            </a:r>
          </a:p>
        </p:txBody>
      </p:sp>
      <p:sp>
        <p:nvSpPr>
          <p:cNvPr id="139" name="Rechteck 138">
            <a:extLst>
              <a:ext uri="{FF2B5EF4-FFF2-40B4-BE49-F238E27FC236}">
                <a16:creationId xmlns:a16="http://schemas.microsoft.com/office/drawing/2014/main" id="{86A44F44-348B-C441-A795-2613C3A46D5F}"/>
              </a:ext>
            </a:extLst>
          </p:cNvPr>
          <p:cNvSpPr/>
          <p:nvPr/>
        </p:nvSpPr>
        <p:spPr>
          <a:xfrm>
            <a:off x="7064234" y="3024011"/>
            <a:ext cx="2340000" cy="1044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Phased </a:t>
            </a:r>
          </a:p>
          <a:p>
            <a:pPr algn="ctr"/>
            <a:r>
              <a:rPr lang="en-GB" dirty="0"/>
              <a:t>Withdrawal</a:t>
            </a:r>
          </a:p>
        </p:txBody>
      </p:sp>
      <p:sp>
        <p:nvSpPr>
          <p:cNvPr id="140" name="Rechteck 139">
            <a:extLst>
              <a:ext uri="{FF2B5EF4-FFF2-40B4-BE49-F238E27FC236}">
                <a16:creationId xmlns:a16="http://schemas.microsoft.com/office/drawing/2014/main" id="{7703A7BE-4087-4746-A274-706ECFBFB698}"/>
              </a:ext>
            </a:extLst>
          </p:cNvPr>
          <p:cNvSpPr/>
          <p:nvPr/>
        </p:nvSpPr>
        <p:spPr>
          <a:xfrm>
            <a:off x="1991543" y="4256135"/>
            <a:ext cx="2340000" cy="1044000"/>
          </a:xfrm>
          <a:prstGeom prst="rect">
            <a:avLst/>
          </a:prstGeom>
          <a:solidFill>
            <a:srgbClr val="A8BD7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Cash</a:t>
            </a:r>
          </a:p>
          <a:p>
            <a:pPr algn="ctr"/>
            <a:r>
              <a:rPr lang="en-GB" dirty="0"/>
              <a:t>Generator</a:t>
            </a:r>
          </a:p>
        </p:txBody>
      </p:sp>
      <p:sp>
        <p:nvSpPr>
          <p:cNvPr id="141" name="Rechteck 140">
            <a:extLst>
              <a:ext uri="{FF2B5EF4-FFF2-40B4-BE49-F238E27FC236}">
                <a16:creationId xmlns:a16="http://schemas.microsoft.com/office/drawing/2014/main" id="{C228E057-3ED5-EF45-AE9A-CFED99A75D03}"/>
              </a:ext>
            </a:extLst>
          </p:cNvPr>
          <p:cNvSpPr/>
          <p:nvPr/>
        </p:nvSpPr>
        <p:spPr>
          <a:xfrm>
            <a:off x="4525822" y="4256135"/>
            <a:ext cx="2340000" cy="1044000"/>
          </a:xfrm>
          <a:prstGeom prst="rect">
            <a:avLst/>
          </a:prstGeom>
          <a:solidFill>
            <a:srgbClr val="F0A23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Phased</a:t>
            </a:r>
          </a:p>
          <a:p>
            <a:pPr algn="ctr"/>
            <a:r>
              <a:rPr lang="en-GB" dirty="0"/>
              <a:t>Withdrawal</a:t>
            </a:r>
          </a:p>
        </p:txBody>
      </p:sp>
      <p:sp>
        <p:nvSpPr>
          <p:cNvPr id="143" name="Rechteck 142">
            <a:extLst>
              <a:ext uri="{FF2B5EF4-FFF2-40B4-BE49-F238E27FC236}">
                <a16:creationId xmlns:a16="http://schemas.microsoft.com/office/drawing/2014/main" id="{30D90ACE-149C-5447-A2C7-A14FBB806CCF}"/>
              </a:ext>
            </a:extLst>
          </p:cNvPr>
          <p:cNvSpPr/>
          <p:nvPr/>
        </p:nvSpPr>
        <p:spPr>
          <a:xfrm>
            <a:off x="7060101" y="4256135"/>
            <a:ext cx="2340000" cy="1044000"/>
          </a:xfrm>
          <a:prstGeom prst="rect">
            <a:avLst/>
          </a:prstGeom>
          <a:solidFill>
            <a:srgbClr val="B251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Divest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D4E1DA3-351E-BA4C-A81F-DA6B5ED33C52}"/>
              </a:ext>
            </a:extLst>
          </p:cNvPr>
          <p:cNvSpPr/>
          <p:nvPr/>
        </p:nvSpPr>
        <p:spPr>
          <a:xfrm>
            <a:off x="1989559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Low</a:t>
            </a: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3D094AD4-1151-2C4B-9529-B48866675DEB}"/>
              </a:ext>
            </a:extLst>
          </p:cNvPr>
          <p:cNvSpPr/>
          <p:nvPr/>
        </p:nvSpPr>
        <p:spPr>
          <a:xfrm>
            <a:off x="4530502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B0632491-0DF7-434C-9469-AED9FFB5C91E}"/>
              </a:ext>
            </a:extLst>
          </p:cNvPr>
          <p:cNvSpPr/>
          <p:nvPr/>
        </p:nvSpPr>
        <p:spPr>
          <a:xfrm>
            <a:off x="7060101" y="5516620"/>
            <a:ext cx="2340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High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51A7B8F8-6212-6541-8347-64027A36846E}"/>
              </a:ext>
            </a:extLst>
          </p:cNvPr>
          <p:cNvSpPr/>
          <p:nvPr/>
        </p:nvSpPr>
        <p:spPr>
          <a:xfrm rot="16200000">
            <a:off x="1089151" y="462131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Low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A53943C5-F4AA-0349-AFBD-D3BEB8B814BE}"/>
              </a:ext>
            </a:extLst>
          </p:cNvPr>
          <p:cNvSpPr/>
          <p:nvPr/>
        </p:nvSpPr>
        <p:spPr>
          <a:xfrm rot="16200000">
            <a:off x="1091518" y="339199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8604954A-DD39-4A43-8C8C-B65297EB4D66}"/>
              </a:ext>
            </a:extLst>
          </p:cNvPr>
          <p:cNvSpPr/>
          <p:nvPr/>
        </p:nvSpPr>
        <p:spPr>
          <a:xfrm rot="16200000">
            <a:off x="1089151" y="2162680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High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55E1EEFF-6704-4442-883D-AADCFD7140FB}"/>
              </a:ext>
            </a:extLst>
          </p:cNvPr>
          <p:cNvSpPr txBox="1"/>
          <p:nvPr/>
        </p:nvSpPr>
        <p:spPr>
          <a:xfrm>
            <a:off x="4602412" y="6156012"/>
            <a:ext cx="23391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Competitive Strength</a:t>
            </a:r>
          </a:p>
        </p:txBody>
      </p:sp>
    </p:spTree>
    <p:extLst>
      <p:ext uri="{BB962C8B-B14F-4D97-AF65-F5344CB8AC3E}">
        <p14:creationId xmlns:p14="http://schemas.microsoft.com/office/powerpoint/2010/main" val="249870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0488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 err="1">
                <a:solidFill>
                  <a:srgbClr val="44727E"/>
                </a:solidFill>
              </a:rPr>
              <a:t>Nine</a:t>
            </a:r>
            <a:r>
              <a:rPr lang="de-DE" b="1" dirty="0">
                <a:solidFill>
                  <a:srgbClr val="44727E"/>
                </a:solidFill>
              </a:rPr>
              <a:t>-Field Matrix 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Strength of your different </a:t>
            </a:r>
            <a:r>
              <a:rPr lang="en-GB" sz="2200" b="1" u="sng" dirty="0">
                <a:solidFill>
                  <a:schemeClr val="accent6"/>
                </a:solidFill>
              </a:rPr>
              <a:t>business units or products</a:t>
            </a:r>
          </a:p>
        </p:txBody>
      </p:sp>
      <p:cxnSp>
        <p:nvCxnSpPr>
          <p:cNvPr id="9" name="Gerade Verbindung mit Pfeil 8">
            <a:extLst>
              <a:ext uri="{FF2B5EF4-FFF2-40B4-BE49-F238E27FC236}">
                <a16:creationId xmlns:a16="http://schemas.microsoft.com/office/drawing/2014/main" id="{C20EBDD6-7AFD-E846-B3BD-E819777DC9DC}"/>
              </a:ext>
            </a:extLst>
          </p:cNvPr>
          <p:cNvCxnSpPr>
            <a:cxnSpLocks/>
          </p:cNvCxnSpPr>
          <p:nvPr/>
        </p:nvCxnSpPr>
        <p:spPr>
          <a:xfrm flipV="1">
            <a:off x="1271463" y="1536967"/>
            <a:ext cx="0" cy="448200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Gerade Verbindung mit Pfeil 117">
            <a:extLst>
              <a:ext uri="{FF2B5EF4-FFF2-40B4-BE49-F238E27FC236}">
                <a16:creationId xmlns:a16="http://schemas.microsoft.com/office/drawing/2014/main" id="{BD2BC96C-65AA-5746-977E-2431C03ADDEE}"/>
              </a:ext>
            </a:extLst>
          </p:cNvPr>
          <p:cNvCxnSpPr>
            <a:cxnSpLocks/>
          </p:cNvCxnSpPr>
          <p:nvPr/>
        </p:nvCxnSpPr>
        <p:spPr>
          <a:xfrm>
            <a:off x="1271463" y="6020215"/>
            <a:ext cx="10496481" cy="0"/>
          </a:xfrm>
          <a:prstGeom prst="straightConnector1">
            <a:avLst/>
          </a:prstGeom>
          <a:ln w="28575">
            <a:solidFill>
              <a:srgbClr val="A6A6A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960F9A5B-6294-534C-A284-44714F65DF91}"/>
              </a:ext>
            </a:extLst>
          </p:cNvPr>
          <p:cNvSpPr txBox="1"/>
          <p:nvPr/>
        </p:nvSpPr>
        <p:spPr>
          <a:xfrm rot="16200000">
            <a:off x="-893721" y="3344173"/>
            <a:ext cx="3403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Industry / Market Attractiveness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4D4E1DA3-351E-BA4C-A81F-DA6B5ED33C52}"/>
              </a:ext>
            </a:extLst>
          </p:cNvPr>
          <p:cNvSpPr/>
          <p:nvPr/>
        </p:nvSpPr>
        <p:spPr>
          <a:xfrm>
            <a:off x="2162527" y="5530952"/>
            <a:ext cx="2628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Strong</a:t>
            </a:r>
          </a:p>
        </p:txBody>
      </p:sp>
      <p:sp>
        <p:nvSpPr>
          <p:cNvPr id="150" name="Rechteck 149">
            <a:extLst>
              <a:ext uri="{FF2B5EF4-FFF2-40B4-BE49-F238E27FC236}">
                <a16:creationId xmlns:a16="http://schemas.microsoft.com/office/drawing/2014/main" id="{3D094AD4-1151-2C4B-9529-B48866675DEB}"/>
              </a:ext>
            </a:extLst>
          </p:cNvPr>
          <p:cNvSpPr/>
          <p:nvPr/>
        </p:nvSpPr>
        <p:spPr>
          <a:xfrm>
            <a:off x="5227532" y="5527149"/>
            <a:ext cx="2628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1" name="Rechteck 150">
            <a:extLst>
              <a:ext uri="{FF2B5EF4-FFF2-40B4-BE49-F238E27FC236}">
                <a16:creationId xmlns:a16="http://schemas.microsoft.com/office/drawing/2014/main" id="{B0632491-0DF7-434C-9469-AED9FFB5C91E}"/>
              </a:ext>
            </a:extLst>
          </p:cNvPr>
          <p:cNvSpPr/>
          <p:nvPr/>
        </p:nvSpPr>
        <p:spPr>
          <a:xfrm>
            <a:off x="8292537" y="5516620"/>
            <a:ext cx="2628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Weak</a:t>
            </a:r>
          </a:p>
        </p:txBody>
      </p:sp>
      <p:sp>
        <p:nvSpPr>
          <p:cNvPr id="154" name="Rechteck 153">
            <a:extLst>
              <a:ext uri="{FF2B5EF4-FFF2-40B4-BE49-F238E27FC236}">
                <a16:creationId xmlns:a16="http://schemas.microsoft.com/office/drawing/2014/main" id="{51A7B8F8-6212-6541-8347-64027A36846E}"/>
              </a:ext>
            </a:extLst>
          </p:cNvPr>
          <p:cNvSpPr/>
          <p:nvPr/>
        </p:nvSpPr>
        <p:spPr>
          <a:xfrm rot="16200000">
            <a:off x="1089151" y="462131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Low</a:t>
            </a:r>
          </a:p>
        </p:txBody>
      </p:sp>
      <p:sp>
        <p:nvSpPr>
          <p:cNvPr id="155" name="Rechteck 154">
            <a:extLst>
              <a:ext uri="{FF2B5EF4-FFF2-40B4-BE49-F238E27FC236}">
                <a16:creationId xmlns:a16="http://schemas.microsoft.com/office/drawing/2014/main" id="{A53943C5-F4AA-0349-AFBD-D3BEB8B814BE}"/>
              </a:ext>
            </a:extLst>
          </p:cNvPr>
          <p:cNvSpPr/>
          <p:nvPr/>
        </p:nvSpPr>
        <p:spPr>
          <a:xfrm rot="16200000">
            <a:off x="1091518" y="3391999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Medium</a:t>
            </a:r>
          </a:p>
        </p:txBody>
      </p:sp>
      <p:sp>
        <p:nvSpPr>
          <p:cNvPr id="156" name="Rechteck 155">
            <a:extLst>
              <a:ext uri="{FF2B5EF4-FFF2-40B4-BE49-F238E27FC236}">
                <a16:creationId xmlns:a16="http://schemas.microsoft.com/office/drawing/2014/main" id="{8604954A-DD39-4A43-8C8C-B65297EB4D66}"/>
              </a:ext>
            </a:extLst>
          </p:cNvPr>
          <p:cNvSpPr/>
          <p:nvPr/>
        </p:nvSpPr>
        <p:spPr>
          <a:xfrm rot="16200000">
            <a:off x="1089151" y="2162680"/>
            <a:ext cx="1044000" cy="324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bg1">
                    <a:lumMod val="50000"/>
                  </a:schemeClr>
                </a:solidFill>
              </a:rPr>
              <a:t>High</a:t>
            </a:r>
          </a:p>
        </p:txBody>
      </p:sp>
      <p:sp>
        <p:nvSpPr>
          <p:cNvPr id="157" name="Textfeld 156">
            <a:extLst>
              <a:ext uri="{FF2B5EF4-FFF2-40B4-BE49-F238E27FC236}">
                <a16:creationId xmlns:a16="http://schemas.microsoft.com/office/drawing/2014/main" id="{55E1EEFF-6704-4442-883D-AADCFD7140FB}"/>
              </a:ext>
            </a:extLst>
          </p:cNvPr>
          <p:cNvSpPr txBox="1"/>
          <p:nvPr/>
        </p:nvSpPr>
        <p:spPr>
          <a:xfrm>
            <a:off x="3965157" y="6147219"/>
            <a:ext cx="5109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Competitive Strength of business unit or product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4CAA5CB0-2761-194D-B7D1-AC6287857F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2284735"/>
              </p:ext>
            </p:extLst>
          </p:nvPr>
        </p:nvGraphicFramePr>
        <p:xfrm>
          <a:off x="1950838" y="1749914"/>
          <a:ext cx="9182271" cy="3611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757">
                  <a:extLst>
                    <a:ext uri="{9D8B030D-6E8A-4147-A177-3AD203B41FA5}">
                      <a16:colId xmlns:a16="http://schemas.microsoft.com/office/drawing/2014/main" val="2389483707"/>
                    </a:ext>
                  </a:extLst>
                </a:gridCol>
                <a:gridCol w="3060757">
                  <a:extLst>
                    <a:ext uri="{9D8B030D-6E8A-4147-A177-3AD203B41FA5}">
                      <a16:colId xmlns:a16="http://schemas.microsoft.com/office/drawing/2014/main" val="1342753892"/>
                    </a:ext>
                  </a:extLst>
                </a:gridCol>
                <a:gridCol w="3060757">
                  <a:extLst>
                    <a:ext uri="{9D8B030D-6E8A-4147-A177-3AD203B41FA5}">
                      <a16:colId xmlns:a16="http://schemas.microsoft.com/office/drawing/2014/main" val="1559113183"/>
                    </a:ext>
                  </a:extLst>
                </a:gridCol>
              </a:tblGrid>
              <a:tr h="120272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GB" sz="1400" dirty="0">
                          <a:solidFill>
                            <a:schemeClr val="bg1"/>
                          </a:solidFill>
                        </a:rPr>
                        <a:t>Protect Position</a:t>
                      </a:r>
                    </a:p>
                    <a:p>
                      <a:pPr marL="177800" indent="-177800">
                        <a:buFont typeface="Wingdings" pitchFamily="2" charset="2"/>
                        <a:buChar char="§"/>
                        <a:tabLst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This is a placeholder.</a:t>
                      </a:r>
                    </a:p>
                    <a:p>
                      <a:pPr marL="177800" indent="-177800">
                        <a:buFont typeface="Wingdings" pitchFamily="2" charset="2"/>
                        <a:buChar char="§"/>
                        <a:tabLst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You can simply add you own text here</a:t>
                      </a:r>
                    </a:p>
                    <a:p>
                      <a:pPr marL="177800" indent="-177800">
                        <a:buFont typeface="Wingdings" pitchFamily="2" charset="2"/>
                        <a:buChar char="§"/>
                        <a:tabLst/>
                      </a:pPr>
                      <a:r>
                        <a:rPr lang="en-GB" sz="1200" b="0" dirty="0">
                          <a:solidFill>
                            <a:schemeClr val="bg1"/>
                          </a:solidFill>
                        </a:rPr>
                        <a:t>This text is fully editable</a:t>
                      </a: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Invest to Build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text is fully editable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 Selectively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text is fully editable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265857"/>
                  </a:ext>
                </a:extLst>
              </a:tr>
              <a:tr h="1202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Build Selectively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text is fully editable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Selectively / Manage for Earnings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text is fully editable</a:t>
                      </a: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Limited Expansion or Harvest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text is fully editable</a:t>
                      </a: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3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060238"/>
                  </a:ext>
                </a:extLst>
              </a:tr>
              <a:tr h="12027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Protect and Refocus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 text is fully editable</a:t>
                      </a:r>
                    </a:p>
                    <a:p>
                      <a:endParaRPr lang="en-GB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Manage for Earnings</a:t>
                      </a:r>
                      <a:endParaRPr kumimoji="0" lang="en-GB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Arial" panose="020B0604020202020204"/>
                        <a:ea typeface="+mn-ea"/>
                        <a:cs typeface="+mn-cs"/>
                      </a:endParaRP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text is fully editable</a:t>
                      </a: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0A23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Divest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is a placeholder.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You can simply add you own text here</a:t>
                      </a:r>
                    </a:p>
                    <a:p>
                      <a:pPr marL="177800" marR="0" lvl="0" indent="-1778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+mn-ea"/>
                          <a:cs typeface="+mn-cs"/>
                        </a:rPr>
                        <a:t>This text is fully editable</a:t>
                      </a:r>
                    </a:p>
                  </a:txBody>
                  <a:tcPr>
                    <a:lnL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2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B251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4882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9463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3825ED0A-DB19-984E-87C6-2C7330F06F5F}"/>
              </a:ext>
            </a:extLst>
          </p:cNvPr>
          <p:cNvSpPr/>
          <p:nvPr/>
        </p:nvSpPr>
        <p:spPr>
          <a:xfrm>
            <a:off x="479376" y="4151916"/>
            <a:ext cx="6768752" cy="523220"/>
          </a:xfrm>
          <a:prstGeom prst="rect">
            <a:avLst/>
          </a:prstGeom>
        </p:spPr>
        <p:txBody>
          <a:bodyPr wrap="square" lIns="0">
            <a:spAutoFit/>
          </a:bodyPr>
          <a:lstStyle/>
          <a:p>
            <a:r>
              <a:rPr lang="en" sz="2800" dirty="0">
                <a:solidFill>
                  <a:schemeClr val="tx2"/>
                </a:solidFill>
              </a:rPr>
              <a:t>In case of questions, please contact us</a:t>
            </a:r>
          </a:p>
        </p:txBody>
      </p:sp>
      <p:grpSp>
        <p:nvGrpSpPr>
          <p:cNvPr id="22" name="Group 46">
            <a:extLst>
              <a:ext uri="{FF2B5EF4-FFF2-40B4-BE49-F238E27FC236}">
                <a16:creationId xmlns:a16="http://schemas.microsoft.com/office/drawing/2014/main" id="{67C1FB98-3306-1B47-B693-D1137C7EF3F3}"/>
              </a:ext>
            </a:extLst>
          </p:cNvPr>
          <p:cNvGrpSpPr/>
          <p:nvPr/>
        </p:nvGrpSpPr>
        <p:grpSpPr>
          <a:xfrm>
            <a:off x="5663952" y="5126807"/>
            <a:ext cx="2808312" cy="1182513"/>
            <a:chOff x="838200" y="2992185"/>
            <a:chExt cx="1600200" cy="755461"/>
          </a:xfrm>
        </p:grpSpPr>
        <p:sp>
          <p:nvSpPr>
            <p:cNvPr id="23" name="TextBox 47">
              <a:extLst>
                <a:ext uri="{FF2B5EF4-FFF2-40B4-BE49-F238E27FC236}">
                  <a16:creationId xmlns:a16="http://schemas.microsoft.com/office/drawing/2014/main" id="{BC4FDFE4-DBBB-1A49-8A87-04A4188FB7B9}"/>
                </a:ext>
              </a:extLst>
            </p:cNvPr>
            <p:cNvSpPr txBox="1"/>
            <p:nvPr/>
          </p:nvSpPr>
          <p:spPr>
            <a:xfrm>
              <a:off x="838200" y="2992185"/>
              <a:ext cx="1600200" cy="255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445469"/>
                  </a:solidFill>
                  <a:latin typeface="Roboto Light"/>
                  <a:cs typeface="Roboto Light"/>
                </a:rPr>
                <a:t>Email</a:t>
              </a:r>
            </a:p>
          </p:txBody>
        </p:sp>
        <p:sp>
          <p:nvSpPr>
            <p:cNvPr id="24" name="TextBox 61">
              <a:extLst>
                <a:ext uri="{FF2B5EF4-FFF2-40B4-BE49-F238E27FC236}">
                  <a16:creationId xmlns:a16="http://schemas.microsoft.com/office/drawing/2014/main" id="{8489F977-D8F6-6A42-A823-D94B69459EEA}"/>
                </a:ext>
              </a:extLst>
            </p:cNvPr>
            <p:cNvSpPr txBox="1"/>
            <p:nvPr/>
          </p:nvSpPr>
          <p:spPr>
            <a:xfrm>
              <a:off x="838200" y="3228853"/>
              <a:ext cx="1600200" cy="51879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 err="1">
                  <a:latin typeface="Roboto Light"/>
                  <a:cs typeface="Roboto Light"/>
                </a:rPr>
                <a:t>info@strategypunk.com</a:t>
              </a:r>
              <a:endParaRPr lang="en-US" sz="1400" dirty="0">
                <a:latin typeface="Roboto Light"/>
                <a:cs typeface="Roboto Light"/>
              </a:endParaRPr>
            </a:p>
          </p:txBody>
        </p:sp>
      </p:grpSp>
      <p:grpSp>
        <p:nvGrpSpPr>
          <p:cNvPr id="26" name="Group 46">
            <a:extLst>
              <a:ext uri="{FF2B5EF4-FFF2-40B4-BE49-F238E27FC236}">
                <a16:creationId xmlns:a16="http://schemas.microsoft.com/office/drawing/2014/main" id="{2256B8EB-1DC1-FF48-9909-683727B495FA}"/>
              </a:ext>
            </a:extLst>
          </p:cNvPr>
          <p:cNvGrpSpPr/>
          <p:nvPr/>
        </p:nvGrpSpPr>
        <p:grpSpPr>
          <a:xfrm>
            <a:off x="1559496" y="5126807"/>
            <a:ext cx="2808312" cy="1182513"/>
            <a:chOff x="838200" y="2992185"/>
            <a:chExt cx="1600200" cy="755461"/>
          </a:xfrm>
        </p:grpSpPr>
        <p:sp>
          <p:nvSpPr>
            <p:cNvPr id="27" name="TextBox 47">
              <a:extLst>
                <a:ext uri="{FF2B5EF4-FFF2-40B4-BE49-F238E27FC236}">
                  <a16:creationId xmlns:a16="http://schemas.microsoft.com/office/drawing/2014/main" id="{89DC1653-0846-014F-BF1D-1B41E2396A20}"/>
                </a:ext>
              </a:extLst>
            </p:cNvPr>
            <p:cNvSpPr txBox="1"/>
            <p:nvPr/>
          </p:nvSpPr>
          <p:spPr>
            <a:xfrm>
              <a:off x="838200" y="2992185"/>
              <a:ext cx="1600200" cy="2556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>
                  <a:solidFill>
                    <a:srgbClr val="44546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Website</a:t>
              </a:r>
            </a:p>
          </p:txBody>
        </p:sp>
        <p:sp>
          <p:nvSpPr>
            <p:cNvPr id="28" name="TextBox 61">
              <a:extLst>
                <a:ext uri="{FF2B5EF4-FFF2-40B4-BE49-F238E27FC236}">
                  <a16:creationId xmlns:a16="http://schemas.microsoft.com/office/drawing/2014/main" id="{B363F1DF-8E0E-F347-9B01-F87394B9F87D}"/>
                </a:ext>
              </a:extLst>
            </p:cNvPr>
            <p:cNvSpPr txBox="1"/>
            <p:nvPr/>
          </p:nvSpPr>
          <p:spPr>
            <a:xfrm>
              <a:off x="838200" y="3228853"/>
              <a:ext cx="1600200" cy="51879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lnSpc>
                  <a:spcPct val="120000"/>
                </a:lnSpc>
              </a:pPr>
              <a:r>
                <a:rPr lang="en-US" sz="1400" dirty="0" err="1">
                  <a:latin typeface="Arial" panose="020B0604020202020204" pitchFamily="34" charset="0"/>
                  <a:cs typeface="Arial" panose="020B0604020202020204" pitchFamily="34" charset="0"/>
                </a:rPr>
                <a:t>www.strategypunk.com</a:t>
              </a:r>
              <a:endParaRPr lang="en-US" sz="14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9" name="Grafik 28">
            <a:extLst>
              <a:ext uri="{FF2B5EF4-FFF2-40B4-BE49-F238E27FC236}">
                <a16:creationId xmlns:a16="http://schemas.microsoft.com/office/drawing/2014/main" id="{EC04791F-BDF0-224B-89E6-331E749CD99C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9856" y="5096328"/>
            <a:ext cx="756000" cy="756000"/>
          </a:xfrm>
          <a:prstGeom prst="rect">
            <a:avLst/>
          </a:prstGeom>
        </p:spPr>
      </p:pic>
      <p:pic>
        <p:nvPicPr>
          <p:cNvPr id="31" name="Grafik 30">
            <a:extLst>
              <a:ext uri="{FF2B5EF4-FFF2-40B4-BE49-F238E27FC236}">
                <a16:creationId xmlns:a16="http://schemas.microsoft.com/office/drawing/2014/main" id="{99DE7091-4688-034B-B45F-3852831C93E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392" y="5096328"/>
            <a:ext cx="756000" cy="756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F4D3D0F7-332C-594E-956E-89DD79A750BF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2963652" y="354868"/>
            <a:ext cx="6120680" cy="295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10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491</Words>
  <Application>Microsoft Office PowerPoint</Application>
  <PresentationFormat>Breitbild</PresentationFormat>
  <Paragraphs>149</Paragraphs>
  <Slides>5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Roboto Light</vt:lpstr>
      <vt:lpstr>Wingdings</vt:lpstr>
      <vt:lpstr>1_Office</vt:lpstr>
      <vt:lpstr>Office</vt:lpstr>
      <vt:lpstr>think-cell Folie</vt:lpstr>
      <vt:lpstr>Nine-Field Matrix</vt:lpstr>
      <vt:lpstr>Nine-Field Matrix</vt:lpstr>
      <vt:lpstr>Nine-Field Matrix</vt:lpstr>
      <vt:lpstr>Nine-Field Matrix </vt:lpstr>
      <vt:lpstr>PowerPoint-Präsentation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Nine-Field Matrix</dc:subject>
  <dc:creator/>
  <cp:keywords/>
  <dc:description/>
  <cp:lastModifiedBy>Thomas Kriete</cp:lastModifiedBy>
  <cp:revision>82</cp:revision>
  <dcterms:created xsi:type="dcterms:W3CDTF">2019-03-05T19:37:05Z</dcterms:created>
  <dcterms:modified xsi:type="dcterms:W3CDTF">2022-01-03T19:33:17Z</dcterms:modified>
  <cp:category/>
</cp:coreProperties>
</file>