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5"/>
  </p:notesMasterIdLst>
  <p:sldIdLst>
    <p:sldId id="377" r:id="rId3"/>
    <p:sldId id="378" r:id="rId4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546A"/>
    <a:srgbClr val="B25147"/>
    <a:srgbClr val="BFBFBE"/>
    <a:srgbClr val="35AB91"/>
    <a:srgbClr val="44727E"/>
    <a:srgbClr val="A6A6A6"/>
    <a:srgbClr val="DC6E00"/>
    <a:srgbClr val="F0A239"/>
    <a:srgbClr val="5DA892"/>
    <a:srgbClr val="A8B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58" autoAdjust="0"/>
    <p:restoredTop sz="93725" autoAdjust="0"/>
  </p:normalViewPr>
  <p:slideViewPr>
    <p:cSldViewPr>
      <p:cViewPr varScale="1">
        <p:scale>
          <a:sx n="124" d="100"/>
          <a:sy n="124" d="100"/>
        </p:scale>
        <p:origin x="352" y="168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9503475670308"/>
          <c:y val="0"/>
          <c:w val="0.69811320754716977"/>
          <c:h val="1"/>
        </c:manualLayout>
      </c:layout>
      <c:doughnutChart>
        <c:varyColors val="1"/>
        <c:ser>
          <c:idx val="0"/>
          <c:order val="0"/>
          <c:spPr>
            <a:solidFill>
              <a:schemeClr val="tx2"/>
            </a:solidFill>
          </c:spPr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97-F647-814A-0D7E0C665C21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97-F647-814A-0D7E0C665C21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97-F647-814A-0D7E0C665C21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97-F647-814A-0D7E0C665C21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97-F647-814A-0D7E0C665C21}"/>
              </c:ext>
            </c:extLst>
          </c:dPt>
          <c:dPt>
            <c:idx val="5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797-F647-814A-0D7E0C665C21}"/>
              </c:ext>
            </c:extLst>
          </c:dPt>
          <c:val>
            <c:numRef>
              <c:f>Tabelle1!$B$2:$B$7</c:f>
              <c:numCache>
                <c:formatCode>General</c:formatCode>
                <c:ptCount val="6"/>
                <c:pt idx="0">
                  <c:v>0.16666666666666666</c:v>
                </c:pt>
                <c:pt idx="1">
                  <c:v>0.16666666666666666</c:v>
                </c:pt>
                <c:pt idx="2">
                  <c:v>0.16666666666666666</c:v>
                </c:pt>
                <c:pt idx="3">
                  <c:v>0.16666666666666666</c:v>
                </c:pt>
                <c:pt idx="4">
                  <c:v>0.16666666666666666</c:v>
                </c:pt>
                <c:pt idx="5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97-F647-814A-0D7E0C665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0.26828</cdr:x>
      <cdr:y>0.37571</cdr:y>
    </cdr:from>
    <cdr:to>
      <cdr:x>0.34153</cdr:x>
      <cdr:y>0.49065</cdr:y>
    </cdr:to>
    <cdr:pic>
      <cdr:nvPicPr>
        <cdr:cNvPr id="3" name="Grafik 2">
          <a:extLst xmlns:a="http://schemas.openxmlformats.org/drawingml/2006/main">
            <a:ext uri="{FF2B5EF4-FFF2-40B4-BE49-F238E27FC236}">
              <a16:creationId xmlns:a16="http://schemas.microsoft.com/office/drawing/2014/main" id="{48BA3BB4-28BE-5545-BDBD-3DA1CD374E2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279576" y="2000438"/>
          <a:ext cx="622405" cy="6120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4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6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5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0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98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6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20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tags" Target="../tags/tag19.xml"/><Relationship Id="rId16" Type="http://schemas.openxmlformats.org/officeDocument/2006/relationships/image" Target="../media/image16.svg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18" Type="http://schemas.openxmlformats.org/officeDocument/2006/relationships/image" Target="../media/image29.png"/><Relationship Id="rId3" Type="http://schemas.openxmlformats.org/officeDocument/2006/relationships/tags" Target="../tags/tag22.xml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28.svg"/><Relationship Id="rId2" Type="http://schemas.openxmlformats.org/officeDocument/2006/relationships/tags" Target="../tags/tag21.xml"/><Relationship Id="rId16" Type="http://schemas.openxmlformats.org/officeDocument/2006/relationships/image" Target="../media/image27.png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11" Type="http://schemas.openxmlformats.org/officeDocument/2006/relationships/image" Target="../media/image22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19" Type="http://schemas.openxmlformats.org/officeDocument/2006/relationships/image" Target="../media/image30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4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en-GB" b="1">
                <a:solidFill>
                  <a:srgbClr val="44727E"/>
                </a:solidFill>
              </a:rPr>
              <a:t>M&amp;A and Strategic Partnerships</a:t>
            </a:r>
            <a:endParaRPr lang="en-GB" b="1" i="1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167326" y="6562830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Description of strategic rationales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12C2D41-DE58-9947-8A87-3CB2C789C4C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0" name="Diagramm 49">
            <a:extLst>
              <a:ext uri="{FF2B5EF4-FFF2-40B4-BE49-F238E27FC236}">
                <a16:creationId xmlns:a16="http://schemas.microsoft.com/office/drawing/2014/main" id="{F2378A46-5840-474D-B94A-71604AD9A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138935"/>
              </p:ext>
            </p:extLst>
          </p:nvPr>
        </p:nvGraphicFramePr>
        <p:xfrm>
          <a:off x="1847528" y="1228824"/>
          <a:ext cx="8496944" cy="5324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1" name="Textfeld 50">
            <a:extLst>
              <a:ext uri="{FF2B5EF4-FFF2-40B4-BE49-F238E27FC236}">
                <a16:creationId xmlns:a16="http://schemas.microsoft.com/office/drawing/2014/main" id="{B18AE1FB-8706-164F-A6FF-394B67D7D383}"/>
              </a:ext>
            </a:extLst>
          </p:cNvPr>
          <p:cNvSpPr txBox="1"/>
          <p:nvPr/>
        </p:nvSpPr>
        <p:spPr>
          <a:xfrm>
            <a:off x="6283029" y="2443068"/>
            <a:ext cx="139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Acquire new customers</a:t>
            </a:r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4906B5DF-3B8C-3044-9CF8-C0B47CF656C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23412" y="1746787"/>
            <a:ext cx="622394" cy="612000"/>
          </a:xfrm>
          <a:prstGeom prst="rect">
            <a:avLst/>
          </a:prstGeom>
        </p:spPr>
      </p:pic>
      <p:sp>
        <p:nvSpPr>
          <p:cNvPr id="53" name="Textfeld 52">
            <a:extLst>
              <a:ext uri="{FF2B5EF4-FFF2-40B4-BE49-F238E27FC236}">
                <a16:creationId xmlns:a16="http://schemas.microsoft.com/office/drawing/2014/main" id="{8CEF331F-C409-B54A-B120-8D9F8E6D3E21}"/>
              </a:ext>
            </a:extLst>
          </p:cNvPr>
          <p:cNvSpPr txBox="1"/>
          <p:nvPr/>
        </p:nvSpPr>
        <p:spPr>
          <a:xfrm>
            <a:off x="7053994" y="3929871"/>
            <a:ext cx="15081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Boost growth and increase revenue</a:t>
            </a:r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EC9E1BED-DD8F-874C-BB08-917E72C8706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473548" y="3235541"/>
            <a:ext cx="622394" cy="612000"/>
          </a:xfrm>
          <a:prstGeom prst="rect">
            <a:avLst/>
          </a:prstGeom>
        </p:spPr>
      </p:pic>
      <p:sp>
        <p:nvSpPr>
          <p:cNvPr id="55" name="Textfeld 54">
            <a:extLst>
              <a:ext uri="{FF2B5EF4-FFF2-40B4-BE49-F238E27FC236}">
                <a16:creationId xmlns:a16="http://schemas.microsoft.com/office/drawing/2014/main" id="{51104CDB-0F3A-C045-9EAE-03A2EFD6AD1E}"/>
              </a:ext>
            </a:extLst>
          </p:cNvPr>
          <p:cNvSpPr txBox="1"/>
          <p:nvPr/>
        </p:nvSpPr>
        <p:spPr>
          <a:xfrm>
            <a:off x="4511824" y="5398215"/>
            <a:ext cx="154912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Improve efficiency / decrease operating costs</a:t>
            </a:r>
          </a:p>
        </p:txBody>
      </p:sp>
      <p:pic>
        <p:nvPicPr>
          <p:cNvPr id="56" name="Grafik 55">
            <a:extLst>
              <a:ext uri="{FF2B5EF4-FFF2-40B4-BE49-F238E27FC236}">
                <a16:creationId xmlns:a16="http://schemas.microsoft.com/office/drawing/2014/main" id="{CE32F22B-3130-E942-A995-08C90AD8AF3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00056" y="4731706"/>
            <a:ext cx="622394" cy="61200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FF3743BA-3E1E-404E-8BBC-BAC17C122676}"/>
              </a:ext>
            </a:extLst>
          </p:cNvPr>
          <p:cNvSpPr txBox="1"/>
          <p:nvPr/>
        </p:nvSpPr>
        <p:spPr>
          <a:xfrm>
            <a:off x="6096000" y="5421298"/>
            <a:ext cx="171217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Improve customer experience / offer</a:t>
            </a:r>
          </a:p>
          <a:p>
            <a:pPr algn="ctr"/>
            <a:r>
              <a:rPr lang="en-GB" sz="1300" dirty="0">
                <a:solidFill>
                  <a:schemeClr val="bg1"/>
                </a:solidFill>
              </a:rPr>
              <a:t>new services</a:t>
            </a:r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6C2AF7F8-4E4B-5C44-9E0C-59FBB81A57B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949111" y="4751863"/>
            <a:ext cx="622394" cy="612000"/>
          </a:xfrm>
          <a:prstGeom prst="rect">
            <a:avLst/>
          </a:prstGeom>
        </p:spPr>
      </p:pic>
      <p:sp>
        <p:nvSpPr>
          <p:cNvPr id="59" name="Textfeld 58">
            <a:extLst>
              <a:ext uri="{FF2B5EF4-FFF2-40B4-BE49-F238E27FC236}">
                <a16:creationId xmlns:a16="http://schemas.microsoft.com/office/drawing/2014/main" id="{814EB387-7224-0245-9744-EC41265F2F2C}"/>
              </a:ext>
            </a:extLst>
          </p:cNvPr>
          <p:cNvSpPr txBox="1"/>
          <p:nvPr/>
        </p:nvSpPr>
        <p:spPr>
          <a:xfrm>
            <a:off x="3616580" y="3918854"/>
            <a:ext cx="16873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Access new technologies and IP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DE30121D-5ABD-714E-8BEF-14EB240749D7}"/>
              </a:ext>
            </a:extLst>
          </p:cNvPr>
          <p:cNvSpPr txBox="1"/>
          <p:nvPr/>
        </p:nvSpPr>
        <p:spPr>
          <a:xfrm>
            <a:off x="4511824" y="2473845"/>
            <a:ext cx="15078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Expand geographic reach</a:t>
            </a:r>
          </a:p>
        </p:txBody>
      </p:sp>
      <p:pic>
        <p:nvPicPr>
          <p:cNvPr id="61" name="Grafik 60">
            <a:extLst>
              <a:ext uri="{FF2B5EF4-FFF2-40B4-BE49-F238E27FC236}">
                <a16:creationId xmlns:a16="http://schemas.microsoft.com/office/drawing/2014/main" id="{645C0031-D0C6-A24E-9A98-AF780263A03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49111" y="1760040"/>
            <a:ext cx="622394" cy="612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3737789-62A3-7942-9C8D-56B12F45A7AE}"/>
              </a:ext>
            </a:extLst>
          </p:cNvPr>
          <p:cNvSpPr txBox="1"/>
          <p:nvPr/>
        </p:nvSpPr>
        <p:spPr>
          <a:xfrm>
            <a:off x="5597859" y="3629409"/>
            <a:ext cx="100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GROWTH</a:t>
            </a:r>
          </a:p>
          <a:p>
            <a:pPr algn="ctr"/>
            <a:r>
              <a:rPr lang="en-GB" sz="1400" dirty="0"/>
              <a:t>LEVERS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8255D077-2C4D-E842-A424-A178AA18933D}"/>
              </a:ext>
            </a:extLst>
          </p:cNvPr>
          <p:cNvGrpSpPr/>
          <p:nvPr/>
        </p:nvGrpSpPr>
        <p:grpSpPr>
          <a:xfrm>
            <a:off x="7758890" y="1598419"/>
            <a:ext cx="4169438" cy="957159"/>
            <a:chOff x="7398850" y="1598419"/>
            <a:chExt cx="4169438" cy="957159"/>
          </a:xfrm>
        </p:grpSpPr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27FD95B6-2B2A-F54A-A9D4-68C7B053A6A3}"/>
                </a:ext>
              </a:extLst>
            </p:cNvPr>
            <p:cNvSpPr/>
            <p:nvPr/>
          </p:nvSpPr>
          <p:spPr>
            <a:xfrm>
              <a:off x="8688288" y="1598419"/>
              <a:ext cx="2880000" cy="9571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36000" bIns="72000" rtlCol="0" anchor="b" anchorCtr="0"/>
            <a:lstStyle/>
            <a:p>
              <a:pPr marL="171450" indent="-171450">
                <a:buFont typeface="Wingdings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Insert a brief description here, or the strategic rationale behind a M&amp;A or Strategic Partnership intention</a:t>
              </a: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……</a:t>
              </a:r>
              <a:endPara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4" name="Gerade Verbindung mit Pfeil 63">
              <a:extLst>
                <a:ext uri="{FF2B5EF4-FFF2-40B4-BE49-F238E27FC236}">
                  <a16:creationId xmlns:a16="http://schemas.microsoft.com/office/drawing/2014/main" id="{2E70E5BF-8EE7-2C45-82D9-07E0214C6A14}"/>
                </a:ext>
              </a:extLst>
            </p:cNvPr>
            <p:cNvCxnSpPr>
              <a:cxnSpLocks/>
              <a:stCxn id="63" idx="1"/>
            </p:cNvCxnSpPr>
            <p:nvPr/>
          </p:nvCxnSpPr>
          <p:spPr>
            <a:xfrm flipH="1">
              <a:off x="7398850" y="2076999"/>
              <a:ext cx="1289438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CC1C9C95-857B-394E-8355-817469806608}"/>
              </a:ext>
            </a:extLst>
          </p:cNvPr>
          <p:cNvGrpSpPr/>
          <p:nvPr/>
        </p:nvGrpSpPr>
        <p:grpSpPr>
          <a:xfrm>
            <a:off x="8407744" y="3329603"/>
            <a:ext cx="3524719" cy="957159"/>
            <a:chOff x="8043569" y="1598419"/>
            <a:chExt cx="3524719" cy="957159"/>
          </a:xfrm>
        </p:grpSpPr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88BCA236-D2EF-4440-AD43-BF28266B5A48}"/>
                </a:ext>
              </a:extLst>
            </p:cNvPr>
            <p:cNvSpPr/>
            <p:nvPr/>
          </p:nvSpPr>
          <p:spPr>
            <a:xfrm>
              <a:off x="8688288" y="1598419"/>
              <a:ext cx="2880000" cy="9571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36000" bIns="72000" rtlCol="0" anchor="b" anchorCtr="0"/>
            <a:lstStyle/>
            <a:p>
              <a:pPr marL="171450" indent="-171450">
                <a:buFont typeface="Wingdings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Insert a brief description here, or the strategic rationale behind a M&amp;A or Strategic Partnership intention</a:t>
              </a: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……</a:t>
              </a:r>
              <a:endPara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8" name="Gerade Verbindung mit Pfeil 67">
              <a:extLst>
                <a:ext uri="{FF2B5EF4-FFF2-40B4-BE49-F238E27FC236}">
                  <a16:creationId xmlns:a16="http://schemas.microsoft.com/office/drawing/2014/main" id="{4FB01A30-6C51-F747-A751-EB4CFA358CE3}"/>
                </a:ext>
              </a:extLst>
            </p:cNvPr>
            <p:cNvCxnSpPr>
              <a:cxnSpLocks/>
              <a:stCxn id="67" idx="1"/>
            </p:cNvCxnSpPr>
            <p:nvPr/>
          </p:nvCxnSpPr>
          <p:spPr>
            <a:xfrm flipH="1">
              <a:off x="8043569" y="2076999"/>
              <a:ext cx="644719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BFB41E7-F22A-4B4D-9455-F7A26EF1701E}"/>
              </a:ext>
            </a:extLst>
          </p:cNvPr>
          <p:cNvGrpSpPr/>
          <p:nvPr/>
        </p:nvGrpSpPr>
        <p:grpSpPr>
          <a:xfrm>
            <a:off x="7764457" y="5060788"/>
            <a:ext cx="4169438" cy="957159"/>
            <a:chOff x="7398850" y="1598419"/>
            <a:chExt cx="4169438" cy="957159"/>
          </a:xfrm>
        </p:grpSpPr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5EF7FF0D-81D2-1F47-86A6-3E4BD640AB66}"/>
                </a:ext>
              </a:extLst>
            </p:cNvPr>
            <p:cNvSpPr/>
            <p:nvPr/>
          </p:nvSpPr>
          <p:spPr>
            <a:xfrm>
              <a:off x="8688288" y="1598419"/>
              <a:ext cx="2880000" cy="9571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36000" bIns="72000" rtlCol="0" anchor="b" anchorCtr="0"/>
            <a:lstStyle/>
            <a:p>
              <a:pPr marL="171450" indent="-171450">
                <a:buFont typeface="Wingdings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Insert a brief description here, or the strategic rationale behind a M&amp;A or Strategic Partnership intention</a:t>
              </a: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……</a:t>
              </a:r>
              <a:endPara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" name="Gerade Verbindung mit Pfeil 71">
              <a:extLst>
                <a:ext uri="{FF2B5EF4-FFF2-40B4-BE49-F238E27FC236}">
                  <a16:creationId xmlns:a16="http://schemas.microsoft.com/office/drawing/2014/main" id="{B2BF6391-B1DD-5F4E-AC61-7E997FA2DEFE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 flipH="1">
              <a:off x="7398850" y="2076999"/>
              <a:ext cx="1289438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Rechteck 91">
            <a:extLst>
              <a:ext uri="{FF2B5EF4-FFF2-40B4-BE49-F238E27FC236}">
                <a16:creationId xmlns:a16="http://schemas.microsoft.com/office/drawing/2014/main" id="{0DD7B9C0-4DD3-054C-91A4-911005F791B3}"/>
              </a:ext>
            </a:extLst>
          </p:cNvPr>
          <p:cNvSpPr/>
          <p:nvPr/>
        </p:nvSpPr>
        <p:spPr>
          <a:xfrm>
            <a:off x="258105" y="1598419"/>
            <a:ext cx="288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72000" rtlCol="0" anchor="b" anchorCtr="0"/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Insert a brief description here, or the strategic rationale behind a M&amp;A or Strategic Partnership intention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……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Gerade Verbindung mit Pfeil 92">
            <a:extLst>
              <a:ext uri="{FF2B5EF4-FFF2-40B4-BE49-F238E27FC236}">
                <a16:creationId xmlns:a16="http://schemas.microsoft.com/office/drawing/2014/main" id="{EEF790E3-DFDA-584A-A483-2F4936C157F7}"/>
              </a:ext>
            </a:extLst>
          </p:cNvPr>
          <p:cNvCxnSpPr>
            <a:cxnSpLocks/>
          </p:cNvCxnSpPr>
          <p:nvPr/>
        </p:nvCxnSpPr>
        <p:spPr>
          <a:xfrm>
            <a:off x="3138105" y="2076999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>
            <a:extLst>
              <a:ext uri="{FF2B5EF4-FFF2-40B4-BE49-F238E27FC236}">
                <a16:creationId xmlns:a16="http://schemas.microsoft.com/office/drawing/2014/main" id="{B0B71496-E565-2D47-A978-9E6733F27FD7}"/>
              </a:ext>
            </a:extLst>
          </p:cNvPr>
          <p:cNvSpPr/>
          <p:nvPr/>
        </p:nvSpPr>
        <p:spPr>
          <a:xfrm>
            <a:off x="262240" y="3329603"/>
            <a:ext cx="288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72000" rtlCol="0" anchor="b" anchorCtr="0"/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Insert a brief description here, or the strategic rationale behind a M&amp;A or Strategic Partnership intention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……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999D82FC-7FB6-BF47-8F10-F8E2E155F3F8}"/>
              </a:ext>
            </a:extLst>
          </p:cNvPr>
          <p:cNvSpPr/>
          <p:nvPr/>
        </p:nvSpPr>
        <p:spPr>
          <a:xfrm>
            <a:off x="263672" y="5060788"/>
            <a:ext cx="288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72000" rtlCol="0" anchor="b" anchorCtr="0"/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Insert a brief description here, or the strategic rationale behind a M&amp;A or Strategic Partnership intention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……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8AEC4A1F-B69B-BA45-90B4-05B7BEC6F8E0}"/>
              </a:ext>
            </a:extLst>
          </p:cNvPr>
          <p:cNvCxnSpPr>
            <a:cxnSpLocks/>
            <a:stCxn id="95" idx="3"/>
          </p:cNvCxnSpPr>
          <p:nvPr/>
        </p:nvCxnSpPr>
        <p:spPr>
          <a:xfrm>
            <a:off x="3142239" y="3808183"/>
            <a:ext cx="6480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>
            <a:extLst>
              <a:ext uri="{FF2B5EF4-FFF2-40B4-BE49-F238E27FC236}">
                <a16:creationId xmlns:a16="http://schemas.microsoft.com/office/drawing/2014/main" id="{0B3A94D3-1815-424E-95F6-9AAA37B1F493}"/>
              </a:ext>
            </a:extLst>
          </p:cNvPr>
          <p:cNvCxnSpPr>
            <a:cxnSpLocks/>
            <a:stCxn id="98" idx="3"/>
          </p:cNvCxnSpPr>
          <p:nvPr/>
        </p:nvCxnSpPr>
        <p:spPr>
          <a:xfrm>
            <a:off x="3143672" y="5539368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34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en-GB" b="1" dirty="0">
                <a:solidFill>
                  <a:srgbClr val="44727E"/>
                </a:solidFill>
              </a:rPr>
              <a:t>M&amp;A and Strategic Partnerships</a:t>
            </a:r>
            <a:endParaRPr lang="en-GB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167326" y="6562830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Evaluation of strategic rationales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12C2D41-DE58-9947-8A87-3CB2C789C4C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7" name="Tabelle 36">
            <a:extLst>
              <a:ext uri="{FF2B5EF4-FFF2-40B4-BE49-F238E27FC236}">
                <a16:creationId xmlns:a16="http://schemas.microsoft.com/office/drawing/2014/main" id="{CBDB1C84-ECD8-B643-A60D-E36F861A9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386462"/>
              </p:ext>
            </p:extLst>
          </p:nvPr>
        </p:nvGraphicFramePr>
        <p:xfrm>
          <a:off x="551384" y="1296668"/>
          <a:ext cx="11089232" cy="522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986572218"/>
                    </a:ext>
                  </a:extLst>
                </a:gridCol>
                <a:gridCol w="6419397">
                  <a:extLst>
                    <a:ext uri="{9D8B030D-6E8A-4147-A177-3AD203B41FA5}">
                      <a16:colId xmlns:a16="http://schemas.microsoft.com/office/drawing/2014/main" val="2559247098"/>
                    </a:ext>
                  </a:extLst>
                </a:gridCol>
                <a:gridCol w="1645499">
                  <a:extLst>
                    <a:ext uri="{9D8B030D-6E8A-4147-A177-3AD203B41FA5}">
                      <a16:colId xmlns:a16="http://schemas.microsoft.com/office/drawing/2014/main" val="53351379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Strategic Rationale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53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53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Rating (1-10)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53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385217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623888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Acquire </a:t>
                      </a:r>
                    </a:p>
                    <a:p>
                      <a:pPr marL="623888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customers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Placeholder for your text</a:t>
                      </a:r>
                    </a:p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Insert your strategic rationale behind a M&amp;A or Strategic Partnership intention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1643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623888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Boost growth and</a:t>
                      </a:r>
                    </a:p>
                    <a:p>
                      <a:pPr marL="623888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increase revenue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Placeholder for your text</a:t>
                      </a:r>
                    </a:p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Insert your strategic rationale behind a M&amp;A or Strategic Partnership intention</a:t>
                      </a:r>
                      <a:endParaRPr lang="en-GB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95447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582613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 customer experience / offer</a:t>
                      </a:r>
                    </a:p>
                    <a:p>
                      <a:pPr marL="582613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Placeholder for your text</a:t>
                      </a:r>
                    </a:p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Insert your strategic rationale behind a M&amp;A or Strategic Partnership intention</a:t>
                      </a:r>
                      <a:endParaRPr lang="en-GB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362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582613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 efficiency / decrease</a:t>
                      </a:r>
                    </a:p>
                    <a:p>
                      <a:pPr marL="582613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operating costs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Placeholder for your text</a:t>
                      </a:r>
                    </a:p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Insert your strategic rationale behind a M&amp;A or Strategic Partnership intention</a:t>
                      </a:r>
                      <a:endParaRPr lang="en-GB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90988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582613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new</a:t>
                      </a:r>
                    </a:p>
                    <a:p>
                      <a:pPr marL="582613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technologies and IP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Placeholder for your text</a:t>
                      </a:r>
                    </a:p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Insert your strategic rationale behind a M&amp;A or Strategic Partnership intention</a:t>
                      </a:r>
                      <a:endParaRPr lang="en-GB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6446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541338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Expand</a:t>
                      </a:r>
                    </a:p>
                    <a:p>
                      <a:pPr marL="541338" indent="0" algn="ctr" defTabSz="914400" rtl="0" eaLnBrk="1" latinLnBrk="0" hangingPunct="1">
                        <a:tabLst>
                          <a:tab pos="159702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geographic reach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Placeholder for your text</a:t>
                      </a:r>
                    </a:p>
                    <a:p>
                      <a:pPr marL="223838" indent="-223838">
                        <a:buFont typeface="Wingdings" pitchFamily="2" charset="2"/>
                        <a:buChar char="§"/>
                        <a:tabLst/>
                      </a:pPr>
                      <a:r>
                        <a:rPr lang="en-GB" sz="14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Insert your strategic rationale behind a M&amp;A or Strategic Partnership intention</a:t>
                      </a:r>
                      <a:endParaRPr lang="en-GB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812249"/>
                  </a:ext>
                </a:extLst>
              </a:tr>
            </a:tbl>
          </a:graphicData>
        </a:graphic>
      </p:graphicFrame>
      <p:pic>
        <p:nvPicPr>
          <p:cNvPr id="38" name="Grafik 37">
            <a:extLst>
              <a:ext uri="{FF2B5EF4-FFF2-40B4-BE49-F238E27FC236}">
                <a16:creationId xmlns:a16="http://schemas.microsoft.com/office/drawing/2014/main" id="{624F31E1-1129-5D4D-A2D2-08C9314669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7407" y="1836485"/>
            <a:ext cx="598989" cy="5760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BCF3FBD3-D120-7A4D-9C33-E60AEC7FA36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67407" y="2642812"/>
            <a:ext cx="598989" cy="576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E97F4BAA-E075-B149-9349-E5079D1D4BE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0476" y="3449139"/>
            <a:ext cx="598989" cy="5760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47C27A21-DFE5-3446-8DAE-24A8E676165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7407" y="4255466"/>
            <a:ext cx="598989" cy="576000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EA675C80-F107-A340-AF57-63F679055FD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67407" y="5061793"/>
            <a:ext cx="598989" cy="5760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0C5F2C7-E092-AE44-B15E-731C925F00C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67407" y="5868122"/>
            <a:ext cx="598989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031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Macintosh PowerPoint</Application>
  <PresentationFormat>Breitbild</PresentationFormat>
  <Paragraphs>60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1_Office</vt:lpstr>
      <vt:lpstr>Office</vt:lpstr>
      <vt:lpstr>think-cell Folie</vt:lpstr>
      <vt:lpstr>M&amp;A and Strategic Partnerships</vt:lpstr>
      <vt:lpstr>M&amp;A and Strategic Partnerships</vt:lpstr>
    </vt:vector>
  </TitlesOfParts>
  <Manager/>
  <Company>StrategyPunk.com</Company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M&amp;A and Strategic Partnerships</dc:title>
  <dc:subject/>
  <dc:creator/>
  <cp:keywords/>
  <dc:description/>
  <cp:lastModifiedBy>Christina  Schmidt</cp:lastModifiedBy>
  <cp:revision>79</cp:revision>
  <dcterms:created xsi:type="dcterms:W3CDTF">2019-03-05T19:37:05Z</dcterms:created>
  <dcterms:modified xsi:type="dcterms:W3CDTF">2020-07-01T20:56:50Z</dcterms:modified>
  <cp:category/>
</cp:coreProperties>
</file>