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heme/theme4.xml" ContentType="application/vnd.openxmlformats-officedocument.them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  <p:sldMasterId id="2147483741" r:id="rId3"/>
  </p:sldMasterIdLst>
  <p:notesMasterIdLst>
    <p:notesMasterId r:id="rId24"/>
  </p:notesMasterIdLst>
  <p:sldIdLst>
    <p:sldId id="371" r:id="rId4"/>
    <p:sldId id="376" r:id="rId5"/>
    <p:sldId id="372" r:id="rId6"/>
    <p:sldId id="373" r:id="rId7"/>
    <p:sldId id="375" r:id="rId8"/>
    <p:sldId id="374" r:id="rId9"/>
    <p:sldId id="378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386" r:id="rId18"/>
    <p:sldId id="387" r:id="rId19"/>
    <p:sldId id="388" r:id="rId20"/>
    <p:sldId id="389" r:id="rId21"/>
    <p:sldId id="390" r:id="rId22"/>
    <p:sldId id="391" r:id="rId23"/>
  </p:sldIdLst>
  <p:sldSz cx="12192000" cy="6858000"/>
  <p:notesSz cx="6797675" cy="9926638"/>
  <p:custDataLst>
    <p:tags r:id="rId2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9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88D4E"/>
    <a:srgbClr val="BD382F"/>
    <a:srgbClr val="F09925"/>
    <a:srgbClr val="B25147"/>
    <a:srgbClr val="445469"/>
    <a:srgbClr val="98B75A"/>
    <a:srgbClr val="32A185"/>
    <a:srgbClr val="154D72"/>
    <a:srgbClr val="E59324"/>
    <a:srgbClr val="86C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35427" autoAdjust="0"/>
    <p:restoredTop sz="93725" autoAdjust="0"/>
  </p:normalViewPr>
  <p:slideViewPr>
    <p:cSldViewPr>
      <p:cViewPr varScale="1">
        <p:scale>
          <a:sx n="79" d="100"/>
          <a:sy n="79" d="100"/>
        </p:scale>
        <p:origin x="224" y="1248"/>
      </p:cViewPr>
      <p:guideLst>
        <p:guide pos="397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93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5866DBD5-BBEC-437B-B37F-6BF2755FDA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35901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12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497CA38-8086-4A83-A292-86607C7F0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"/>
            <a:ext cx="12186138" cy="46085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F2911CE-ED18-40C6-9BEB-5257E2C24DC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8288" y="5805264"/>
            <a:ext cx="3121341" cy="619621"/>
          </a:xfrm>
          <a:prstGeom prst="rect">
            <a:avLst/>
          </a:prstGeom>
        </p:spPr>
      </p:pic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42609E44-ECAF-4B1E-96D4-0E9E93E98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5473558"/>
            <a:ext cx="4148635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0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33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23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11" name="think-cell Folie" r:id="rId5" imgW="338" imgH="338" progId="TCLayout.ActiveDocument.1">
                  <p:embed/>
                </p:oleObj>
              </mc:Choice>
              <mc:Fallback>
                <p:oleObj name="think-cell Folie" r:id="rId5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9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9884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7883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1318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07441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0967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55964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1609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9550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90004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544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66564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5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71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9.xml"/><Relationship Id="rId16" Type="http://schemas.openxmlformats.org/officeDocument/2006/relationships/tags" Target="../tags/tag16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5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8.v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31.xml"/><Relationship Id="rId16" Type="http://schemas.openxmlformats.org/officeDocument/2006/relationships/tags" Target="../tags/tag20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tags" Target="../tags/tag19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vmlDrawing" Target="../drawings/vmlDrawing10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67" name="think-cell Folie" r:id="rId22" imgW="360" imgH="360" progId="TCLayout.ActiveDocument.1">
                  <p:embed/>
                </p:oleObj>
              </mc:Choice>
              <mc:Fallback>
                <p:oleObj name="think-cell Folie" r:id="rId22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6" r:id="rId13"/>
    <p:sldLayoutId id="2147483683" r:id="rId14"/>
    <p:sldLayoutId id="2147483688" r:id="rId15"/>
    <p:sldLayoutId id="2147483687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91" name="think-cell Folie" r:id="rId17" imgW="360" imgH="360" progId="TCLayout.ActiveDocument.1">
                  <p:embed/>
                </p:oleObj>
              </mc:Choice>
              <mc:Fallback>
                <p:oleObj name="think-cell Folie" r:id="rId17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51" name="think-cell Folie" r:id="rId17" imgW="360" imgH="360" progId="TCLayout.ActiveDocument.1">
                  <p:embed/>
                </p:oleObj>
              </mc:Choice>
              <mc:Fallback>
                <p:oleObj name="think-cell Folie" r:id="rId17" imgW="360" imgH="360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EB812DE3-54D6-4E45-9314-53AB9E036A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14.02.20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31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6.png"/><Relationship Id="rId2" Type="http://schemas.openxmlformats.org/officeDocument/2006/relationships/tags" Target="../tags/tag2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tags" Target="../tags/tag42.xml"/><Relationship Id="rId7" Type="http://schemas.openxmlformats.org/officeDocument/2006/relationships/image" Target="../media/image6.png"/><Relationship Id="rId2" Type="http://schemas.openxmlformats.org/officeDocument/2006/relationships/tags" Target="../tags/tag41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41.xml"/><Relationship Id="rId9" Type="http://schemas.openxmlformats.org/officeDocument/2006/relationships/image" Target="../media/image26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image" Target="../media/image6.png"/><Relationship Id="rId2" Type="http://schemas.openxmlformats.org/officeDocument/2006/relationships/tags" Target="../tags/tag43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4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image" Target="../media/image6.png"/><Relationship Id="rId2" Type="http://schemas.openxmlformats.org/officeDocument/2006/relationships/tags" Target="../tags/tag45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4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7" Type="http://schemas.openxmlformats.org/officeDocument/2006/relationships/image" Target="../media/image6.png"/><Relationship Id="rId2" Type="http://schemas.openxmlformats.org/officeDocument/2006/relationships/tags" Target="../tags/tag4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4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image" Target="../media/image6.png"/><Relationship Id="rId2" Type="http://schemas.openxmlformats.org/officeDocument/2006/relationships/tags" Target="../tags/tag49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4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7" Type="http://schemas.openxmlformats.org/officeDocument/2006/relationships/image" Target="../media/image6.png"/><Relationship Id="rId2" Type="http://schemas.openxmlformats.org/officeDocument/2006/relationships/tags" Target="../tags/tag51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4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7" Type="http://schemas.openxmlformats.org/officeDocument/2006/relationships/image" Target="../media/image6.png"/><Relationship Id="rId2" Type="http://schemas.openxmlformats.org/officeDocument/2006/relationships/tags" Target="../tags/tag53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4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7" Type="http://schemas.openxmlformats.org/officeDocument/2006/relationships/image" Target="../media/image6.png"/><Relationship Id="rId2" Type="http://schemas.openxmlformats.org/officeDocument/2006/relationships/tags" Target="../tags/tag55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4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7" Type="http://schemas.openxmlformats.org/officeDocument/2006/relationships/image" Target="../media/image6.png"/><Relationship Id="rId2" Type="http://schemas.openxmlformats.org/officeDocument/2006/relationships/tags" Target="../tags/tag57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4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7" Type="http://schemas.openxmlformats.org/officeDocument/2006/relationships/image" Target="../media/image6.png"/><Relationship Id="rId2" Type="http://schemas.openxmlformats.org/officeDocument/2006/relationships/tags" Target="../tags/tag59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tags" Target="../tags/tag26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tags" Target="../tags/tag25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.emf"/><Relationship Id="rId11" Type="http://schemas.openxmlformats.org/officeDocument/2006/relationships/image" Target="../media/image10.svg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slideLayout" Target="../slideLayouts/slideLayout41.xml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7" Type="http://schemas.openxmlformats.org/officeDocument/2006/relationships/image" Target="../media/image6.png"/><Relationship Id="rId2" Type="http://schemas.openxmlformats.org/officeDocument/2006/relationships/tags" Target="../tags/tag61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image" Target="../media/image6.png"/><Relationship Id="rId2" Type="http://schemas.openxmlformats.org/officeDocument/2006/relationships/tags" Target="../tags/tag2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7" Type="http://schemas.openxmlformats.org/officeDocument/2006/relationships/image" Target="../media/image6.png"/><Relationship Id="rId2" Type="http://schemas.openxmlformats.org/officeDocument/2006/relationships/tags" Target="../tags/tag29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7.svg"/><Relationship Id="rId3" Type="http://schemas.openxmlformats.org/officeDocument/2006/relationships/tags" Target="../tags/tag32.xml"/><Relationship Id="rId7" Type="http://schemas.openxmlformats.org/officeDocument/2006/relationships/image" Target="../media/image6.png"/><Relationship Id="rId12" Type="http://schemas.openxmlformats.org/officeDocument/2006/relationships/image" Target="../media/image13.png"/><Relationship Id="rId2" Type="http://schemas.openxmlformats.org/officeDocument/2006/relationships/tags" Target="../tags/tag31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.emf"/><Relationship Id="rId11" Type="http://schemas.openxmlformats.org/officeDocument/2006/relationships/image" Target="../media/image16.svg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18.svg"/><Relationship Id="rId10" Type="http://schemas.openxmlformats.org/officeDocument/2006/relationships/image" Target="../media/image9.png"/><Relationship Id="rId4" Type="http://schemas.openxmlformats.org/officeDocument/2006/relationships/slideLayout" Target="../slideLayouts/slideLayout41.xml"/><Relationship Id="rId9" Type="http://schemas.openxmlformats.org/officeDocument/2006/relationships/image" Target="../media/image15.svg"/><Relationship Id="rId1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7" Type="http://schemas.openxmlformats.org/officeDocument/2006/relationships/image" Target="../media/image6.png"/><Relationship Id="rId2" Type="http://schemas.openxmlformats.org/officeDocument/2006/relationships/tags" Target="../tags/tag33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tags" Target="../tags/tag36.xml"/><Relationship Id="rId7" Type="http://schemas.openxmlformats.org/officeDocument/2006/relationships/image" Target="../media/image6.png"/><Relationship Id="rId2" Type="http://schemas.openxmlformats.org/officeDocument/2006/relationships/tags" Target="../tags/tag35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41.xml"/><Relationship Id="rId9" Type="http://schemas.openxmlformats.org/officeDocument/2006/relationships/image" Target="../media/image20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tags" Target="../tags/tag38.xml"/><Relationship Id="rId7" Type="http://schemas.openxmlformats.org/officeDocument/2006/relationships/image" Target="../media/image6.png"/><Relationship Id="rId2" Type="http://schemas.openxmlformats.org/officeDocument/2006/relationships/tags" Target="../tags/tag3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41.xml"/><Relationship Id="rId9" Type="http://schemas.openxmlformats.org/officeDocument/2006/relationships/image" Target="../media/image22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tags" Target="../tags/tag40.xml"/><Relationship Id="rId7" Type="http://schemas.openxmlformats.org/officeDocument/2006/relationships/image" Target="../media/image6.png"/><Relationship Id="rId2" Type="http://schemas.openxmlformats.org/officeDocument/2006/relationships/tags" Target="../tags/tag39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41.xml"/><Relationship Id="rId9" Type="http://schemas.openxmlformats.org/officeDocument/2006/relationships/image" Target="../media/image2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09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err="1">
                <a:solidFill>
                  <a:srgbClr val="44727E"/>
                </a:solidFill>
              </a:rPr>
              <a:t>www.strategypunk.com</a:t>
            </a:r>
            <a:endParaRPr lang="de-DE" sz="1400" b="1" dirty="0">
              <a:solidFill>
                <a:srgbClr val="44727E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E45077D-B006-BD47-8F89-6FF3F8903A07}"/>
              </a:ext>
            </a:extLst>
          </p:cNvPr>
          <p:cNvSpPr/>
          <p:nvPr/>
        </p:nvSpPr>
        <p:spPr>
          <a:xfrm>
            <a:off x="3972100" y="1562571"/>
            <a:ext cx="1908000" cy="1908000"/>
          </a:xfrm>
          <a:prstGeom prst="rect">
            <a:avLst/>
          </a:prstGeom>
          <a:solidFill>
            <a:srgbClr val="154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P</a:t>
            </a:r>
          </a:p>
          <a:p>
            <a:pPr algn="ctr"/>
            <a:r>
              <a:rPr lang="de-DE" sz="1400" dirty="0"/>
              <a:t>POLITICAL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7EE388E2-81B7-3D42-9C75-79E3EFDC61F9}"/>
              </a:ext>
            </a:extLst>
          </p:cNvPr>
          <p:cNvSpPr/>
          <p:nvPr/>
        </p:nvSpPr>
        <p:spPr>
          <a:xfrm>
            <a:off x="6276232" y="1562571"/>
            <a:ext cx="1908000" cy="1908000"/>
          </a:xfrm>
          <a:prstGeom prst="rect">
            <a:avLst/>
          </a:prstGeom>
          <a:solidFill>
            <a:srgbClr val="1F74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/>
              <a:t>ECONOMIC</a:t>
            </a:r>
            <a:endParaRPr lang="de-DE" sz="1400" dirty="0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6BCD1ED3-0A05-4643-8FA1-AFD067AFF7C5}"/>
              </a:ext>
            </a:extLst>
          </p:cNvPr>
          <p:cNvSpPr/>
          <p:nvPr/>
        </p:nvSpPr>
        <p:spPr>
          <a:xfrm>
            <a:off x="3972100" y="3709556"/>
            <a:ext cx="1908000" cy="1908000"/>
          </a:xfrm>
          <a:prstGeom prst="rect">
            <a:avLst/>
          </a:prstGeom>
          <a:solidFill>
            <a:srgbClr val="34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S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SOCIAL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546821F2-2896-3744-A458-4A234866EDD1}"/>
              </a:ext>
            </a:extLst>
          </p:cNvPr>
          <p:cNvSpPr/>
          <p:nvPr/>
        </p:nvSpPr>
        <p:spPr>
          <a:xfrm>
            <a:off x="6276232" y="3698485"/>
            <a:ext cx="1908000" cy="1908000"/>
          </a:xfrm>
          <a:prstGeom prst="rect">
            <a:avLst/>
          </a:prstGeom>
          <a:solidFill>
            <a:srgbClr val="86C2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T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TECHNOLOGICAL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D76A2B1-2995-D749-A5CC-FD0AE2B39F22}"/>
              </a:ext>
            </a:extLst>
          </p:cNvPr>
          <p:cNvSpPr/>
          <p:nvPr/>
        </p:nvSpPr>
        <p:spPr>
          <a:xfrm>
            <a:off x="587724" y="1562571"/>
            <a:ext cx="3384376" cy="190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Political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Political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Political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Political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Political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….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D2547108-AFA0-F740-B8D7-272C3733A4A0}"/>
              </a:ext>
            </a:extLst>
          </p:cNvPr>
          <p:cNvSpPr/>
          <p:nvPr/>
        </p:nvSpPr>
        <p:spPr>
          <a:xfrm>
            <a:off x="587724" y="3709556"/>
            <a:ext cx="3384376" cy="190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….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7A048C63-D1C6-034A-B7E3-22EFBC2A3822}"/>
              </a:ext>
            </a:extLst>
          </p:cNvPr>
          <p:cNvSpPr/>
          <p:nvPr/>
        </p:nvSpPr>
        <p:spPr>
          <a:xfrm>
            <a:off x="8184232" y="1562571"/>
            <a:ext cx="3384376" cy="190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….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2BFCD231-F46C-314F-9C4A-C56BBF802DEA}"/>
              </a:ext>
            </a:extLst>
          </p:cNvPr>
          <p:cNvSpPr/>
          <p:nvPr/>
        </p:nvSpPr>
        <p:spPr>
          <a:xfrm>
            <a:off x="8184232" y="3709550"/>
            <a:ext cx="3384376" cy="190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003085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7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7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www.strategypunk.com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44727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E45077D-B006-BD47-8F89-6FF3F8903A07}"/>
              </a:ext>
            </a:extLst>
          </p:cNvPr>
          <p:cNvSpPr/>
          <p:nvPr/>
        </p:nvSpPr>
        <p:spPr>
          <a:xfrm>
            <a:off x="383763" y="1269170"/>
            <a:ext cx="2592000" cy="8733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POLITICAL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D76A2B1-2995-D749-A5CC-FD0AE2B39F22}"/>
              </a:ext>
            </a:extLst>
          </p:cNvPr>
          <p:cNvSpPr/>
          <p:nvPr/>
        </p:nvSpPr>
        <p:spPr>
          <a:xfrm>
            <a:off x="370977" y="2295470"/>
            <a:ext cx="5797686" cy="38703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600" dirty="0">
                <a:solidFill>
                  <a:prstClr val="black"/>
                </a:solidFill>
                <a:latin typeface="Arial" panose="020B0604020202020204"/>
              </a:rPr>
              <a:t>Technological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>
                <a:solidFill>
                  <a:prstClr val="black"/>
                </a:solidFill>
              </a:rPr>
              <a:t>Technological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>
                <a:solidFill>
                  <a:prstClr val="black"/>
                </a:solidFill>
              </a:rPr>
              <a:t>Technological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>
                <a:solidFill>
                  <a:prstClr val="black"/>
                </a:solidFill>
              </a:rPr>
              <a:t>Technological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>
                <a:solidFill>
                  <a:prstClr val="black"/>
                </a:solidFill>
              </a:rPr>
              <a:t>Technological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6877F63E-C6E8-DD49-BCA2-E44524FFB6E4}"/>
              </a:ext>
            </a:extLst>
          </p:cNvPr>
          <p:cNvSpPr/>
          <p:nvPr/>
        </p:nvSpPr>
        <p:spPr>
          <a:xfrm>
            <a:off x="3276213" y="1269170"/>
            <a:ext cx="2592000" cy="8733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ECONOMIC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9CC0BBB-69F3-C242-B6F0-0C083E0FDECA}"/>
              </a:ext>
            </a:extLst>
          </p:cNvPr>
          <p:cNvSpPr/>
          <p:nvPr/>
        </p:nvSpPr>
        <p:spPr>
          <a:xfrm>
            <a:off x="6168663" y="1269170"/>
            <a:ext cx="2592000" cy="8733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A6FA147F-D696-6746-B658-81FBFDDF824E}"/>
              </a:ext>
            </a:extLst>
          </p:cNvPr>
          <p:cNvSpPr/>
          <p:nvPr/>
        </p:nvSpPr>
        <p:spPr>
          <a:xfrm>
            <a:off x="9061114" y="1269170"/>
            <a:ext cx="2592000" cy="873323"/>
          </a:xfrm>
          <a:prstGeom prst="rect">
            <a:avLst/>
          </a:prstGeom>
          <a:solidFill>
            <a:srgbClr val="4454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TECHNOLOGICAL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9EC51E8-C156-9B46-8296-1C7C117779E9}"/>
              </a:ext>
            </a:extLst>
          </p:cNvPr>
          <p:cNvSpPr/>
          <p:nvPr/>
        </p:nvSpPr>
        <p:spPr>
          <a:xfrm>
            <a:off x="6095999" y="2295470"/>
            <a:ext cx="5557115" cy="38703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>
                <a:solidFill>
                  <a:prstClr val="black"/>
                </a:solidFill>
              </a:rPr>
              <a:t>Technological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>
                <a:solidFill>
                  <a:prstClr val="black"/>
                </a:solidFill>
              </a:rPr>
              <a:t>Technological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>
                <a:solidFill>
                  <a:prstClr val="black"/>
                </a:solidFill>
              </a:rPr>
              <a:t>Technological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>
                <a:solidFill>
                  <a:prstClr val="black"/>
                </a:solidFill>
              </a:rPr>
              <a:t>Technological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>
                <a:solidFill>
                  <a:prstClr val="black"/>
                </a:solidFill>
              </a:rPr>
              <a:t>Technological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4D79A10-4D6D-5145-ADC4-963CC153964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688527" y="5399182"/>
            <a:ext cx="684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960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58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7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www.strategypunk.com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44727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49450EC4-FE50-C545-9BF1-9F60836C5C70}"/>
              </a:ext>
            </a:extLst>
          </p:cNvPr>
          <p:cNvSpPr/>
          <p:nvPr/>
        </p:nvSpPr>
        <p:spPr>
          <a:xfrm>
            <a:off x="479500" y="1844824"/>
            <a:ext cx="1908000" cy="1908000"/>
          </a:xfrm>
          <a:prstGeom prst="rect">
            <a:avLst/>
          </a:prstGeom>
          <a:solidFill>
            <a:srgbClr val="B25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P</a:t>
            </a:r>
          </a:p>
          <a:p>
            <a:pPr algn="ctr"/>
            <a:r>
              <a:rPr lang="de-DE" sz="1400" dirty="0"/>
              <a:t>POLITICAL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D2416BE-D4E4-C740-AB2A-E4160C731B32}"/>
              </a:ext>
            </a:extLst>
          </p:cNvPr>
          <p:cNvSpPr/>
          <p:nvPr/>
        </p:nvSpPr>
        <p:spPr>
          <a:xfrm>
            <a:off x="2495600" y="1851392"/>
            <a:ext cx="1908000" cy="190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/>
              <a:t>ECONOMIC</a:t>
            </a:r>
            <a:endParaRPr lang="de-DE" sz="1400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448F450C-5E5A-AD45-8CFC-6ACA69B3FEAE}"/>
              </a:ext>
            </a:extLst>
          </p:cNvPr>
          <p:cNvSpPr/>
          <p:nvPr/>
        </p:nvSpPr>
        <p:spPr>
          <a:xfrm>
            <a:off x="479500" y="3878021"/>
            <a:ext cx="1908000" cy="190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S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SOCIAL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71D3B5B3-270C-9A41-8CA8-3534E0BAA050}"/>
              </a:ext>
            </a:extLst>
          </p:cNvPr>
          <p:cNvSpPr/>
          <p:nvPr/>
        </p:nvSpPr>
        <p:spPr>
          <a:xfrm>
            <a:off x="2495600" y="3878021"/>
            <a:ext cx="1908000" cy="190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T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TECHNOLOGICAL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65AC30AF-3CE8-AD4B-ADC8-E1E35353C224}"/>
              </a:ext>
            </a:extLst>
          </p:cNvPr>
          <p:cNvSpPr/>
          <p:nvPr/>
        </p:nvSpPr>
        <p:spPr>
          <a:xfrm>
            <a:off x="5204566" y="1851392"/>
            <a:ext cx="6480596" cy="471270"/>
          </a:xfrm>
          <a:prstGeom prst="rect">
            <a:avLst/>
          </a:prstGeom>
          <a:solidFill>
            <a:srgbClr val="B25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Aft>
                <a:spcPts val="600"/>
              </a:spcAft>
            </a:pPr>
            <a:r>
              <a:rPr lang="de-DE" sz="1400" dirty="0"/>
              <a:t>POLITICAL FACTORS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179A045-0C8F-AA4A-92C4-1EAEA451A042}"/>
              </a:ext>
            </a:extLst>
          </p:cNvPr>
          <p:cNvSpPr/>
          <p:nvPr/>
        </p:nvSpPr>
        <p:spPr>
          <a:xfrm>
            <a:off x="5204566" y="2322662"/>
            <a:ext cx="6480596" cy="34633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t"/>
          <a:lstStyle/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6034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82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7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www.strategypunk.com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44727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49450EC4-FE50-C545-9BF1-9F60836C5C70}"/>
              </a:ext>
            </a:extLst>
          </p:cNvPr>
          <p:cNvSpPr/>
          <p:nvPr/>
        </p:nvSpPr>
        <p:spPr>
          <a:xfrm>
            <a:off x="479500" y="1844824"/>
            <a:ext cx="1908000" cy="190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P</a:t>
            </a:r>
          </a:p>
          <a:p>
            <a:pPr algn="ctr"/>
            <a:r>
              <a:rPr lang="de-DE" sz="1400" dirty="0"/>
              <a:t>POLITICAL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D2416BE-D4E4-C740-AB2A-E4160C731B32}"/>
              </a:ext>
            </a:extLst>
          </p:cNvPr>
          <p:cNvSpPr/>
          <p:nvPr/>
        </p:nvSpPr>
        <p:spPr>
          <a:xfrm>
            <a:off x="2495600" y="1851392"/>
            <a:ext cx="1908000" cy="1908000"/>
          </a:xfrm>
          <a:prstGeom prst="rect">
            <a:avLst/>
          </a:prstGeom>
          <a:solidFill>
            <a:srgbClr val="B25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/>
              <a:t>ECONOMIC</a:t>
            </a:r>
            <a:endParaRPr lang="de-DE" sz="1400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448F450C-5E5A-AD45-8CFC-6ACA69B3FEAE}"/>
              </a:ext>
            </a:extLst>
          </p:cNvPr>
          <p:cNvSpPr/>
          <p:nvPr/>
        </p:nvSpPr>
        <p:spPr>
          <a:xfrm>
            <a:off x="479500" y="3878021"/>
            <a:ext cx="1908000" cy="190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S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SOCIAL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71D3B5B3-270C-9A41-8CA8-3534E0BAA050}"/>
              </a:ext>
            </a:extLst>
          </p:cNvPr>
          <p:cNvSpPr/>
          <p:nvPr/>
        </p:nvSpPr>
        <p:spPr>
          <a:xfrm>
            <a:off x="2495600" y="3878021"/>
            <a:ext cx="1908000" cy="190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T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TECHNOLOGICAL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65AC30AF-3CE8-AD4B-ADC8-E1E35353C224}"/>
              </a:ext>
            </a:extLst>
          </p:cNvPr>
          <p:cNvSpPr/>
          <p:nvPr/>
        </p:nvSpPr>
        <p:spPr>
          <a:xfrm>
            <a:off x="5204566" y="1851392"/>
            <a:ext cx="6480596" cy="471270"/>
          </a:xfrm>
          <a:prstGeom prst="rect">
            <a:avLst/>
          </a:prstGeom>
          <a:solidFill>
            <a:srgbClr val="B25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Aft>
                <a:spcPts val="600"/>
              </a:spcAft>
            </a:pPr>
            <a:r>
              <a:rPr lang="de-DE" sz="1400" dirty="0"/>
              <a:t>ECONOMIC FACTORS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179A045-0C8F-AA4A-92C4-1EAEA451A042}"/>
              </a:ext>
            </a:extLst>
          </p:cNvPr>
          <p:cNvSpPr/>
          <p:nvPr/>
        </p:nvSpPr>
        <p:spPr>
          <a:xfrm>
            <a:off x="5204566" y="2322662"/>
            <a:ext cx="6480596" cy="34633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t"/>
          <a:lstStyle/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3414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06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7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www.strategypunk.com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44727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49450EC4-FE50-C545-9BF1-9F60836C5C70}"/>
              </a:ext>
            </a:extLst>
          </p:cNvPr>
          <p:cNvSpPr/>
          <p:nvPr/>
        </p:nvSpPr>
        <p:spPr>
          <a:xfrm>
            <a:off x="479500" y="1844824"/>
            <a:ext cx="1908000" cy="190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P</a:t>
            </a:r>
          </a:p>
          <a:p>
            <a:pPr algn="ctr"/>
            <a:r>
              <a:rPr lang="de-DE" sz="1400" dirty="0"/>
              <a:t>POLITICAL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D2416BE-D4E4-C740-AB2A-E4160C731B32}"/>
              </a:ext>
            </a:extLst>
          </p:cNvPr>
          <p:cNvSpPr/>
          <p:nvPr/>
        </p:nvSpPr>
        <p:spPr>
          <a:xfrm>
            <a:off x="2495600" y="1851392"/>
            <a:ext cx="1908000" cy="190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/>
              <a:t>ECONOMIC</a:t>
            </a:r>
            <a:endParaRPr lang="de-DE" sz="1400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448F450C-5E5A-AD45-8CFC-6ACA69B3FEAE}"/>
              </a:ext>
            </a:extLst>
          </p:cNvPr>
          <p:cNvSpPr/>
          <p:nvPr/>
        </p:nvSpPr>
        <p:spPr>
          <a:xfrm>
            <a:off x="479500" y="3878021"/>
            <a:ext cx="1908000" cy="1908000"/>
          </a:xfrm>
          <a:prstGeom prst="rect">
            <a:avLst/>
          </a:prstGeom>
          <a:solidFill>
            <a:srgbClr val="B25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S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SOCIAL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71D3B5B3-270C-9A41-8CA8-3534E0BAA050}"/>
              </a:ext>
            </a:extLst>
          </p:cNvPr>
          <p:cNvSpPr/>
          <p:nvPr/>
        </p:nvSpPr>
        <p:spPr>
          <a:xfrm>
            <a:off x="2495600" y="3878021"/>
            <a:ext cx="1908000" cy="190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T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TECHNOLOGICAL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65AC30AF-3CE8-AD4B-ADC8-E1E35353C224}"/>
              </a:ext>
            </a:extLst>
          </p:cNvPr>
          <p:cNvSpPr/>
          <p:nvPr/>
        </p:nvSpPr>
        <p:spPr>
          <a:xfrm>
            <a:off x="5204566" y="1851392"/>
            <a:ext cx="6480596" cy="471270"/>
          </a:xfrm>
          <a:prstGeom prst="rect">
            <a:avLst/>
          </a:prstGeom>
          <a:solidFill>
            <a:srgbClr val="B25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Aft>
                <a:spcPts val="600"/>
              </a:spcAft>
            </a:pPr>
            <a:r>
              <a:rPr lang="de-DE" sz="1400" dirty="0"/>
              <a:t>SOCIAL FACTORS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179A045-0C8F-AA4A-92C4-1EAEA451A042}"/>
              </a:ext>
            </a:extLst>
          </p:cNvPr>
          <p:cNvSpPr/>
          <p:nvPr/>
        </p:nvSpPr>
        <p:spPr>
          <a:xfrm>
            <a:off x="5204566" y="2322662"/>
            <a:ext cx="6480596" cy="34633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t"/>
          <a:lstStyle/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8909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30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7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www.strategypunk.com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44727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49450EC4-FE50-C545-9BF1-9F60836C5C70}"/>
              </a:ext>
            </a:extLst>
          </p:cNvPr>
          <p:cNvSpPr/>
          <p:nvPr/>
        </p:nvSpPr>
        <p:spPr>
          <a:xfrm>
            <a:off x="479500" y="1844824"/>
            <a:ext cx="1908000" cy="190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P</a:t>
            </a:r>
          </a:p>
          <a:p>
            <a:pPr algn="ctr"/>
            <a:r>
              <a:rPr lang="de-DE" sz="1400" dirty="0"/>
              <a:t>POLITICAL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D2416BE-D4E4-C740-AB2A-E4160C731B32}"/>
              </a:ext>
            </a:extLst>
          </p:cNvPr>
          <p:cNvSpPr/>
          <p:nvPr/>
        </p:nvSpPr>
        <p:spPr>
          <a:xfrm>
            <a:off x="2495600" y="1851392"/>
            <a:ext cx="1908000" cy="190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/>
              <a:t>ECONOMIC</a:t>
            </a:r>
            <a:endParaRPr lang="de-DE" sz="1400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448F450C-5E5A-AD45-8CFC-6ACA69B3FEAE}"/>
              </a:ext>
            </a:extLst>
          </p:cNvPr>
          <p:cNvSpPr/>
          <p:nvPr/>
        </p:nvSpPr>
        <p:spPr>
          <a:xfrm>
            <a:off x="479500" y="3878021"/>
            <a:ext cx="1908000" cy="190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S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SOCIAL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71D3B5B3-270C-9A41-8CA8-3534E0BAA050}"/>
              </a:ext>
            </a:extLst>
          </p:cNvPr>
          <p:cNvSpPr/>
          <p:nvPr/>
        </p:nvSpPr>
        <p:spPr>
          <a:xfrm>
            <a:off x="2495600" y="3878021"/>
            <a:ext cx="1908000" cy="1908000"/>
          </a:xfrm>
          <a:prstGeom prst="rect">
            <a:avLst/>
          </a:prstGeom>
          <a:solidFill>
            <a:srgbClr val="B25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T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TECHNOLOGICAL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65AC30AF-3CE8-AD4B-ADC8-E1E35353C224}"/>
              </a:ext>
            </a:extLst>
          </p:cNvPr>
          <p:cNvSpPr/>
          <p:nvPr/>
        </p:nvSpPr>
        <p:spPr>
          <a:xfrm>
            <a:off x="5204566" y="1851392"/>
            <a:ext cx="6480596" cy="471270"/>
          </a:xfrm>
          <a:prstGeom prst="rect">
            <a:avLst/>
          </a:prstGeom>
          <a:solidFill>
            <a:srgbClr val="B25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Aft>
                <a:spcPts val="600"/>
              </a:spcAft>
            </a:pPr>
            <a:r>
              <a:rPr lang="de-DE" sz="1400" dirty="0"/>
              <a:t>TECHNOLOGICAL FACTORS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179A045-0C8F-AA4A-92C4-1EAEA451A042}"/>
              </a:ext>
            </a:extLst>
          </p:cNvPr>
          <p:cNvSpPr/>
          <p:nvPr/>
        </p:nvSpPr>
        <p:spPr>
          <a:xfrm>
            <a:off x="5204566" y="2322662"/>
            <a:ext cx="6480596" cy="34633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t"/>
          <a:lstStyle/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8379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52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PESTLE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7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www.strategypunk.com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44727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49450EC4-FE50-C545-9BF1-9F60836C5C70}"/>
              </a:ext>
            </a:extLst>
          </p:cNvPr>
          <p:cNvSpPr/>
          <p:nvPr/>
        </p:nvSpPr>
        <p:spPr>
          <a:xfrm>
            <a:off x="382060" y="1503199"/>
            <a:ext cx="1800000" cy="198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P</a:t>
            </a:r>
          </a:p>
          <a:p>
            <a:pPr algn="ctr"/>
            <a:r>
              <a:rPr lang="de-DE" sz="1400" dirty="0"/>
              <a:t>POLITICAL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D2416BE-D4E4-C740-AB2A-E4160C731B32}"/>
              </a:ext>
            </a:extLst>
          </p:cNvPr>
          <p:cNvSpPr/>
          <p:nvPr/>
        </p:nvSpPr>
        <p:spPr>
          <a:xfrm>
            <a:off x="2335778" y="1509767"/>
            <a:ext cx="180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/>
              <a:t>ECONOMIC</a:t>
            </a:r>
            <a:endParaRPr lang="de-DE" sz="1400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448F450C-5E5A-AD45-8CFC-6ACA69B3FEAE}"/>
              </a:ext>
            </a:extLst>
          </p:cNvPr>
          <p:cNvSpPr/>
          <p:nvPr/>
        </p:nvSpPr>
        <p:spPr>
          <a:xfrm>
            <a:off x="395824" y="3867279"/>
            <a:ext cx="180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T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TECHNOLOGICAL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71D3B5B3-270C-9A41-8CA8-3534E0BAA050}"/>
              </a:ext>
            </a:extLst>
          </p:cNvPr>
          <p:cNvSpPr/>
          <p:nvPr/>
        </p:nvSpPr>
        <p:spPr>
          <a:xfrm>
            <a:off x="2349542" y="3867279"/>
            <a:ext cx="180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L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LEGAL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65AC30AF-3CE8-AD4B-ADC8-E1E35353C224}"/>
              </a:ext>
            </a:extLst>
          </p:cNvPr>
          <p:cNvSpPr/>
          <p:nvPr/>
        </p:nvSpPr>
        <p:spPr>
          <a:xfrm>
            <a:off x="6515158" y="1503199"/>
            <a:ext cx="5229122" cy="47127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Aft>
                <a:spcPts val="600"/>
              </a:spcAft>
            </a:pPr>
            <a:r>
              <a:rPr lang="de-DE" sz="1400" dirty="0"/>
              <a:t>POLITICAL FACTORS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179A045-0C8F-AA4A-92C4-1EAEA451A042}"/>
              </a:ext>
            </a:extLst>
          </p:cNvPr>
          <p:cNvSpPr/>
          <p:nvPr/>
        </p:nvSpPr>
        <p:spPr>
          <a:xfrm>
            <a:off x="6515158" y="1974470"/>
            <a:ext cx="5229122" cy="38665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t"/>
          <a:lstStyle/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D2BF922-ED54-7F48-865D-523C21AC13F2}"/>
              </a:ext>
            </a:extLst>
          </p:cNvPr>
          <p:cNvSpPr/>
          <p:nvPr/>
        </p:nvSpPr>
        <p:spPr>
          <a:xfrm>
            <a:off x="4289496" y="1509767"/>
            <a:ext cx="180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S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SOCIAL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5C82CAE-8C15-6E4B-A015-F631ACBD0A14}"/>
              </a:ext>
            </a:extLst>
          </p:cNvPr>
          <p:cNvSpPr/>
          <p:nvPr/>
        </p:nvSpPr>
        <p:spPr>
          <a:xfrm>
            <a:off x="4303260" y="3861048"/>
            <a:ext cx="180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ENVIRONMENTAL</a:t>
            </a:r>
          </a:p>
        </p:txBody>
      </p:sp>
    </p:spTree>
    <p:extLst>
      <p:ext uri="{BB962C8B-B14F-4D97-AF65-F5344CB8AC3E}">
        <p14:creationId xmlns:p14="http://schemas.microsoft.com/office/powerpoint/2010/main" val="950053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76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PESTLE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7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www.strategypunk.com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44727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49450EC4-FE50-C545-9BF1-9F60836C5C70}"/>
              </a:ext>
            </a:extLst>
          </p:cNvPr>
          <p:cNvSpPr/>
          <p:nvPr/>
        </p:nvSpPr>
        <p:spPr>
          <a:xfrm>
            <a:off x="382060" y="1503199"/>
            <a:ext cx="1800000" cy="198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P</a:t>
            </a:r>
          </a:p>
          <a:p>
            <a:pPr algn="ctr"/>
            <a:r>
              <a:rPr lang="de-DE" sz="1400" dirty="0"/>
              <a:t>POLITICAL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D2416BE-D4E4-C740-AB2A-E4160C731B32}"/>
              </a:ext>
            </a:extLst>
          </p:cNvPr>
          <p:cNvSpPr/>
          <p:nvPr/>
        </p:nvSpPr>
        <p:spPr>
          <a:xfrm>
            <a:off x="2335778" y="1509767"/>
            <a:ext cx="1800000" cy="198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/>
              <a:t>ECONOMIC</a:t>
            </a:r>
            <a:endParaRPr lang="de-DE" sz="1400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448F450C-5E5A-AD45-8CFC-6ACA69B3FEAE}"/>
              </a:ext>
            </a:extLst>
          </p:cNvPr>
          <p:cNvSpPr/>
          <p:nvPr/>
        </p:nvSpPr>
        <p:spPr>
          <a:xfrm>
            <a:off x="395824" y="3867279"/>
            <a:ext cx="180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T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TECHNOLOGICAL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71D3B5B3-270C-9A41-8CA8-3534E0BAA050}"/>
              </a:ext>
            </a:extLst>
          </p:cNvPr>
          <p:cNvSpPr/>
          <p:nvPr/>
        </p:nvSpPr>
        <p:spPr>
          <a:xfrm>
            <a:off x="2349542" y="3867279"/>
            <a:ext cx="180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L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LEGAL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65AC30AF-3CE8-AD4B-ADC8-E1E35353C224}"/>
              </a:ext>
            </a:extLst>
          </p:cNvPr>
          <p:cNvSpPr/>
          <p:nvPr/>
        </p:nvSpPr>
        <p:spPr>
          <a:xfrm>
            <a:off x="6515158" y="1503199"/>
            <a:ext cx="5229122" cy="47127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Aft>
                <a:spcPts val="600"/>
              </a:spcAft>
            </a:pPr>
            <a:r>
              <a:rPr lang="de-DE" sz="1400" dirty="0"/>
              <a:t>ECONOMIC FACTORS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179A045-0C8F-AA4A-92C4-1EAEA451A042}"/>
              </a:ext>
            </a:extLst>
          </p:cNvPr>
          <p:cNvSpPr/>
          <p:nvPr/>
        </p:nvSpPr>
        <p:spPr>
          <a:xfrm>
            <a:off x="6515158" y="1974470"/>
            <a:ext cx="5229122" cy="38665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t"/>
          <a:lstStyle/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D2BF922-ED54-7F48-865D-523C21AC13F2}"/>
              </a:ext>
            </a:extLst>
          </p:cNvPr>
          <p:cNvSpPr/>
          <p:nvPr/>
        </p:nvSpPr>
        <p:spPr>
          <a:xfrm>
            <a:off x="4289496" y="1509767"/>
            <a:ext cx="180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S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SOCIAL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5C82CAE-8C15-6E4B-A015-F631ACBD0A14}"/>
              </a:ext>
            </a:extLst>
          </p:cNvPr>
          <p:cNvSpPr/>
          <p:nvPr/>
        </p:nvSpPr>
        <p:spPr>
          <a:xfrm>
            <a:off x="4303260" y="3861048"/>
            <a:ext cx="180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ENVIRONMENTAL</a:t>
            </a:r>
          </a:p>
        </p:txBody>
      </p:sp>
    </p:spTree>
    <p:extLst>
      <p:ext uri="{BB962C8B-B14F-4D97-AF65-F5344CB8AC3E}">
        <p14:creationId xmlns:p14="http://schemas.microsoft.com/office/powerpoint/2010/main" val="3496872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00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PESTLE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7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www.strategypunk.com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44727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49450EC4-FE50-C545-9BF1-9F60836C5C70}"/>
              </a:ext>
            </a:extLst>
          </p:cNvPr>
          <p:cNvSpPr/>
          <p:nvPr/>
        </p:nvSpPr>
        <p:spPr>
          <a:xfrm>
            <a:off x="382060" y="1503199"/>
            <a:ext cx="1800000" cy="198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P</a:t>
            </a:r>
          </a:p>
          <a:p>
            <a:pPr algn="ctr"/>
            <a:r>
              <a:rPr lang="de-DE" sz="1400" dirty="0"/>
              <a:t>POLITICAL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D2416BE-D4E4-C740-AB2A-E4160C731B32}"/>
              </a:ext>
            </a:extLst>
          </p:cNvPr>
          <p:cNvSpPr/>
          <p:nvPr/>
        </p:nvSpPr>
        <p:spPr>
          <a:xfrm>
            <a:off x="2335778" y="1509767"/>
            <a:ext cx="1800000" cy="198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/>
              <a:t>ECONOMIC</a:t>
            </a:r>
            <a:endParaRPr lang="de-DE" sz="1400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448F450C-5E5A-AD45-8CFC-6ACA69B3FEAE}"/>
              </a:ext>
            </a:extLst>
          </p:cNvPr>
          <p:cNvSpPr/>
          <p:nvPr/>
        </p:nvSpPr>
        <p:spPr>
          <a:xfrm>
            <a:off x="395824" y="3867279"/>
            <a:ext cx="180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T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TECHNOLOGICAL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71D3B5B3-270C-9A41-8CA8-3534E0BAA050}"/>
              </a:ext>
            </a:extLst>
          </p:cNvPr>
          <p:cNvSpPr/>
          <p:nvPr/>
        </p:nvSpPr>
        <p:spPr>
          <a:xfrm>
            <a:off x="2349542" y="3867279"/>
            <a:ext cx="180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L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LEGAL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65AC30AF-3CE8-AD4B-ADC8-E1E35353C224}"/>
              </a:ext>
            </a:extLst>
          </p:cNvPr>
          <p:cNvSpPr/>
          <p:nvPr/>
        </p:nvSpPr>
        <p:spPr>
          <a:xfrm>
            <a:off x="6515158" y="1503199"/>
            <a:ext cx="5229122" cy="47127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Aft>
                <a:spcPts val="600"/>
              </a:spcAft>
            </a:pPr>
            <a:r>
              <a:rPr lang="de-DE" sz="1400" dirty="0"/>
              <a:t>SOCIAL FACTORS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179A045-0C8F-AA4A-92C4-1EAEA451A042}"/>
              </a:ext>
            </a:extLst>
          </p:cNvPr>
          <p:cNvSpPr/>
          <p:nvPr/>
        </p:nvSpPr>
        <p:spPr>
          <a:xfrm>
            <a:off x="6515158" y="1974470"/>
            <a:ext cx="5229122" cy="38665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t"/>
          <a:lstStyle/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D2BF922-ED54-7F48-865D-523C21AC13F2}"/>
              </a:ext>
            </a:extLst>
          </p:cNvPr>
          <p:cNvSpPr/>
          <p:nvPr/>
        </p:nvSpPr>
        <p:spPr>
          <a:xfrm>
            <a:off x="4289496" y="1509767"/>
            <a:ext cx="1800000" cy="198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S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SOCIAL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5C82CAE-8C15-6E4B-A015-F631ACBD0A14}"/>
              </a:ext>
            </a:extLst>
          </p:cNvPr>
          <p:cNvSpPr/>
          <p:nvPr/>
        </p:nvSpPr>
        <p:spPr>
          <a:xfrm>
            <a:off x="4303260" y="3861048"/>
            <a:ext cx="180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ENVIRONMENTAL</a:t>
            </a:r>
          </a:p>
        </p:txBody>
      </p:sp>
    </p:spTree>
    <p:extLst>
      <p:ext uri="{BB962C8B-B14F-4D97-AF65-F5344CB8AC3E}">
        <p14:creationId xmlns:p14="http://schemas.microsoft.com/office/powerpoint/2010/main" val="1538775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24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PESTLE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7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www.strategypunk.com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44727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49450EC4-FE50-C545-9BF1-9F60836C5C70}"/>
              </a:ext>
            </a:extLst>
          </p:cNvPr>
          <p:cNvSpPr/>
          <p:nvPr/>
        </p:nvSpPr>
        <p:spPr>
          <a:xfrm>
            <a:off x="382060" y="1503199"/>
            <a:ext cx="1800000" cy="198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P</a:t>
            </a:r>
          </a:p>
          <a:p>
            <a:pPr algn="ctr"/>
            <a:r>
              <a:rPr lang="de-DE" sz="1400" dirty="0"/>
              <a:t>POLITICAL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D2416BE-D4E4-C740-AB2A-E4160C731B32}"/>
              </a:ext>
            </a:extLst>
          </p:cNvPr>
          <p:cNvSpPr/>
          <p:nvPr/>
        </p:nvSpPr>
        <p:spPr>
          <a:xfrm>
            <a:off x="2335778" y="1509767"/>
            <a:ext cx="1800000" cy="198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/>
              <a:t>ECONOMIC</a:t>
            </a:r>
            <a:endParaRPr lang="de-DE" sz="1400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448F450C-5E5A-AD45-8CFC-6ACA69B3FEAE}"/>
              </a:ext>
            </a:extLst>
          </p:cNvPr>
          <p:cNvSpPr/>
          <p:nvPr/>
        </p:nvSpPr>
        <p:spPr>
          <a:xfrm>
            <a:off x="395824" y="3867279"/>
            <a:ext cx="1800000" cy="198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T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TECHNOLOGICAL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71D3B5B3-270C-9A41-8CA8-3534E0BAA050}"/>
              </a:ext>
            </a:extLst>
          </p:cNvPr>
          <p:cNvSpPr/>
          <p:nvPr/>
        </p:nvSpPr>
        <p:spPr>
          <a:xfrm>
            <a:off x="2349542" y="3867279"/>
            <a:ext cx="180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L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LEGAL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65AC30AF-3CE8-AD4B-ADC8-E1E35353C224}"/>
              </a:ext>
            </a:extLst>
          </p:cNvPr>
          <p:cNvSpPr/>
          <p:nvPr/>
        </p:nvSpPr>
        <p:spPr>
          <a:xfrm>
            <a:off x="6515158" y="1503199"/>
            <a:ext cx="5229122" cy="47127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Aft>
                <a:spcPts val="600"/>
              </a:spcAft>
            </a:pPr>
            <a:r>
              <a:rPr lang="de-DE" sz="1400" dirty="0"/>
              <a:t>TECHNOLOGICAL FACTORS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179A045-0C8F-AA4A-92C4-1EAEA451A042}"/>
              </a:ext>
            </a:extLst>
          </p:cNvPr>
          <p:cNvSpPr/>
          <p:nvPr/>
        </p:nvSpPr>
        <p:spPr>
          <a:xfrm>
            <a:off x="6515158" y="1974470"/>
            <a:ext cx="5229122" cy="38665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t"/>
          <a:lstStyle/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D2BF922-ED54-7F48-865D-523C21AC13F2}"/>
              </a:ext>
            </a:extLst>
          </p:cNvPr>
          <p:cNvSpPr/>
          <p:nvPr/>
        </p:nvSpPr>
        <p:spPr>
          <a:xfrm>
            <a:off x="4289496" y="1509767"/>
            <a:ext cx="1800000" cy="198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S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SOCIAL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5C82CAE-8C15-6E4B-A015-F631ACBD0A14}"/>
              </a:ext>
            </a:extLst>
          </p:cNvPr>
          <p:cNvSpPr/>
          <p:nvPr/>
        </p:nvSpPr>
        <p:spPr>
          <a:xfrm>
            <a:off x="4303260" y="3861048"/>
            <a:ext cx="180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ENVIRONMENTAL</a:t>
            </a:r>
          </a:p>
        </p:txBody>
      </p:sp>
    </p:spTree>
    <p:extLst>
      <p:ext uri="{BB962C8B-B14F-4D97-AF65-F5344CB8AC3E}">
        <p14:creationId xmlns:p14="http://schemas.microsoft.com/office/powerpoint/2010/main" val="1130243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47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PESTLE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7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www.strategypunk.com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44727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49450EC4-FE50-C545-9BF1-9F60836C5C70}"/>
              </a:ext>
            </a:extLst>
          </p:cNvPr>
          <p:cNvSpPr/>
          <p:nvPr/>
        </p:nvSpPr>
        <p:spPr>
          <a:xfrm>
            <a:off x="382060" y="1503199"/>
            <a:ext cx="1800000" cy="198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P</a:t>
            </a:r>
          </a:p>
          <a:p>
            <a:pPr algn="ctr"/>
            <a:r>
              <a:rPr lang="de-DE" sz="1400" dirty="0"/>
              <a:t>POLITICAL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D2416BE-D4E4-C740-AB2A-E4160C731B32}"/>
              </a:ext>
            </a:extLst>
          </p:cNvPr>
          <p:cNvSpPr/>
          <p:nvPr/>
        </p:nvSpPr>
        <p:spPr>
          <a:xfrm>
            <a:off x="2335778" y="1509767"/>
            <a:ext cx="1800000" cy="198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/>
              <a:t>ECONOMIC</a:t>
            </a:r>
            <a:endParaRPr lang="de-DE" sz="1400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448F450C-5E5A-AD45-8CFC-6ACA69B3FEAE}"/>
              </a:ext>
            </a:extLst>
          </p:cNvPr>
          <p:cNvSpPr/>
          <p:nvPr/>
        </p:nvSpPr>
        <p:spPr>
          <a:xfrm>
            <a:off x="395824" y="3867279"/>
            <a:ext cx="1800000" cy="198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T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TECHNOLOGICAL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71D3B5B3-270C-9A41-8CA8-3534E0BAA050}"/>
              </a:ext>
            </a:extLst>
          </p:cNvPr>
          <p:cNvSpPr/>
          <p:nvPr/>
        </p:nvSpPr>
        <p:spPr>
          <a:xfrm>
            <a:off x="2349542" y="3867279"/>
            <a:ext cx="1800000" cy="198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L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LEGAL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65AC30AF-3CE8-AD4B-ADC8-E1E35353C224}"/>
              </a:ext>
            </a:extLst>
          </p:cNvPr>
          <p:cNvSpPr/>
          <p:nvPr/>
        </p:nvSpPr>
        <p:spPr>
          <a:xfrm>
            <a:off x="6515158" y="1503199"/>
            <a:ext cx="5229122" cy="47127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Aft>
                <a:spcPts val="600"/>
              </a:spcAft>
            </a:pPr>
            <a:r>
              <a:rPr lang="de-DE" sz="1400" dirty="0"/>
              <a:t>LEGAL FACTORS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179A045-0C8F-AA4A-92C4-1EAEA451A042}"/>
              </a:ext>
            </a:extLst>
          </p:cNvPr>
          <p:cNvSpPr/>
          <p:nvPr/>
        </p:nvSpPr>
        <p:spPr>
          <a:xfrm>
            <a:off x="6515158" y="1974470"/>
            <a:ext cx="5229122" cy="38665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t"/>
          <a:lstStyle/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D2BF922-ED54-7F48-865D-523C21AC13F2}"/>
              </a:ext>
            </a:extLst>
          </p:cNvPr>
          <p:cNvSpPr/>
          <p:nvPr/>
        </p:nvSpPr>
        <p:spPr>
          <a:xfrm>
            <a:off x="4289496" y="1509767"/>
            <a:ext cx="1800000" cy="198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S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SOCIAL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5C82CAE-8C15-6E4B-A015-F631ACBD0A14}"/>
              </a:ext>
            </a:extLst>
          </p:cNvPr>
          <p:cNvSpPr/>
          <p:nvPr/>
        </p:nvSpPr>
        <p:spPr>
          <a:xfrm>
            <a:off x="4303260" y="3861048"/>
            <a:ext cx="180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ENVIRONMENTAL</a:t>
            </a:r>
          </a:p>
        </p:txBody>
      </p:sp>
    </p:spTree>
    <p:extLst>
      <p:ext uri="{BB962C8B-B14F-4D97-AF65-F5344CB8AC3E}">
        <p14:creationId xmlns:p14="http://schemas.microsoft.com/office/powerpoint/2010/main" val="259497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46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7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www.strategypunk.com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44727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E45077D-B006-BD47-8F89-6FF3F8903A07}"/>
              </a:ext>
            </a:extLst>
          </p:cNvPr>
          <p:cNvSpPr/>
          <p:nvPr/>
        </p:nvSpPr>
        <p:spPr>
          <a:xfrm>
            <a:off x="3972100" y="1562571"/>
            <a:ext cx="1908000" cy="1908000"/>
          </a:xfrm>
          <a:prstGeom prst="rect">
            <a:avLst/>
          </a:prstGeom>
          <a:solidFill>
            <a:srgbClr val="154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400" dirty="0">
              <a:solidFill>
                <a:prstClr val="white"/>
              </a:solidFill>
              <a:latin typeface="Arial" panose="020B0604020202020204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400" dirty="0">
              <a:solidFill>
                <a:prstClr val="white"/>
              </a:solidFill>
              <a:latin typeface="Arial" panose="020B0604020202020204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POLITICAL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7EE388E2-81B7-3D42-9C75-79E3EFDC61F9}"/>
              </a:ext>
            </a:extLst>
          </p:cNvPr>
          <p:cNvSpPr/>
          <p:nvPr/>
        </p:nvSpPr>
        <p:spPr>
          <a:xfrm>
            <a:off x="6276232" y="1562571"/>
            <a:ext cx="1908000" cy="1908000"/>
          </a:xfrm>
          <a:prstGeom prst="rect">
            <a:avLst/>
          </a:prstGeom>
          <a:solidFill>
            <a:srgbClr val="1F74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de-DE" sz="1400" dirty="0">
              <a:solidFill>
                <a:prstClr val="white"/>
              </a:solidFill>
              <a:latin typeface="Arial" panose="020B0604020202020204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ECONOMIC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6BCD1ED3-0A05-4643-8FA1-AFD067AFF7C5}"/>
              </a:ext>
            </a:extLst>
          </p:cNvPr>
          <p:cNvSpPr/>
          <p:nvPr/>
        </p:nvSpPr>
        <p:spPr>
          <a:xfrm>
            <a:off x="3972100" y="3709556"/>
            <a:ext cx="1908000" cy="1908000"/>
          </a:xfrm>
          <a:prstGeom prst="rect">
            <a:avLst/>
          </a:prstGeom>
          <a:solidFill>
            <a:srgbClr val="34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de-DE" sz="1400" dirty="0">
              <a:solidFill>
                <a:prstClr val="white"/>
              </a:solidFill>
              <a:latin typeface="Arial" panose="020B0604020202020204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546821F2-2896-3744-A458-4A234866EDD1}"/>
              </a:ext>
            </a:extLst>
          </p:cNvPr>
          <p:cNvSpPr/>
          <p:nvPr/>
        </p:nvSpPr>
        <p:spPr>
          <a:xfrm>
            <a:off x="6276232" y="3698485"/>
            <a:ext cx="1908000" cy="1908000"/>
          </a:xfrm>
          <a:prstGeom prst="rect">
            <a:avLst/>
          </a:prstGeom>
          <a:solidFill>
            <a:srgbClr val="86C2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de-DE" sz="1400" dirty="0">
              <a:solidFill>
                <a:prstClr val="white"/>
              </a:solidFill>
              <a:latin typeface="Arial" panose="020B0604020202020204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TECHNOLOGICAL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D76A2B1-2995-D749-A5CC-FD0AE2B39F22}"/>
              </a:ext>
            </a:extLst>
          </p:cNvPr>
          <p:cNvSpPr/>
          <p:nvPr/>
        </p:nvSpPr>
        <p:spPr>
          <a:xfrm>
            <a:off x="587724" y="1562571"/>
            <a:ext cx="3384376" cy="190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Political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Political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Political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Political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Political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D2547108-AFA0-F740-B8D7-272C3733A4A0}"/>
              </a:ext>
            </a:extLst>
          </p:cNvPr>
          <p:cNvSpPr/>
          <p:nvPr/>
        </p:nvSpPr>
        <p:spPr>
          <a:xfrm>
            <a:off x="587724" y="3709556"/>
            <a:ext cx="3384376" cy="190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….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7A048C63-D1C6-034A-B7E3-22EFBC2A3822}"/>
              </a:ext>
            </a:extLst>
          </p:cNvPr>
          <p:cNvSpPr/>
          <p:nvPr/>
        </p:nvSpPr>
        <p:spPr>
          <a:xfrm>
            <a:off x="8184232" y="1562571"/>
            <a:ext cx="3384376" cy="190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….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2BFCD231-F46C-314F-9C4A-C56BBF802DEA}"/>
              </a:ext>
            </a:extLst>
          </p:cNvPr>
          <p:cNvSpPr/>
          <p:nvPr/>
        </p:nvSpPr>
        <p:spPr>
          <a:xfrm>
            <a:off x="8184232" y="3709550"/>
            <a:ext cx="3384376" cy="190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….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6A035967-5C12-144F-8CED-2198DC8879B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02100" y="1979602"/>
            <a:ext cx="648000" cy="6480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EFF42B7F-314B-BB44-B851-20C31C6CC01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906232" y="2002446"/>
            <a:ext cx="648000" cy="64800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03DAED81-8793-5146-9D44-8534CF2CDA8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602100" y="4124422"/>
            <a:ext cx="648000" cy="64800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2F3EB638-E23C-AB43-B718-345EEA05346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906232" y="4124422"/>
            <a:ext cx="64800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577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71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PESTLE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7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www.strategypunk.com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44727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49450EC4-FE50-C545-9BF1-9F60836C5C70}"/>
              </a:ext>
            </a:extLst>
          </p:cNvPr>
          <p:cNvSpPr/>
          <p:nvPr/>
        </p:nvSpPr>
        <p:spPr>
          <a:xfrm>
            <a:off x="382060" y="1503199"/>
            <a:ext cx="1800000" cy="198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P</a:t>
            </a:r>
          </a:p>
          <a:p>
            <a:pPr algn="ctr"/>
            <a:r>
              <a:rPr lang="de-DE" sz="1400" dirty="0"/>
              <a:t>POLITICAL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D2416BE-D4E4-C740-AB2A-E4160C731B32}"/>
              </a:ext>
            </a:extLst>
          </p:cNvPr>
          <p:cNvSpPr/>
          <p:nvPr/>
        </p:nvSpPr>
        <p:spPr>
          <a:xfrm>
            <a:off x="2335778" y="1509767"/>
            <a:ext cx="1800000" cy="198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/>
              <a:t>ECONOMIC</a:t>
            </a:r>
            <a:endParaRPr lang="de-DE" sz="1400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448F450C-5E5A-AD45-8CFC-6ACA69B3FEAE}"/>
              </a:ext>
            </a:extLst>
          </p:cNvPr>
          <p:cNvSpPr/>
          <p:nvPr/>
        </p:nvSpPr>
        <p:spPr>
          <a:xfrm>
            <a:off x="395824" y="3867279"/>
            <a:ext cx="1800000" cy="198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T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TECHNOLOGICAL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71D3B5B3-270C-9A41-8CA8-3534E0BAA050}"/>
              </a:ext>
            </a:extLst>
          </p:cNvPr>
          <p:cNvSpPr/>
          <p:nvPr/>
        </p:nvSpPr>
        <p:spPr>
          <a:xfrm>
            <a:off x="2349542" y="3867279"/>
            <a:ext cx="1800000" cy="198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L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LEGAL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65AC30AF-3CE8-AD4B-ADC8-E1E35353C224}"/>
              </a:ext>
            </a:extLst>
          </p:cNvPr>
          <p:cNvSpPr/>
          <p:nvPr/>
        </p:nvSpPr>
        <p:spPr>
          <a:xfrm>
            <a:off x="6515158" y="1503199"/>
            <a:ext cx="5229122" cy="47127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>
              <a:spcAft>
                <a:spcPts val="600"/>
              </a:spcAft>
            </a:pPr>
            <a:r>
              <a:rPr lang="de-DE" sz="1400" dirty="0"/>
              <a:t>ENVIRONMENTAL FACTORS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179A045-0C8F-AA4A-92C4-1EAEA451A042}"/>
              </a:ext>
            </a:extLst>
          </p:cNvPr>
          <p:cNvSpPr/>
          <p:nvPr/>
        </p:nvSpPr>
        <p:spPr>
          <a:xfrm>
            <a:off x="6515158" y="1974470"/>
            <a:ext cx="5229122" cy="38665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t"/>
          <a:lstStyle/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D2BF922-ED54-7F48-865D-523C21AC13F2}"/>
              </a:ext>
            </a:extLst>
          </p:cNvPr>
          <p:cNvSpPr/>
          <p:nvPr/>
        </p:nvSpPr>
        <p:spPr>
          <a:xfrm>
            <a:off x="4289496" y="1509767"/>
            <a:ext cx="1800000" cy="198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S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SOCIAL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5C82CAE-8C15-6E4B-A015-F631ACBD0A14}"/>
              </a:ext>
            </a:extLst>
          </p:cNvPr>
          <p:cNvSpPr/>
          <p:nvPr/>
        </p:nvSpPr>
        <p:spPr>
          <a:xfrm>
            <a:off x="4303260" y="3861048"/>
            <a:ext cx="1800000" cy="198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ENVIRONMENTAL</a:t>
            </a:r>
          </a:p>
        </p:txBody>
      </p:sp>
    </p:spTree>
    <p:extLst>
      <p:ext uri="{BB962C8B-B14F-4D97-AF65-F5344CB8AC3E}">
        <p14:creationId xmlns:p14="http://schemas.microsoft.com/office/powerpoint/2010/main" val="472176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33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err="1">
                <a:solidFill>
                  <a:srgbClr val="44727E"/>
                </a:solidFill>
              </a:rPr>
              <a:t>www.strategypunk.com</a:t>
            </a:r>
            <a:endParaRPr lang="de-DE" sz="1400" b="1" dirty="0">
              <a:solidFill>
                <a:srgbClr val="44727E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E45077D-B006-BD47-8F89-6FF3F8903A07}"/>
              </a:ext>
            </a:extLst>
          </p:cNvPr>
          <p:cNvSpPr/>
          <p:nvPr/>
        </p:nvSpPr>
        <p:spPr>
          <a:xfrm>
            <a:off x="3972100" y="1562571"/>
            <a:ext cx="1908000" cy="1908000"/>
          </a:xfrm>
          <a:prstGeom prst="rect">
            <a:avLst/>
          </a:prstGeom>
          <a:solidFill>
            <a:srgbClr val="154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P</a:t>
            </a:r>
          </a:p>
          <a:p>
            <a:pPr algn="ctr"/>
            <a:r>
              <a:rPr lang="de-DE" sz="1400" dirty="0"/>
              <a:t>POLITICAL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7EE388E2-81B7-3D42-9C75-79E3EFDC61F9}"/>
              </a:ext>
            </a:extLst>
          </p:cNvPr>
          <p:cNvSpPr/>
          <p:nvPr/>
        </p:nvSpPr>
        <p:spPr>
          <a:xfrm>
            <a:off x="6276232" y="1562571"/>
            <a:ext cx="1908000" cy="1908000"/>
          </a:xfrm>
          <a:prstGeom prst="rect">
            <a:avLst/>
          </a:prstGeom>
          <a:solidFill>
            <a:srgbClr val="1F74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E</a:t>
            </a:r>
          </a:p>
          <a:p>
            <a:pPr algn="ctr">
              <a:spcAft>
                <a:spcPts val="600"/>
              </a:spcAft>
            </a:pPr>
            <a:r>
              <a:rPr lang="de-DE" sz="1400"/>
              <a:t>ECONOMIC</a:t>
            </a:r>
            <a:endParaRPr lang="de-DE" sz="1400" dirty="0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6BCD1ED3-0A05-4643-8FA1-AFD067AFF7C5}"/>
              </a:ext>
            </a:extLst>
          </p:cNvPr>
          <p:cNvSpPr/>
          <p:nvPr/>
        </p:nvSpPr>
        <p:spPr>
          <a:xfrm>
            <a:off x="3972100" y="3709556"/>
            <a:ext cx="1908000" cy="1908000"/>
          </a:xfrm>
          <a:prstGeom prst="rect">
            <a:avLst/>
          </a:prstGeom>
          <a:solidFill>
            <a:srgbClr val="34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S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SOCIAL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546821F2-2896-3744-A458-4A234866EDD1}"/>
              </a:ext>
            </a:extLst>
          </p:cNvPr>
          <p:cNvSpPr/>
          <p:nvPr/>
        </p:nvSpPr>
        <p:spPr>
          <a:xfrm>
            <a:off x="6276232" y="3698485"/>
            <a:ext cx="1908000" cy="1908000"/>
          </a:xfrm>
          <a:prstGeom prst="rect">
            <a:avLst/>
          </a:prstGeom>
          <a:solidFill>
            <a:srgbClr val="86C2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de-DE" sz="5400" dirty="0"/>
              <a:t>T</a:t>
            </a:r>
          </a:p>
          <a:p>
            <a:pPr algn="ctr">
              <a:spcAft>
                <a:spcPts val="600"/>
              </a:spcAft>
            </a:pPr>
            <a:r>
              <a:rPr lang="de-DE" sz="1400" dirty="0"/>
              <a:t>TECHNOLOGICAL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D76A2B1-2995-D749-A5CC-FD0AE2B39F22}"/>
              </a:ext>
            </a:extLst>
          </p:cNvPr>
          <p:cNvSpPr/>
          <p:nvPr/>
        </p:nvSpPr>
        <p:spPr>
          <a:xfrm>
            <a:off x="587724" y="1562571"/>
            <a:ext cx="3384376" cy="190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Political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Political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Political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Political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Political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….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D2547108-AFA0-F740-B8D7-272C3733A4A0}"/>
              </a:ext>
            </a:extLst>
          </p:cNvPr>
          <p:cNvSpPr/>
          <p:nvPr/>
        </p:nvSpPr>
        <p:spPr>
          <a:xfrm>
            <a:off x="587724" y="3709556"/>
            <a:ext cx="3384376" cy="190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….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7A048C63-D1C6-034A-B7E3-22EFBC2A3822}"/>
              </a:ext>
            </a:extLst>
          </p:cNvPr>
          <p:cNvSpPr/>
          <p:nvPr/>
        </p:nvSpPr>
        <p:spPr>
          <a:xfrm>
            <a:off x="8184232" y="1562571"/>
            <a:ext cx="3384376" cy="190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….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2BFCD231-F46C-314F-9C4A-C56BBF802DEA}"/>
              </a:ext>
            </a:extLst>
          </p:cNvPr>
          <p:cNvSpPr/>
          <p:nvPr/>
        </p:nvSpPr>
        <p:spPr>
          <a:xfrm>
            <a:off x="8184232" y="3709550"/>
            <a:ext cx="3384376" cy="190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….</a:t>
            </a:r>
          </a:p>
        </p:txBody>
      </p:sp>
      <p:sp>
        <p:nvSpPr>
          <p:cNvPr id="15" name="Circular Arrow 56">
            <a:extLst>
              <a:ext uri="{FF2B5EF4-FFF2-40B4-BE49-F238E27FC236}">
                <a16:creationId xmlns:a16="http://schemas.microsoft.com/office/drawing/2014/main" id="{50B2E055-DB07-B84D-833E-7EA2FCBD89EC}"/>
              </a:ext>
            </a:extLst>
          </p:cNvPr>
          <p:cNvSpPr/>
          <p:nvPr/>
        </p:nvSpPr>
        <p:spPr>
          <a:xfrm>
            <a:off x="5430000" y="2907470"/>
            <a:ext cx="1332000" cy="1296000"/>
          </a:xfrm>
          <a:prstGeom prst="circularArrow">
            <a:avLst/>
          </a:prstGeom>
          <a:solidFill>
            <a:srgbClr val="B25147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de-DE"/>
          </a:p>
        </p:txBody>
      </p:sp>
      <p:sp>
        <p:nvSpPr>
          <p:cNvPr id="16" name="Circular Arrow 56">
            <a:extLst>
              <a:ext uri="{FF2B5EF4-FFF2-40B4-BE49-F238E27FC236}">
                <a16:creationId xmlns:a16="http://schemas.microsoft.com/office/drawing/2014/main" id="{006941C8-A144-1E49-ABEA-93F6D23B0E23}"/>
              </a:ext>
            </a:extLst>
          </p:cNvPr>
          <p:cNvSpPr/>
          <p:nvPr/>
        </p:nvSpPr>
        <p:spPr>
          <a:xfrm rot="11025758">
            <a:off x="5444079" y="2967253"/>
            <a:ext cx="1332000" cy="1296000"/>
          </a:xfrm>
          <a:prstGeom prst="circularArrow">
            <a:avLst/>
          </a:prstGeom>
          <a:solidFill>
            <a:srgbClr val="B25147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912288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80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err="1">
                <a:solidFill>
                  <a:srgbClr val="44727E"/>
                </a:solidFill>
              </a:rPr>
              <a:t>www.strategypunk.com</a:t>
            </a:r>
            <a:endParaRPr lang="de-DE" sz="1400" b="1" dirty="0">
              <a:solidFill>
                <a:srgbClr val="44727E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E45077D-B006-BD47-8F89-6FF3F8903A07}"/>
              </a:ext>
            </a:extLst>
          </p:cNvPr>
          <p:cNvSpPr/>
          <p:nvPr/>
        </p:nvSpPr>
        <p:spPr>
          <a:xfrm>
            <a:off x="383763" y="1269170"/>
            <a:ext cx="2592000" cy="873323"/>
          </a:xfrm>
          <a:prstGeom prst="rect">
            <a:avLst/>
          </a:prstGeom>
          <a:solidFill>
            <a:srgbClr val="32A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de-DE" sz="2800" dirty="0"/>
              <a:t>P</a:t>
            </a:r>
          </a:p>
          <a:p>
            <a:pPr>
              <a:lnSpc>
                <a:spcPct val="150000"/>
              </a:lnSpc>
            </a:pPr>
            <a:r>
              <a:rPr lang="de-DE" sz="1400" dirty="0"/>
              <a:t>POLITICAL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D76A2B1-2995-D749-A5CC-FD0AE2B39F22}"/>
              </a:ext>
            </a:extLst>
          </p:cNvPr>
          <p:cNvSpPr/>
          <p:nvPr/>
        </p:nvSpPr>
        <p:spPr>
          <a:xfrm>
            <a:off x="370977" y="2295470"/>
            <a:ext cx="2592000" cy="3870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Political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Political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Political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Political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Political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….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6877F63E-C6E8-DD49-BCA2-E44524FFB6E4}"/>
              </a:ext>
            </a:extLst>
          </p:cNvPr>
          <p:cNvSpPr/>
          <p:nvPr/>
        </p:nvSpPr>
        <p:spPr>
          <a:xfrm>
            <a:off x="3282721" y="1269170"/>
            <a:ext cx="2592000" cy="873323"/>
          </a:xfrm>
          <a:prstGeom prst="rect">
            <a:avLst/>
          </a:prstGeom>
          <a:solidFill>
            <a:srgbClr val="98B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de-DE" sz="2800" dirty="0"/>
              <a:t>E</a:t>
            </a:r>
          </a:p>
          <a:p>
            <a:pPr>
              <a:lnSpc>
                <a:spcPct val="150000"/>
              </a:lnSpc>
            </a:pPr>
            <a:r>
              <a:rPr lang="de-DE" sz="1400"/>
              <a:t>ECONOMIC</a:t>
            </a:r>
            <a:endParaRPr lang="de-DE" sz="1400" dirty="0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8EBC3492-417D-4E48-AF5E-41C9142DB64A}"/>
              </a:ext>
            </a:extLst>
          </p:cNvPr>
          <p:cNvSpPr/>
          <p:nvPr/>
        </p:nvSpPr>
        <p:spPr>
          <a:xfrm>
            <a:off x="3269935" y="2295470"/>
            <a:ext cx="2592000" cy="3870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Economic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Economic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Economic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Economic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Economic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….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9CC0BBB-69F3-C242-B6F0-0C083E0FDECA}"/>
              </a:ext>
            </a:extLst>
          </p:cNvPr>
          <p:cNvSpPr/>
          <p:nvPr/>
        </p:nvSpPr>
        <p:spPr>
          <a:xfrm>
            <a:off x="6174942" y="1269170"/>
            <a:ext cx="2592000" cy="873323"/>
          </a:xfrm>
          <a:prstGeom prst="rect">
            <a:avLst/>
          </a:prstGeom>
          <a:solidFill>
            <a:srgbClr val="4454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de-DE" sz="2800" dirty="0"/>
              <a:t>S</a:t>
            </a:r>
          </a:p>
          <a:p>
            <a:pPr>
              <a:lnSpc>
                <a:spcPct val="150000"/>
              </a:lnSpc>
            </a:pPr>
            <a:r>
              <a:rPr lang="de-DE" sz="1400" dirty="0"/>
              <a:t>SOCIAL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D053240-D205-0943-8E2F-82DCD2AEB4B7}"/>
              </a:ext>
            </a:extLst>
          </p:cNvPr>
          <p:cNvSpPr/>
          <p:nvPr/>
        </p:nvSpPr>
        <p:spPr>
          <a:xfrm>
            <a:off x="6162156" y="2295470"/>
            <a:ext cx="2592000" cy="3870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Social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Social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Social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Social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Social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….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A6FA147F-D696-6746-B658-81FBFDDF824E}"/>
              </a:ext>
            </a:extLst>
          </p:cNvPr>
          <p:cNvSpPr/>
          <p:nvPr/>
        </p:nvSpPr>
        <p:spPr>
          <a:xfrm>
            <a:off x="9061114" y="1269170"/>
            <a:ext cx="2592000" cy="873323"/>
          </a:xfrm>
          <a:prstGeom prst="rect">
            <a:avLst/>
          </a:prstGeom>
          <a:solidFill>
            <a:srgbClr val="E593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de-DE" sz="2800" dirty="0"/>
              <a:t>T</a:t>
            </a:r>
          </a:p>
          <a:p>
            <a:pPr>
              <a:lnSpc>
                <a:spcPct val="150000"/>
              </a:lnSpc>
            </a:pPr>
            <a:r>
              <a:rPr lang="de-DE" sz="1400" dirty="0"/>
              <a:t>TECHNOLOGICAL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AE76FADF-2C79-664F-9598-729200BE5571}"/>
              </a:ext>
            </a:extLst>
          </p:cNvPr>
          <p:cNvSpPr/>
          <p:nvPr/>
        </p:nvSpPr>
        <p:spPr>
          <a:xfrm>
            <a:off x="9048328" y="2295470"/>
            <a:ext cx="2592000" cy="3870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Technological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Technological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Technological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Technological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Technological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527111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9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7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www.strategypunk.com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44727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E45077D-B006-BD47-8F89-6FF3F8903A07}"/>
              </a:ext>
            </a:extLst>
          </p:cNvPr>
          <p:cNvSpPr/>
          <p:nvPr/>
        </p:nvSpPr>
        <p:spPr>
          <a:xfrm>
            <a:off x="383763" y="1269170"/>
            <a:ext cx="2592000" cy="873323"/>
          </a:xfrm>
          <a:prstGeom prst="rect">
            <a:avLst/>
          </a:prstGeom>
          <a:solidFill>
            <a:srgbClr val="32A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POLITICAL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D76A2B1-2995-D749-A5CC-FD0AE2B39F22}"/>
              </a:ext>
            </a:extLst>
          </p:cNvPr>
          <p:cNvSpPr/>
          <p:nvPr/>
        </p:nvSpPr>
        <p:spPr>
          <a:xfrm>
            <a:off x="370977" y="2295470"/>
            <a:ext cx="2592000" cy="3870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>
                <a:solidFill>
                  <a:schemeClr val="tx1"/>
                </a:solidFill>
              </a:rPr>
              <a:t>Political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>
                <a:solidFill>
                  <a:schemeClr val="tx1"/>
                </a:solidFill>
              </a:rPr>
              <a:t>Political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>
                <a:solidFill>
                  <a:schemeClr val="tx1"/>
                </a:solidFill>
              </a:rPr>
              <a:t>Political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>
                <a:solidFill>
                  <a:schemeClr val="tx1"/>
                </a:solidFill>
              </a:rPr>
              <a:t>Political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>
                <a:solidFill>
                  <a:schemeClr val="tx1"/>
                </a:solidFill>
              </a:rPr>
              <a:t>Political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>
                <a:solidFill>
                  <a:schemeClr val="tx1"/>
                </a:solidFill>
              </a:rPr>
              <a:t>….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6877F63E-C6E8-DD49-BCA2-E44524FFB6E4}"/>
              </a:ext>
            </a:extLst>
          </p:cNvPr>
          <p:cNvSpPr/>
          <p:nvPr/>
        </p:nvSpPr>
        <p:spPr>
          <a:xfrm>
            <a:off x="3282721" y="1269170"/>
            <a:ext cx="2592000" cy="873323"/>
          </a:xfrm>
          <a:prstGeom prst="rect">
            <a:avLst/>
          </a:prstGeom>
          <a:solidFill>
            <a:srgbClr val="98B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ECONOMIC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8EBC3492-417D-4E48-AF5E-41C9142DB64A}"/>
              </a:ext>
            </a:extLst>
          </p:cNvPr>
          <p:cNvSpPr/>
          <p:nvPr/>
        </p:nvSpPr>
        <p:spPr>
          <a:xfrm>
            <a:off x="3269935" y="2295470"/>
            <a:ext cx="2592000" cy="3870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Economic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….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9CC0BBB-69F3-C242-B6F0-0C083E0FDECA}"/>
              </a:ext>
            </a:extLst>
          </p:cNvPr>
          <p:cNvSpPr/>
          <p:nvPr/>
        </p:nvSpPr>
        <p:spPr>
          <a:xfrm>
            <a:off x="6174942" y="1269170"/>
            <a:ext cx="2592000" cy="873323"/>
          </a:xfrm>
          <a:prstGeom prst="rect">
            <a:avLst/>
          </a:prstGeom>
          <a:solidFill>
            <a:srgbClr val="4454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D053240-D205-0943-8E2F-82DCD2AEB4B7}"/>
              </a:ext>
            </a:extLst>
          </p:cNvPr>
          <p:cNvSpPr/>
          <p:nvPr/>
        </p:nvSpPr>
        <p:spPr>
          <a:xfrm>
            <a:off x="6162156" y="2295470"/>
            <a:ext cx="2592000" cy="3870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Social</a:t>
            </a: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marR="0" lvl="0" indent="-184150" fontAlgn="auto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….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A6FA147F-D696-6746-B658-81FBFDDF824E}"/>
              </a:ext>
            </a:extLst>
          </p:cNvPr>
          <p:cNvSpPr/>
          <p:nvPr/>
        </p:nvSpPr>
        <p:spPr>
          <a:xfrm>
            <a:off x="9061114" y="1269170"/>
            <a:ext cx="2592000" cy="873323"/>
          </a:xfrm>
          <a:prstGeom prst="rect">
            <a:avLst/>
          </a:prstGeom>
          <a:solidFill>
            <a:srgbClr val="E593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TECHNOLOGICAL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AE76FADF-2C79-664F-9598-729200BE5571}"/>
              </a:ext>
            </a:extLst>
          </p:cNvPr>
          <p:cNvSpPr/>
          <p:nvPr/>
        </p:nvSpPr>
        <p:spPr>
          <a:xfrm>
            <a:off x="9048328" y="2295470"/>
            <a:ext cx="2592000" cy="3870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Technological </a:t>
            </a:r>
            <a:r>
              <a:rPr lang="de-DE" sz="14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4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prstClr val="black"/>
                </a:solidFill>
                <a:latin typeface="Arial" panose="020B0604020202020204"/>
              </a:rPr>
              <a:t>….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1AA737F-CE33-684B-BE40-0657B156C3B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79576" y="1435831"/>
            <a:ext cx="540000" cy="540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313CF92F-F987-4842-8C56-5E53C4197C9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95960" y="1435831"/>
            <a:ext cx="540000" cy="5400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F496278E-471B-A84E-955D-599DFF8C6F1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920536" y="1435831"/>
            <a:ext cx="540000" cy="5400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42EBCF1-C331-C444-92FF-64334BB649A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077073" y="1435831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332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03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err="1">
                <a:solidFill>
                  <a:srgbClr val="44727E"/>
                </a:solidFill>
              </a:rPr>
              <a:t>www.strategypunk.com</a:t>
            </a:r>
            <a:endParaRPr lang="de-DE" sz="1400" b="1" dirty="0">
              <a:solidFill>
                <a:srgbClr val="44727E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E45077D-B006-BD47-8F89-6FF3F8903A07}"/>
              </a:ext>
            </a:extLst>
          </p:cNvPr>
          <p:cNvSpPr/>
          <p:nvPr/>
        </p:nvSpPr>
        <p:spPr>
          <a:xfrm>
            <a:off x="383763" y="1269170"/>
            <a:ext cx="2592000" cy="873323"/>
          </a:xfrm>
          <a:prstGeom prst="rect">
            <a:avLst/>
          </a:prstGeom>
          <a:solidFill>
            <a:srgbClr val="32A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de-DE" sz="2800" dirty="0"/>
              <a:t>P</a:t>
            </a:r>
          </a:p>
          <a:p>
            <a:pPr>
              <a:lnSpc>
                <a:spcPct val="150000"/>
              </a:lnSpc>
            </a:pPr>
            <a:r>
              <a:rPr lang="de-DE" sz="1400" dirty="0"/>
              <a:t>POLITICAL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D76A2B1-2995-D749-A5CC-FD0AE2B39F22}"/>
              </a:ext>
            </a:extLst>
          </p:cNvPr>
          <p:cNvSpPr/>
          <p:nvPr/>
        </p:nvSpPr>
        <p:spPr>
          <a:xfrm>
            <a:off x="370977" y="2295470"/>
            <a:ext cx="2592000" cy="38703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Political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Political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Political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Political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Political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….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6877F63E-C6E8-DD49-BCA2-E44524FFB6E4}"/>
              </a:ext>
            </a:extLst>
          </p:cNvPr>
          <p:cNvSpPr/>
          <p:nvPr/>
        </p:nvSpPr>
        <p:spPr>
          <a:xfrm>
            <a:off x="3282721" y="1269170"/>
            <a:ext cx="2592000" cy="873323"/>
          </a:xfrm>
          <a:prstGeom prst="rect">
            <a:avLst/>
          </a:prstGeom>
          <a:solidFill>
            <a:srgbClr val="98B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de-DE" sz="2800" dirty="0"/>
              <a:t>E</a:t>
            </a:r>
          </a:p>
          <a:p>
            <a:pPr>
              <a:lnSpc>
                <a:spcPct val="150000"/>
              </a:lnSpc>
            </a:pPr>
            <a:r>
              <a:rPr lang="de-DE" sz="1400"/>
              <a:t>ECONOMIC</a:t>
            </a:r>
            <a:endParaRPr lang="de-DE" sz="1400" dirty="0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8EBC3492-417D-4E48-AF5E-41C9142DB64A}"/>
              </a:ext>
            </a:extLst>
          </p:cNvPr>
          <p:cNvSpPr/>
          <p:nvPr/>
        </p:nvSpPr>
        <p:spPr>
          <a:xfrm>
            <a:off x="3269935" y="2295470"/>
            <a:ext cx="2592000" cy="38703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Economic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Economic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Economic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Economic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Economic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….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9CC0BBB-69F3-C242-B6F0-0C083E0FDECA}"/>
              </a:ext>
            </a:extLst>
          </p:cNvPr>
          <p:cNvSpPr/>
          <p:nvPr/>
        </p:nvSpPr>
        <p:spPr>
          <a:xfrm>
            <a:off x="6174942" y="1269170"/>
            <a:ext cx="2592000" cy="873323"/>
          </a:xfrm>
          <a:prstGeom prst="rect">
            <a:avLst/>
          </a:prstGeom>
          <a:solidFill>
            <a:srgbClr val="4454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de-DE" sz="2800" dirty="0"/>
              <a:t>S</a:t>
            </a:r>
          </a:p>
          <a:p>
            <a:pPr>
              <a:lnSpc>
                <a:spcPct val="150000"/>
              </a:lnSpc>
            </a:pPr>
            <a:r>
              <a:rPr lang="de-DE" sz="1400" dirty="0"/>
              <a:t>SOCIAL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D053240-D205-0943-8E2F-82DCD2AEB4B7}"/>
              </a:ext>
            </a:extLst>
          </p:cNvPr>
          <p:cNvSpPr/>
          <p:nvPr/>
        </p:nvSpPr>
        <p:spPr>
          <a:xfrm>
            <a:off x="6162156" y="2295470"/>
            <a:ext cx="2592000" cy="38703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Social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Social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Social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Social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</a:rPr>
              <a:t>Social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….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A6FA147F-D696-6746-B658-81FBFDDF824E}"/>
              </a:ext>
            </a:extLst>
          </p:cNvPr>
          <p:cNvSpPr/>
          <p:nvPr/>
        </p:nvSpPr>
        <p:spPr>
          <a:xfrm>
            <a:off x="9061114" y="1269170"/>
            <a:ext cx="2592000" cy="873323"/>
          </a:xfrm>
          <a:prstGeom prst="rect">
            <a:avLst/>
          </a:prstGeom>
          <a:solidFill>
            <a:srgbClr val="E593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de-DE" sz="2800" dirty="0"/>
              <a:t>T</a:t>
            </a:r>
          </a:p>
          <a:p>
            <a:pPr>
              <a:lnSpc>
                <a:spcPct val="150000"/>
              </a:lnSpc>
            </a:pPr>
            <a:r>
              <a:rPr lang="de-DE" sz="1400" dirty="0"/>
              <a:t>TECHNOLOGICAL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AE76FADF-2C79-664F-9598-729200BE5571}"/>
              </a:ext>
            </a:extLst>
          </p:cNvPr>
          <p:cNvSpPr/>
          <p:nvPr/>
        </p:nvSpPr>
        <p:spPr>
          <a:xfrm>
            <a:off x="9048328" y="2295470"/>
            <a:ext cx="2592000" cy="38703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Technological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Technological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Technological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Technological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Technological </a:t>
            </a:r>
            <a:r>
              <a:rPr lang="de-DE" sz="1400" dirty="0" err="1">
                <a:solidFill>
                  <a:schemeClr val="tx1"/>
                </a:solidFill>
              </a:rPr>
              <a:t>factors</a:t>
            </a:r>
            <a:endParaRPr lang="de-DE" sz="1400" dirty="0">
              <a:solidFill>
                <a:schemeClr val="tx1"/>
              </a:solidFill>
            </a:endParaRPr>
          </a:p>
          <a:p>
            <a:pPr marL="184150" indent="-184150">
              <a:spcAft>
                <a:spcPts val="9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430498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41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7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www.strategypunk.com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44727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E45077D-B006-BD47-8F89-6FF3F8903A07}"/>
              </a:ext>
            </a:extLst>
          </p:cNvPr>
          <p:cNvSpPr/>
          <p:nvPr/>
        </p:nvSpPr>
        <p:spPr>
          <a:xfrm>
            <a:off x="383763" y="1269170"/>
            <a:ext cx="2592000" cy="873323"/>
          </a:xfrm>
          <a:prstGeom prst="rect">
            <a:avLst/>
          </a:prstGeom>
          <a:solidFill>
            <a:srgbClr val="4454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POLITICAL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D76A2B1-2995-D749-A5CC-FD0AE2B39F22}"/>
              </a:ext>
            </a:extLst>
          </p:cNvPr>
          <p:cNvSpPr/>
          <p:nvPr/>
        </p:nvSpPr>
        <p:spPr>
          <a:xfrm>
            <a:off x="370977" y="2295470"/>
            <a:ext cx="5797686" cy="38703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Political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Political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Political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Political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Political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6877F63E-C6E8-DD49-BCA2-E44524FFB6E4}"/>
              </a:ext>
            </a:extLst>
          </p:cNvPr>
          <p:cNvSpPr/>
          <p:nvPr/>
        </p:nvSpPr>
        <p:spPr>
          <a:xfrm>
            <a:off x="3276213" y="1269170"/>
            <a:ext cx="2592000" cy="8733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ECONOMIC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9CC0BBB-69F3-C242-B6F0-0C083E0FDECA}"/>
              </a:ext>
            </a:extLst>
          </p:cNvPr>
          <p:cNvSpPr/>
          <p:nvPr/>
        </p:nvSpPr>
        <p:spPr>
          <a:xfrm>
            <a:off x="6168663" y="1269170"/>
            <a:ext cx="2592000" cy="8733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A6FA147F-D696-6746-B658-81FBFDDF824E}"/>
              </a:ext>
            </a:extLst>
          </p:cNvPr>
          <p:cNvSpPr/>
          <p:nvPr/>
        </p:nvSpPr>
        <p:spPr>
          <a:xfrm>
            <a:off x="9061114" y="1269170"/>
            <a:ext cx="2592000" cy="8733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TECHNOLOGICAL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9EC51E8-C156-9B46-8296-1C7C117779E9}"/>
              </a:ext>
            </a:extLst>
          </p:cNvPr>
          <p:cNvSpPr/>
          <p:nvPr/>
        </p:nvSpPr>
        <p:spPr>
          <a:xfrm>
            <a:off x="6095999" y="2295470"/>
            <a:ext cx="5557115" cy="38703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>
                <a:solidFill>
                  <a:prstClr val="black"/>
                </a:solidFill>
                <a:latin typeface="Arial" panose="020B0604020202020204"/>
              </a:rPr>
              <a:t>Political </a:t>
            </a:r>
            <a:r>
              <a:rPr lang="de-DE" sz="16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6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>
                <a:solidFill>
                  <a:prstClr val="black"/>
                </a:solidFill>
                <a:latin typeface="Arial" panose="020B0604020202020204"/>
              </a:rPr>
              <a:t>Political </a:t>
            </a:r>
            <a:r>
              <a:rPr lang="de-DE" sz="16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6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>
                <a:solidFill>
                  <a:prstClr val="black"/>
                </a:solidFill>
                <a:latin typeface="Arial" panose="020B0604020202020204"/>
              </a:rPr>
              <a:t>Political </a:t>
            </a:r>
            <a:r>
              <a:rPr lang="de-DE" sz="16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6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>
                <a:solidFill>
                  <a:prstClr val="black"/>
                </a:solidFill>
                <a:latin typeface="Arial" panose="020B0604020202020204"/>
              </a:rPr>
              <a:t>Political </a:t>
            </a:r>
            <a:r>
              <a:rPr lang="de-DE" sz="16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6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>
                <a:solidFill>
                  <a:prstClr val="black"/>
                </a:solidFill>
                <a:latin typeface="Arial" panose="020B0604020202020204"/>
              </a:rPr>
              <a:t>Political </a:t>
            </a:r>
            <a:r>
              <a:rPr lang="de-DE" sz="1600" dirty="0" err="1">
                <a:solidFill>
                  <a:prstClr val="black"/>
                </a:solidFill>
                <a:latin typeface="Arial" panose="020B0604020202020204"/>
              </a:rPr>
              <a:t>factors</a:t>
            </a:r>
            <a:endParaRPr lang="de-DE" sz="1600" dirty="0">
              <a:solidFill>
                <a:prstClr val="black"/>
              </a:solidFill>
              <a:latin typeface="Arial" panose="020B0604020202020204"/>
            </a:endParaRPr>
          </a:p>
          <a:p>
            <a:pPr marL="18415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>
                <a:solidFill>
                  <a:prstClr val="black"/>
                </a:solidFill>
                <a:latin typeface="Arial" panose="020B0604020202020204"/>
              </a:rPr>
              <a:t>….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19DAF6FB-ACE7-014D-9063-4843F607A08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710774" y="5296660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062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89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7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www.strategypunk.com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44727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E45077D-B006-BD47-8F89-6FF3F8903A07}"/>
              </a:ext>
            </a:extLst>
          </p:cNvPr>
          <p:cNvSpPr/>
          <p:nvPr/>
        </p:nvSpPr>
        <p:spPr>
          <a:xfrm>
            <a:off x="383763" y="1269170"/>
            <a:ext cx="2592000" cy="8733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POLITICAL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D76A2B1-2995-D749-A5CC-FD0AE2B39F22}"/>
              </a:ext>
            </a:extLst>
          </p:cNvPr>
          <p:cNvSpPr/>
          <p:nvPr/>
        </p:nvSpPr>
        <p:spPr>
          <a:xfrm>
            <a:off x="370977" y="2295470"/>
            <a:ext cx="5797686" cy="38703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Economic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>
                <a:solidFill>
                  <a:prstClr val="black"/>
                </a:solidFill>
              </a:rPr>
              <a:t>Economic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>
                <a:solidFill>
                  <a:prstClr val="black"/>
                </a:solidFill>
              </a:rPr>
              <a:t>Economic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>
                <a:solidFill>
                  <a:prstClr val="black"/>
                </a:solidFill>
              </a:rPr>
              <a:t>Economic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>
                <a:solidFill>
                  <a:prstClr val="black"/>
                </a:solidFill>
              </a:rPr>
              <a:t>Economic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6877F63E-C6E8-DD49-BCA2-E44524FFB6E4}"/>
              </a:ext>
            </a:extLst>
          </p:cNvPr>
          <p:cNvSpPr/>
          <p:nvPr/>
        </p:nvSpPr>
        <p:spPr>
          <a:xfrm>
            <a:off x="3276213" y="1269170"/>
            <a:ext cx="2592000" cy="873323"/>
          </a:xfrm>
          <a:prstGeom prst="rect">
            <a:avLst/>
          </a:prstGeom>
          <a:solidFill>
            <a:srgbClr val="4454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ECONOMIC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9CC0BBB-69F3-C242-B6F0-0C083E0FDECA}"/>
              </a:ext>
            </a:extLst>
          </p:cNvPr>
          <p:cNvSpPr/>
          <p:nvPr/>
        </p:nvSpPr>
        <p:spPr>
          <a:xfrm>
            <a:off x="6168663" y="1269170"/>
            <a:ext cx="2592000" cy="8733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A6FA147F-D696-6746-B658-81FBFDDF824E}"/>
              </a:ext>
            </a:extLst>
          </p:cNvPr>
          <p:cNvSpPr/>
          <p:nvPr/>
        </p:nvSpPr>
        <p:spPr>
          <a:xfrm>
            <a:off x="9061114" y="1269170"/>
            <a:ext cx="2592000" cy="8733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TECHNOLOGICAL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9EC51E8-C156-9B46-8296-1C7C117779E9}"/>
              </a:ext>
            </a:extLst>
          </p:cNvPr>
          <p:cNvSpPr/>
          <p:nvPr/>
        </p:nvSpPr>
        <p:spPr>
          <a:xfrm>
            <a:off x="6095999" y="2295470"/>
            <a:ext cx="5557115" cy="38703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>
                <a:solidFill>
                  <a:prstClr val="black"/>
                </a:solidFill>
              </a:rPr>
              <a:t>Economic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>
                <a:solidFill>
                  <a:prstClr val="black"/>
                </a:solidFill>
              </a:rPr>
              <a:t>Economic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>
                <a:solidFill>
                  <a:prstClr val="black"/>
                </a:solidFill>
              </a:rPr>
              <a:t>Economic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>
                <a:solidFill>
                  <a:prstClr val="black"/>
                </a:solidFill>
              </a:rPr>
              <a:t>Economic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>
                <a:solidFill>
                  <a:prstClr val="black"/>
                </a:solidFill>
              </a:rPr>
              <a:t>Economic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5EDA5BBB-25D2-D347-9614-00F80D5BDA2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632504" y="5236943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646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3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437450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PEST Analysis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44727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www.strategypunk.com</a:t>
            </a: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rgbClr val="44727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E45077D-B006-BD47-8F89-6FF3F8903A07}"/>
              </a:ext>
            </a:extLst>
          </p:cNvPr>
          <p:cNvSpPr/>
          <p:nvPr/>
        </p:nvSpPr>
        <p:spPr>
          <a:xfrm>
            <a:off x="383763" y="1269170"/>
            <a:ext cx="2592000" cy="8733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POLITICAL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0D76A2B1-2995-D749-A5CC-FD0AE2B39F22}"/>
              </a:ext>
            </a:extLst>
          </p:cNvPr>
          <p:cNvSpPr/>
          <p:nvPr/>
        </p:nvSpPr>
        <p:spPr>
          <a:xfrm>
            <a:off x="370977" y="2295470"/>
            <a:ext cx="5797686" cy="38703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 err="1">
                <a:solidFill>
                  <a:prstClr val="black"/>
                </a:solidFill>
              </a:rPr>
              <a:t>Social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 err="1">
                <a:solidFill>
                  <a:prstClr val="black"/>
                </a:solidFill>
              </a:rPr>
              <a:t>Social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 err="1">
                <a:solidFill>
                  <a:prstClr val="black"/>
                </a:solidFill>
              </a:rPr>
              <a:t>Social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 err="1">
                <a:solidFill>
                  <a:prstClr val="black"/>
                </a:solidFill>
              </a:rPr>
              <a:t>Social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6877F63E-C6E8-DD49-BCA2-E44524FFB6E4}"/>
              </a:ext>
            </a:extLst>
          </p:cNvPr>
          <p:cNvSpPr/>
          <p:nvPr/>
        </p:nvSpPr>
        <p:spPr>
          <a:xfrm>
            <a:off x="3276213" y="1269170"/>
            <a:ext cx="2592000" cy="8733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ECONOMIC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9CC0BBB-69F3-C242-B6F0-0C083E0FDECA}"/>
              </a:ext>
            </a:extLst>
          </p:cNvPr>
          <p:cNvSpPr/>
          <p:nvPr/>
        </p:nvSpPr>
        <p:spPr>
          <a:xfrm>
            <a:off x="6168663" y="1269170"/>
            <a:ext cx="2592000" cy="873323"/>
          </a:xfrm>
          <a:prstGeom prst="rect">
            <a:avLst/>
          </a:prstGeom>
          <a:solidFill>
            <a:srgbClr val="4454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A6FA147F-D696-6746-B658-81FBFDDF824E}"/>
              </a:ext>
            </a:extLst>
          </p:cNvPr>
          <p:cNvSpPr/>
          <p:nvPr/>
        </p:nvSpPr>
        <p:spPr>
          <a:xfrm>
            <a:off x="9061114" y="1269170"/>
            <a:ext cx="2592000" cy="8733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TECHNOLOGICAL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9EC51E8-C156-9B46-8296-1C7C117779E9}"/>
              </a:ext>
            </a:extLst>
          </p:cNvPr>
          <p:cNvSpPr/>
          <p:nvPr/>
        </p:nvSpPr>
        <p:spPr>
          <a:xfrm>
            <a:off x="6095999" y="2295470"/>
            <a:ext cx="5557115" cy="38703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tlCol="0" anchor="t"/>
          <a:lstStyle/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 err="1">
                <a:solidFill>
                  <a:prstClr val="black"/>
                </a:solidFill>
              </a:rPr>
              <a:t>Social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 err="1">
                <a:solidFill>
                  <a:prstClr val="black"/>
                </a:solidFill>
              </a:rPr>
              <a:t>Social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 err="1">
                <a:solidFill>
                  <a:prstClr val="black"/>
                </a:solidFill>
              </a:rPr>
              <a:t>Social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 err="1">
                <a:solidFill>
                  <a:prstClr val="black"/>
                </a:solidFill>
              </a:rPr>
              <a:t>Social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lvl="0" indent="-184150">
              <a:spcAft>
                <a:spcPts val="1500"/>
              </a:spcAft>
              <a:buFont typeface="Wingdings" pitchFamily="2" charset="2"/>
              <a:buChar char="§"/>
            </a:pPr>
            <a:r>
              <a:rPr lang="de-DE" sz="1600" dirty="0" err="1">
                <a:solidFill>
                  <a:prstClr val="black"/>
                </a:solidFill>
              </a:rPr>
              <a:t>Social</a:t>
            </a:r>
            <a:r>
              <a:rPr lang="de-DE" sz="1600" dirty="0">
                <a:solidFill>
                  <a:prstClr val="black"/>
                </a:solidFill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factors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184150" marR="0" lvl="0" indent="-1841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….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9388FA5E-822D-CB4E-838B-3E25A43459D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735437" y="5236943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5194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702</Words>
  <Application>Microsoft Macintosh PowerPoint</Application>
  <PresentationFormat>Breitbild</PresentationFormat>
  <Paragraphs>445</Paragraphs>
  <Slides>20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7" baseType="lpstr">
      <vt:lpstr>Arial</vt:lpstr>
      <vt:lpstr>Calibri</vt:lpstr>
      <vt:lpstr>Wingdings</vt:lpstr>
      <vt:lpstr>1_Office</vt:lpstr>
      <vt:lpstr>Office</vt:lpstr>
      <vt:lpstr>2_Office</vt:lpstr>
      <vt:lpstr>think-cell Folie</vt:lpstr>
      <vt:lpstr>PEST Analysis</vt:lpstr>
      <vt:lpstr>PEST Analysis</vt:lpstr>
      <vt:lpstr>PEST Analysis</vt:lpstr>
      <vt:lpstr>PEST Analysis</vt:lpstr>
      <vt:lpstr>PEST Analysis</vt:lpstr>
      <vt:lpstr>PEST Analysis</vt:lpstr>
      <vt:lpstr>PEST Analysis</vt:lpstr>
      <vt:lpstr>PEST Analysis</vt:lpstr>
      <vt:lpstr>PEST Analysis</vt:lpstr>
      <vt:lpstr>PEST Analysis</vt:lpstr>
      <vt:lpstr>PEST Analysis</vt:lpstr>
      <vt:lpstr>PEST Analysis</vt:lpstr>
      <vt:lpstr>PEST Analysis</vt:lpstr>
      <vt:lpstr>PEST Analysis</vt:lpstr>
      <vt:lpstr>PESTLE Analysis</vt:lpstr>
      <vt:lpstr>PESTLE Analysis</vt:lpstr>
      <vt:lpstr>PESTLE Analysis</vt:lpstr>
      <vt:lpstr>PESTLE Analysis</vt:lpstr>
      <vt:lpstr>PESTLE Analysis</vt:lpstr>
      <vt:lpstr>PESTLE Analysis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PEST / PESTLE ANALYSIS</dc:title>
  <dc:subject/>
  <dc:creator>StrategyPunk.com</dc:creator>
  <cp:keywords/>
  <dc:description/>
  <cp:lastModifiedBy>Christina  Schmidt</cp:lastModifiedBy>
  <cp:revision>52</cp:revision>
  <dcterms:created xsi:type="dcterms:W3CDTF">2019-03-05T19:37:05Z</dcterms:created>
  <dcterms:modified xsi:type="dcterms:W3CDTF">2020-02-15T00:28:01Z</dcterms:modified>
  <cp:category/>
</cp:coreProperties>
</file>