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heme/theme3.xml" ContentType="application/vnd.openxmlformats-officedocument.them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  <p:sldMasterId id="2147483728" r:id="rId2"/>
  </p:sldMasterIdLst>
  <p:notesMasterIdLst>
    <p:notesMasterId r:id="rId4"/>
  </p:notesMasterIdLst>
  <p:sldIdLst>
    <p:sldId id="370" r:id="rId3"/>
  </p:sldIdLst>
  <p:sldSz cx="12192000" cy="6858000"/>
  <p:notesSz cx="6797675" cy="9926638"/>
  <p:custDataLst>
    <p:tags r:id="rId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84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0A239"/>
    <a:srgbClr val="B25147"/>
    <a:srgbClr val="5DA892"/>
    <a:srgbClr val="44727E"/>
    <a:srgbClr val="A8BD75"/>
    <a:srgbClr val="5DA792"/>
    <a:srgbClr val="E4A450"/>
    <a:srgbClr val="445469"/>
    <a:srgbClr val="35AB91"/>
    <a:srgbClr val="C0C6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99" autoAdjust="0"/>
    <p:restoredTop sz="93725" autoAdjust="0"/>
  </p:normalViewPr>
  <p:slideViewPr>
    <p:cSldViewPr>
      <p:cViewPr varScale="1">
        <p:scale>
          <a:sx n="106" d="100"/>
          <a:sy n="106" d="100"/>
        </p:scale>
        <p:origin x="1200" y="184"/>
      </p:cViewPr>
      <p:guideLst>
        <p:guide orient="horz" pos="388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55ECEB-5993-419A-A88E-DE0AA28C9EB0}" type="datetimeFigureOut">
              <a:rPr lang="de-DE" smtClean="0"/>
              <a:t>29.08.19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826AFD-8D35-440C-98D2-3CEB164CDE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5322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pn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6.bin"/><Relationship Id="rId4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7.bin"/><Relationship Id="rId4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9.bin"/><Relationship Id="rId4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02C00E-24D6-6D46-91EF-22D77F5552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22171D0-D3E6-D24C-A073-B0DE6E599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78AB277-361A-D44F-81F8-075BA065A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29.08.19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9A4E840-6A0C-6F4E-B5D9-FECEDF254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DA68EB-357D-5649-9BE4-E4F3C994A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4361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4C89FC-94AA-C74D-9175-559AD0FAF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A1CEB8E-3FEF-FD4C-AEEC-A8A4A76CD2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CB39C45-778F-4241-8230-17A79F1B1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29.08.19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65B23BD-D4E4-2442-9152-AD4549E71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7D0266-6465-1F4C-86AB-151D2D0F2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5511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02B8040-A28B-B347-BD8C-5EA0D6B27A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2DC78F5-DB66-E64C-96FD-851181D113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23DDCC4-E6B7-DE4E-8F64-5459E5E99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29.08.19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1804C0D-9A01-D94A-8D4B-3783AC324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49AB533-E8AB-784D-9B50-591B17607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5950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61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58235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5866DBD5-BBEC-437B-B37F-6BF2755FDAB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3359016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80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Grafik 4">
            <a:extLst>
              <a:ext uri="{FF2B5EF4-FFF2-40B4-BE49-F238E27FC236}">
                <a16:creationId xmlns:a16="http://schemas.microsoft.com/office/drawing/2014/main" id="{0497CA38-8086-4A83-A292-86607C7F0CC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48"/>
            <a:ext cx="12186138" cy="4608512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5F2911CE-ED18-40C6-9BEB-5257E2C24DCC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88288" y="5805264"/>
            <a:ext cx="3121341" cy="619621"/>
          </a:xfrm>
          <a:prstGeom prst="rect">
            <a:avLst/>
          </a:prstGeom>
        </p:spPr>
      </p:pic>
      <p:sp>
        <p:nvSpPr>
          <p:cNvPr id="7" name="Textplatzhalter 20">
            <a:extLst>
              <a:ext uri="{FF2B5EF4-FFF2-40B4-BE49-F238E27FC236}">
                <a16:creationId xmlns:a16="http://schemas.microsoft.com/office/drawing/2014/main" id="{42609E44-ECAF-4B1E-96D4-0E9E93E98BA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368" y="5473558"/>
            <a:ext cx="4148635" cy="457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0034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25211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276797236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8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201300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41062237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201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06428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und Inhalt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62348763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91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39246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084BC617-70E0-4BF3-BDAC-3D0238FBCFF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9015293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79" name="think-cell Folie" r:id="rId5" imgW="338" imgH="338" progId="TCLayout.ActiveDocument.1">
                  <p:embed/>
                </p:oleObj>
              </mc:Choice>
              <mc:Fallback>
                <p:oleObj name="think-cell Folie" r:id="rId5" imgW="338" imgH="33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hteck 1" hidden="1">
            <a:extLst>
              <a:ext uri="{FF2B5EF4-FFF2-40B4-BE49-F238E27FC236}">
                <a16:creationId xmlns:a16="http://schemas.microsoft.com/office/drawing/2014/main" id="{194D8A73-A75D-4D8E-80E9-C1993117B43E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03142F2-9013-4767-BCE2-03B227EB1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6" name="Textplatzhalter 10">
            <a:extLst>
              <a:ext uri="{FF2B5EF4-FFF2-40B4-BE49-F238E27FC236}">
                <a16:creationId xmlns:a16="http://schemas.microsoft.com/office/drawing/2014/main" id="{6CCA563E-429C-4434-8BD2-1A32B879B1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  <p:sp>
        <p:nvSpPr>
          <p:cNvPr id="13" name="Bildplatzhalter 12">
            <a:extLst>
              <a:ext uri="{FF2B5EF4-FFF2-40B4-BE49-F238E27FC236}">
                <a16:creationId xmlns:a16="http://schemas.microsoft.com/office/drawing/2014/main" id="{DFB0C07B-77C7-4A4E-889D-26DE571079D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5951" y="1484784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7" name="Bildplatzhalter 12">
            <a:extLst>
              <a:ext uri="{FF2B5EF4-FFF2-40B4-BE49-F238E27FC236}">
                <a16:creationId xmlns:a16="http://schemas.microsoft.com/office/drawing/2014/main" id="{C6E87118-92D8-4571-885E-AFD178D1509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848396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8" name="Bildplatzhalter 12">
            <a:extLst>
              <a:ext uri="{FF2B5EF4-FFF2-40B4-BE49-F238E27FC236}">
                <a16:creationId xmlns:a16="http://schemas.microsoft.com/office/drawing/2014/main" id="{2852C9DA-CFE0-41A5-B9AE-16C1AD6B11F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80841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9" name="Bildplatzhalter 12">
            <a:extLst>
              <a:ext uri="{FF2B5EF4-FFF2-40B4-BE49-F238E27FC236}">
                <a16:creationId xmlns:a16="http://schemas.microsoft.com/office/drawing/2014/main" id="{CA057589-E11B-4941-9B64-CCED2B0932A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313286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0" name="Bildplatzhalter 12">
            <a:extLst>
              <a:ext uri="{FF2B5EF4-FFF2-40B4-BE49-F238E27FC236}">
                <a16:creationId xmlns:a16="http://schemas.microsoft.com/office/drawing/2014/main" id="{B442A6B6-ED56-4B7B-A7F8-467E75BD152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545730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474986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5D02BA-6C32-534C-AA72-53103202F9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34A00A5-DDDA-6441-8F40-144BDF1512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3A3220-B885-2D48-82DF-0A2D81C42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29.08.19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D7927E-FA01-9048-B154-A85419A8F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4D45F6B-7CA6-E746-B7C8-921233F79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72159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828219-3BA2-C147-A20C-746144E66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874AF0B-C7CA-3746-95FC-410F58D19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C0D4B4-FE28-944B-858C-FD49F6712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29.08.19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7FFD408-AE82-914A-837A-1B19887A7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0D1379D-9520-0648-A50E-8DE0664DF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9580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BBC011-5580-1147-B2CA-74CE8E5EB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7B97274-70A9-A941-BA73-BD3182841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C86CF9-2B71-7D4F-BD9D-A3B895A00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29.08.19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50FBF6-7101-3E4C-925D-D61CDE36E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9A8A00-571A-A743-9A57-518E3C851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23042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226ADF-8107-FA4E-A04F-A371AA355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EE09D12-809F-9046-9025-9F712295F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F36CCE-B513-0441-AB99-899DEA3FC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29.08.19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B55959E-3E36-794F-B6B8-043D3BD02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FD48199-2686-4D44-9793-13AD90347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31440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97E4E2-D73F-BF4F-94BA-A274D7C57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81A30E-A539-5B40-8C2D-F4D9426914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593E6E1-7F56-ED46-9831-90EAD87F72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762F161-A661-4C4C-87E0-F8BDD13C3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29.08.19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3D39A93-9A90-E047-BD0A-2885BCF82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46D8EED-5393-1048-B9C7-D02CDE77D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20801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3C1214-A127-B64D-B398-AF0433F6E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55B6C7D-13C7-3E4E-8815-E5F64280F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2FA0D2F-3EE4-7B42-8689-711932406D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15955B6-DF52-D64C-AA20-CFF267CF2F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86D10B7-A0DB-C24C-A5E4-326ED791DA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28D701B-8A71-704E-8D6B-A26AF9107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29.08.19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1D282E9-102A-A149-8F4A-8B85F0F54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3015557-1C2C-6A4D-93AB-691F0CFB8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94512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A5F1DE-5F77-2B47-9B9A-B25FDFE1B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D1817C-EB1E-2946-A4E2-C9D3A276A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29.08.19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A516699-E9D6-1D4C-B739-CCF26C011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A70B319-5919-1148-8CF9-685496A9A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58172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1AF1396-8167-FF4D-A614-BD73E9C38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29.08.19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D220FE5-8D8B-2744-99B4-22B36FEB4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ECAAA4D-1463-294B-8D29-EEA32D4BB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31831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AFA4F5-3F94-FE4B-BEBE-28A7B5D10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3463FCB-13E7-DC42-A1D0-7E404CBB0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5A9E663-4EB0-4E41-AA04-E529CBC404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4AF7B11-3489-BC49-8A96-41399E492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29.08.19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FB87408-15E5-884B-89C9-1BA315FF8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83DE418-E4C4-6D46-B385-D19F3E287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16788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0C09D0-A7E5-CA48-941F-B8D62FF58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B380C36-D55B-7E4C-95DE-0659AC0C6A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6D542D0-35CD-FE4B-829C-BF9554F6B0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E9436EA-F7DB-5D4F-8017-CBD07616A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29.08.19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72B93B7-2746-4E4E-A34F-10A56E411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45A7424-D540-7243-91D2-CC93F465E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59369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0EC841-5C71-6246-9475-C84B925D6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721994E-B1C1-7E48-AFC1-B18D320E25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A82F3B-6F62-0F49-9EBB-7E7DD9E8B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29.08.19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C885B4-3006-D14F-A4A3-388A74248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4C688C-AF20-5A4E-9633-3E59CA59B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52299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8639CA0-1FAA-864F-ABC7-19408632EB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670078-E223-9E41-802E-348704341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FC92E19-3D1C-4F45-9DDE-050051610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29.08.19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29C9244-86C3-954B-BEE9-77581BB50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8E9589-9FF3-944A-AC4F-8DB41DFA8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563861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37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26128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7C9870-81FE-DE4E-A3B5-CBD292301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73C82E2-4F2B-E74E-9CC8-6767E82526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F530AF-D2A4-E54C-8C79-F8BEC82B5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29.08.19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A1C0B71-BFF7-BA45-B3C1-0B6530B71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421A43F-3474-E546-8997-A355E2132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571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26DB56-37BF-6945-AEE2-04961117B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2C437E-2420-CD48-A664-6A4400C91D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7673C10-9805-9B40-84D0-7505C39FC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18467E0-8B3D-EB4A-821A-D85A7241A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29.08.19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6B540F2-1137-3D48-90DD-A71A382F5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3E14684-3F65-4C4C-8C5A-427492334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9314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253B6B-DEEE-2144-8A86-CF2836F77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124EDBC-3372-1B48-8C80-E589AE6E6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20C1C6C-18D1-7B4B-B65F-3B69CB34B3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F686EF4-4279-3E48-AC6A-A688910539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F42713D-FBCC-CA44-8C8E-F6D9D49D1F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6F5B1B5-57AB-CC46-A313-736F736A9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29.08.19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B3AAB8A-B3B6-5340-A36D-E0B41DB0F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97DA854-9B5C-EE45-B8FB-0EE31DC45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3727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6BBB6F-C347-594B-A535-5CD8E312E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C4FC02E-8047-9E4B-81DC-46FD067BC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29.08.19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2EE987C-A019-1C4A-9EC5-E42E3F41F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2FE7362-7526-EE42-B0E6-7B3BB8104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1904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F5110BD-0CC8-484F-86BB-9D31A26E7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29.08.19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15C5D08-132E-3547-8878-841BCA31F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C99CBDE-A5F1-CC4B-8427-7EC7A2E67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9085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213B29-61B9-874A-B03B-62F7888CA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8557F03-DFCA-6740-818A-78DF151039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FF85103-D364-D54C-B479-E718EB809C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8C67347-1D3C-0844-BA02-F3B95E6D3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29.08.19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07407F-D77D-F14F-BB16-88DA28B44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007182A-9212-1A42-BF8E-35C3A6B0C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355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15F77F-C389-4E49-B8FB-3245F3659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E0ADA8E-3A4A-DC47-8232-160C8FE11B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308C8C-DF2A-5442-A612-3114309525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825F1E3-C4CA-4E41-A5F3-638296F15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29.08.19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5A665C3-9A4C-A444-B9B3-2D31C9DBF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45EB821-DDA5-C548-8D85-69BACA421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1379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vmlDrawing" Target="../drawings/vmlDrawing1.v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2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19.xml"/><Relationship Id="rId16" Type="http://schemas.openxmlformats.org/officeDocument/2006/relationships/tags" Target="../tags/tag16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tags" Target="../tags/tag15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vmlDrawing" Target="../drawings/vmlDrawing8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542D7FC3-4436-4347-9DAC-9B57E0338C2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0"/>
            </p:custDataLst>
            <p:extLst>
              <p:ext uri="{D42A27DB-BD31-4B8C-83A1-F6EECF244321}">
                <p14:modId xmlns:p14="http://schemas.microsoft.com/office/powerpoint/2010/main" val="53055283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35" name="think-cell Folie" r:id="rId22" imgW="360" imgH="360" progId="TCLayout.ActiveDocument.1">
                  <p:embed/>
                </p:oleObj>
              </mc:Choice>
              <mc:Fallback>
                <p:oleObj name="think-cell Folie" r:id="rId22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 hidden="1">
            <a:extLst>
              <a:ext uri="{FF2B5EF4-FFF2-40B4-BE49-F238E27FC236}">
                <a16:creationId xmlns:a16="http://schemas.microsoft.com/office/drawing/2014/main" id="{2C644CD0-AFD2-4863-B299-8CA9BAB8A5B0}"/>
              </a:ext>
            </a:extLst>
          </p:cNvPr>
          <p:cNvSpPr/>
          <p:nvPr userDrawn="1">
            <p:custDataLst>
              <p:tags r:id="rId21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de-DE" sz="440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B762BD9-24D1-6442-BB0E-F21167095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D41D023-1571-D549-9DA0-0E8A800229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5D1B04-59E0-0A4C-9081-0B01EAAAE2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4B536-F7AF-944A-9ADE-2033D9E83C3B}" type="datetimeFigureOut">
              <a:rPr lang="de-DE" smtClean="0"/>
              <a:t>29.08.19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7B697C8-CD4A-4442-9F8C-E53268027C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367591-8258-D445-865F-1D7FE568E4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1676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686" r:id="rId13"/>
    <p:sldLayoutId id="2147483683" r:id="rId14"/>
    <p:sldLayoutId id="2147483688" r:id="rId15"/>
    <p:sldLayoutId id="2147483687" r:id="rId16"/>
    <p:sldLayoutId id="214748368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EB812DE3-54D6-4E45-9314-53AB9E036A2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5"/>
            </p:custDataLst>
            <p:extLst>
              <p:ext uri="{D42A27DB-BD31-4B8C-83A1-F6EECF244321}">
                <p14:modId xmlns:p14="http://schemas.microsoft.com/office/powerpoint/2010/main" val="42742407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159" name="think-cell Folie" r:id="rId17" imgW="360" imgH="360" progId="TCLayout.ActiveDocument.1">
                  <p:embed/>
                </p:oleObj>
              </mc:Choice>
              <mc:Fallback>
                <p:oleObj name="think-cell Folie" r:id="rId17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 hidden="1">
            <a:extLst>
              <a:ext uri="{FF2B5EF4-FFF2-40B4-BE49-F238E27FC236}">
                <a16:creationId xmlns:a16="http://schemas.microsoft.com/office/drawing/2014/main" id="{46EA1B23-5D56-48B6-A6CA-5CA1E9F2BE2F}"/>
              </a:ext>
            </a:extLst>
          </p:cNvPr>
          <p:cNvSpPr/>
          <p:nvPr userDrawn="1">
            <p:custDataLst>
              <p:tags r:id="rId16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de-DE" sz="440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176703B-D061-884A-88F6-3248B0711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14CE598-5E8F-B741-9F08-DC9379B98C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C52A2A-742B-CF44-9700-99D00DFF6B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4B536-F7AF-944A-9ADE-2033D9E83C3B}" type="datetimeFigureOut">
              <a:rPr lang="de-DE" smtClean="0"/>
              <a:t>29.08.19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2EC5FF-4E16-FE4C-B1A2-25C7F07197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EB20D1-13FF-FC47-BEDC-B72501E2A4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9237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7" Type="http://schemas.openxmlformats.org/officeDocument/2006/relationships/image" Target="../media/image6.png"/><Relationship Id="rId2" Type="http://schemas.openxmlformats.org/officeDocument/2006/relationships/tags" Target="../tags/tag19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0.bin"/><Relationship Id="rId4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21781863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72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1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60" y="324187"/>
            <a:ext cx="7287271" cy="471270"/>
          </a:xfrm>
        </p:spPr>
        <p:txBody>
          <a:bodyPr/>
          <a:lstStyle/>
          <a:p>
            <a:r>
              <a:rPr lang="de-DE" b="1" dirty="0">
                <a:solidFill>
                  <a:srgbClr val="44727E"/>
                </a:solidFill>
              </a:rPr>
              <a:t>Value Chain Analysis </a:t>
            </a:r>
            <a:r>
              <a:rPr lang="de-DE" b="1" i="1" dirty="0" err="1">
                <a:solidFill>
                  <a:schemeClr val="accent2"/>
                </a:solidFill>
              </a:rPr>
              <a:t>Advanced</a:t>
            </a:r>
            <a:endParaRPr lang="de-DE" b="1" i="1" dirty="0">
              <a:solidFill>
                <a:schemeClr val="accent2"/>
              </a:solidFill>
            </a:endParaRP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2C8CF07-AE6F-4AF3-BCDA-F4F353394A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50799" y="1124744"/>
            <a:ext cx="6890400" cy="392112"/>
          </a:xfrm>
        </p:spPr>
        <p:txBody>
          <a:bodyPr/>
          <a:lstStyle/>
          <a:p>
            <a:r>
              <a:rPr lang="de-DE" sz="2200" b="1" dirty="0">
                <a:solidFill>
                  <a:schemeClr val="accent6"/>
                </a:solidFill>
              </a:rPr>
              <a:t>Rate </a:t>
            </a:r>
            <a:r>
              <a:rPr lang="de-DE" sz="2200" b="1" dirty="0" err="1">
                <a:solidFill>
                  <a:schemeClr val="accent6"/>
                </a:solidFill>
              </a:rPr>
              <a:t>your</a:t>
            </a:r>
            <a:r>
              <a:rPr lang="de-DE" sz="2200" b="1" dirty="0">
                <a:solidFill>
                  <a:schemeClr val="accent6"/>
                </a:solidFill>
              </a:rPr>
              <a:t> </a:t>
            </a:r>
            <a:r>
              <a:rPr lang="de-DE" sz="2200" b="1" dirty="0" err="1">
                <a:solidFill>
                  <a:schemeClr val="accent6"/>
                </a:solidFill>
              </a:rPr>
              <a:t>value</a:t>
            </a:r>
            <a:r>
              <a:rPr lang="de-DE" sz="2200" b="1" dirty="0">
                <a:solidFill>
                  <a:schemeClr val="accent6"/>
                </a:solidFill>
              </a:rPr>
              <a:t> </a:t>
            </a:r>
            <a:r>
              <a:rPr lang="de-DE" sz="2200" b="1" dirty="0" err="1">
                <a:solidFill>
                  <a:schemeClr val="accent6"/>
                </a:solidFill>
              </a:rPr>
              <a:t>chain</a:t>
            </a:r>
            <a:r>
              <a:rPr lang="de-DE" sz="2200" b="1" dirty="0">
                <a:solidFill>
                  <a:schemeClr val="accent6"/>
                </a:solidFill>
              </a:rPr>
              <a:t> and internal </a:t>
            </a:r>
            <a:r>
              <a:rPr lang="de-DE" sz="2200" b="1" dirty="0" err="1">
                <a:solidFill>
                  <a:schemeClr val="accent6"/>
                </a:solidFill>
              </a:rPr>
              <a:t>capabilities</a:t>
            </a:r>
            <a:endParaRPr lang="de-DE" sz="2200" b="1" dirty="0">
              <a:solidFill>
                <a:schemeClr val="accent6"/>
              </a:solidFill>
            </a:endParaRP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9949643" y="6452300"/>
            <a:ext cx="19069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dirty="0" err="1">
                <a:solidFill>
                  <a:srgbClr val="44727E"/>
                </a:solidFill>
              </a:rPr>
              <a:t>www.strategypunk.com</a:t>
            </a:r>
            <a:endParaRPr lang="de-DE" sz="1200" b="1" dirty="0">
              <a:solidFill>
                <a:srgbClr val="44727E"/>
              </a:solidFill>
            </a:endParaRPr>
          </a:p>
        </p:txBody>
      </p:sp>
      <p:grpSp>
        <p:nvGrpSpPr>
          <p:cNvPr id="32" name="Gruppieren 62">
            <a:extLst>
              <a:ext uri="{FF2B5EF4-FFF2-40B4-BE49-F238E27FC236}">
                <a16:creationId xmlns:a16="http://schemas.microsoft.com/office/drawing/2014/main" id="{898350BC-6C92-46D5-81F4-0A1E2B0BB911}"/>
              </a:ext>
            </a:extLst>
          </p:cNvPr>
          <p:cNvGrpSpPr/>
          <p:nvPr/>
        </p:nvGrpSpPr>
        <p:grpSpPr>
          <a:xfrm>
            <a:off x="3419623" y="2329383"/>
            <a:ext cx="4959317" cy="2206458"/>
            <a:chOff x="2095824" y="2593559"/>
            <a:chExt cx="4959317" cy="2206458"/>
          </a:xfrm>
        </p:grpSpPr>
        <p:sp>
          <p:nvSpPr>
            <p:cNvPr id="33" name="Richtungspfeil 5">
              <a:extLst>
                <a:ext uri="{FF2B5EF4-FFF2-40B4-BE49-F238E27FC236}">
                  <a16:creationId xmlns:a16="http://schemas.microsoft.com/office/drawing/2014/main" id="{9397D06C-BDDC-464A-B61A-EEED11751E97}"/>
                </a:ext>
              </a:extLst>
            </p:cNvPr>
            <p:cNvSpPr/>
            <p:nvPr/>
          </p:nvSpPr>
          <p:spPr>
            <a:xfrm>
              <a:off x="2095824" y="2593559"/>
              <a:ext cx="4959317" cy="2206458"/>
            </a:xfrm>
            <a:prstGeom prst="homePlate">
              <a:avLst>
                <a:gd name="adj" fmla="val 26808"/>
              </a:avLst>
            </a:prstGeom>
            <a:solidFill>
              <a:schemeClr val="bg1"/>
            </a:solidFill>
            <a:ln w="222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 err="1">
                <a:solidFill>
                  <a:schemeClr val="tx1"/>
                </a:solidFill>
              </a:endParaRPr>
            </a:p>
          </p:txBody>
        </p:sp>
        <p:cxnSp>
          <p:nvCxnSpPr>
            <p:cNvPr id="34" name="Gerade Verbindung 6">
              <a:extLst>
                <a:ext uri="{FF2B5EF4-FFF2-40B4-BE49-F238E27FC236}">
                  <a16:creationId xmlns:a16="http://schemas.microsoft.com/office/drawing/2014/main" id="{2D0CB147-4D8A-41A2-A579-92FEABDFE232}"/>
                </a:ext>
              </a:extLst>
            </p:cNvPr>
            <p:cNvCxnSpPr>
              <a:stCxn id="33" idx="3"/>
              <a:endCxn id="33" idx="1"/>
            </p:cNvCxnSpPr>
            <p:nvPr/>
          </p:nvCxnSpPr>
          <p:spPr>
            <a:xfrm flipH="1">
              <a:off x="2095824" y="3696788"/>
              <a:ext cx="4959317" cy="0"/>
            </a:xfrm>
            <a:prstGeom prst="line">
              <a:avLst/>
            </a:prstGeom>
            <a:solidFill>
              <a:schemeClr val="bg1"/>
            </a:solidFill>
            <a:ln w="222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50" name="Gerade Verbindung 7">
              <a:extLst>
                <a:ext uri="{FF2B5EF4-FFF2-40B4-BE49-F238E27FC236}">
                  <a16:creationId xmlns:a16="http://schemas.microsoft.com/office/drawing/2014/main" id="{56CBAE9A-BE27-46F2-BA93-17648BF38F03}"/>
                </a:ext>
              </a:extLst>
            </p:cNvPr>
            <p:cNvCxnSpPr/>
            <p:nvPr/>
          </p:nvCxnSpPr>
          <p:spPr>
            <a:xfrm flipH="1">
              <a:off x="2096234" y="2870871"/>
              <a:ext cx="4500000" cy="0"/>
            </a:xfrm>
            <a:prstGeom prst="line">
              <a:avLst/>
            </a:prstGeom>
            <a:solidFill>
              <a:schemeClr val="bg1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51" name="Gerade Verbindung 8">
              <a:extLst>
                <a:ext uri="{FF2B5EF4-FFF2-40B4-BE49-F238E27FC236}">
                  <a16:creationId xmlns:a16="http://schemas.microsoft.com/office/drawing/2014/main" id="{97861410-9510-4534-8297-40CC5F8D5E98}"/>
                </a:ext>
              </a:extLst>
            </p:cNvPr>
            <p:cNvCxnSpPr/>
            <p:nvPr/>
          </p:nvCxnSpPr>
          <p:spPr>
            <a:xfrm flipH="1">
              <a:off x="2096643" y="3141697"/>
              <a:ext cx="4644000" cy="0"/>
            </a:xfrm>
            <a:prstGeom prst="line">
              <a:avLst/>
            </a:prstGeom>
            <a:solidFill>
              <a:schemeClr val="bg1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52" name="Gerade Verbindung 9">
              <a:extLst>
                <a:ext uri="{FF2B5EF4-FFF2-40B4-BE49-F238E27FC236}">
                  <a16:creationId xmlns:a16="http://schemas.microsoft.com/office/drawing/2014/main" id="{79EC4DE3-3ACC-4A05-A3B2-1AF62785C211}"/>
                </a:ext>
              </a:extLst>
            </p:cNvPr>
            <p:cNvCxnSpPr/>
            <p:nvPr/>
          </p:nvCxnSpPr>
          <p:spPr>
            <a:xfrm flipH="1">
              <a:off x="2097055" y="3414557"/>
              <a:ext cx="4788000" cy="0"/>
            </a:xfrm>
            <a:prstGeom prst="line">
              <a:avLst/>
            </a:prstGeom>
            <a:solidFill>
              <a:schemeClr val="bg1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53" name="Gerade Verbindung 10">
              <a:extLst>
                <a:ext uri="{FF2B5EF4-FFF2-40B4-BE49-F238E27FC236}">
                  <a16:creationId xmlns:a16="http://schemas.microsoft.com/office/drawing/2014/main" id="{F3CC39F1-A134-459F-B4B5-F1E66534B91D}"/>
                </a:ext>
              </a:extLst>
            </p:cNvPr>
            <p:cNvCxnSpPr/>
            <p:nvPr/>
          </p:nvCxnSpPr>
          <p:spPr>
            <a:xfrm>
              <a:off x="2990509" y="3696789"/>
              <a:ext cx="1" cy="1103228"/>
            </a:xfrm>
            <a:prstGeom prst="line">
              <a:avLst/>
            </a:prstGeom>
            <a:solidFill>
              <a:schemeClr val="bg1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54" name="Gerade Verbindung 11">
              <a:extLst>
                <a:ext uri="{FF2B5EF4-FFF2-40B4-BE49-F238E27FC236}">
                  <a16:creationId xmlns:a16="http://schemas.microsoft.com/office/drawing/2014/main" id="{FB9B51EA-B077-4370-B5DE-225E2DF8EEBA}"/>
                </a:ext>
              </a:extLst>
            </p:cNvPr>
            <p:cNvCxnSpPr/>
            <p:nvPr/>
          </p:nvCxnSpPr>
          <p:spPr>
            <a:xfrm>
              <a:off x="3959720" y="3696789"/>
              <a:ext cx="1" cy="1103228"/>
            </a:xfrm>
            <a:prstGeom prst="line">
              <a:avLst/>
            </a:prstGeom>
            <a:solidFill>
              <a:schemeClr val="bg1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55" name="Gerade Verbindung 12">
              <a:extLst>
                <a:ext uri="{FF2B5EF4-FFF2-40B4-BE49-F238E27FC236}">
                  <a16:creationId xmlns:a16="http://schemas.microsoft.com/office/drawing/2014/main" id="{8D05360C-7136-44B5-8EC4-729E9DB5880A}"/>
                </a:ext>
              </a:extLst>
            </p:cNvPr>
            <p:cNvCxnSpPr/>
            <p:nvPr/>
          </p:nvCxnSpPr>
          <p:spPr>
            <a:xfrm>
              <a:off x="4928931" y="3696789"/>
              <a:ext cx="1" cy="1103228"/>
            </a:xfrm>
            <a:prstGeom prst="line">
              <a:avLst/>
            </a:prstGeom>
            <a:solidFill>
              <a:schemeClr val="bg1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56" name="Gerade Verbindung 13">
              <a:extLst>
                <a:ext uri="{FF2B5EF4-FFF2-40B4-BE49-F238E27FC236}">
                  <a16:creationId xmlns:a16="http://schemas.microsoft.com/office/drawing/2014/main" id="{83206A9C-8CED-4450-B2D9-D0A45632E8E9}"/>
                </a:ext>
              </a:extLst>
            </p:cNvPr>
            <p:cNvCxnSpPr/>
            <p:nvPr/>
          </p:nvCxnSpPr>
          <p:spPr>
            <a:xfrm>
              <a:off x="5898142" y="3696789"/>
              <a:ext cx="1" cy="1103228"/>
            </a:xfrm>
            <a:prstGeom prst="line">
              <a:avLst/>
            </a:prstGeom>
            <a:solidFill>
              <a:schemeClr val="bg1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57" name="Textfeld 56">
              <a:extLst>
                <a:ext uri="{FF2B5EF4-FFF2-40B4-BE49-F238E27FC236}">
                  <a16:creationId xmlns:a16="http://schemas.microsoft.com/office/drawing/2014/main" id="{9D8D358B-64AB-42B2-A72E-9A0AB75E629B}"/>
                </a:ext>
              </a:extLst>
            </p:cNvPr>
            <p:cNvSpPr txBox="1"/>
            <p:nvPr/>
          </p:nvSpPr>
          <p:spPr>
            <a:xfrm>
              <a:off x="2589893" y="2635511"/>
              <a:ext cx="372278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dirty="0">
                  <a:latin typeface="Arial" pitchFamily="34" charset="0"/>
                  <a:cs typeface="Arial" pitchFamily="34" charset="0"/>
                </a:rPr>
                <a:t>Corporate Management / Firm Infrastructure</a:t>
              </a:r>
            </a:p>
          </p:txBody>
        </p:sp>
        <p:sp>
          <p:nvSpPr>
            <p:cNvPr id="58" name="Textfeld 57">
              <a:extLst>
                <a:ext uri="{FF2B5EF4-FFF2-40B4-BE49-F238E27FC236}">
                  <a16:creationId xmlns:a16="http://schemas.microsoft.com/office/drawing/2014/main" id="{7E97B008-6DCD-4B88-B581-7558C50D42FD}"/>
                </a:ext>
              </a:extLst>
            </p:cNvPr>
            <p:cNvSpPr txBox="1"/>
            <p:nvPr/>
          </p:nvSpPr>
          <p:spPr>
            <a:xfrm>
              <a:off x="3312015" y="2923839"/>
              <a:ext cx="229347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dirty="0">
                  <a:latin typeface="Arial" pitchFamily="34" charset="0"/>
                  <a:cs typeface="Arial" pitchFamily="34" charset="0"/>
                </a:rPr>
                <a:t>HR Management</a:t>
              </a:r>
            </a:p>
          </p:txBody>
        </p:sp>
        <p:sp>
          <p:nvSpPr>
            <p:cNvPr id="59" name="Textfeld 58">
              <a:extLst>
                <a:ext uri="{FF2B5EF4-FFF2-40B4-BE49-F238E27FC236}">
                  <a16:creationId xmlns:a16="http://schemas.microsoft.com/office/drawing/2014/main" id="{544EF983-28CA-4398-833A-0BC624D4DB06}"/>
                </a:ext>
              </a:extLst>
            </p:cNvPr>
            <p:cNvSpPr txBox="1"/>
            <p:nvPr/>
          </p:nvSpPr>
          <p:spPr>
            <a:xfrm>
              <a:off x="3116465" y="3206462"/>
              <a:ext cx="269826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dirty="0">
                  <a:latin typeface="Arial" pitchFamily="34" charset="0"/>
                  <a:cs typeface="Arial" pitchFamily="34" charset="0"/>
                </a:rPr>
                <a:t>Technology / Development / Portfolio</a:t>
              </a:r>
            </a:p>
          </p:txBody>
        </p:sp>
        <p:sp>
          <p:nvSpPr>
            <p:cNvPr id="60" name="Textfeld 59">
              <a:extLst>
                <a:ext uri="{FF2B5EF4-FFF2-40B4-BE49-F238E27FC236}">
                  <a16:creationId xmlns:a16="http://schemas.microsoft.com/office/drawing/2014/main" id="{4C45E701-EB12-4AF0-83B5-05B990770FBA}"/>
                </a:ext>
              </a:extLst>
            </p:cNvPr>
            <p:cNvSpPr txBox="1"/>
            <p:nvPr/>
          </p:nvSpPr>
          <p:spPr>
            <a:xfrm>
              <a:off x="3311135" y="3476743"/>
              <a:ext cx="229347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dirty="0">
                  <a:latin typeface="Arial" pitchFamily="34" charset="0"/>
                  <a:cs typeface="Arial" pitchFamily="34" charset="0"/>
                </a:rPr>
                <a:t>Procurement</a:t>
              </a:r>
            </a:p>
          </p:txBody>
        </p:sp>
        <p:sp>
          <p:nvSpPr>
            <p:cNvPr id="61" name="Textfeld 60">
              <a:extLst>
                <a:ext uri="{FF2B5EF4-FFF2-40B4-BE49-F238E27FC236}">
                  <a16:creationId xmlns:a16="http://schemas.microsoft.com/office/drawing/2014/main" id="{70DF70ED-58FA-4381-8705-3CDDF7FF7981}"/>
                </a:ext>
              </a:extLst>
            </p:cNvPr>
            <p:cNvSpPr txBox="1"/>
            <p:nvPr/>
          </p:nvSpPr>
          <p:spPr>
            <a:xfrm>
              <a:off x="2153231" y="4140242"/>
              <a:ext cx="766498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dirty="0">
                  <a:latin typeface="Arial" pitchFamily="34" charset="0"/>
                  <a:cs typeface="Arial" pitchFamily="34" charset="0"/>
                </a:rPr>
                <a:t>Inbound</a:t>
              </a:r>
              <a:br>
                <a:rPr lang="en-US" sz="1200" b="1" dirty="0">
                  <a:latin typeface="Arial" pitchFamily="34" charset="0"/>
                  <a:cs typeface="Arial" pitchFamily="34" charset="0"/>
                </a:rPr>
              </a:br>
              <a:r>
                <a:rPr lang="en-US" sz="1200" b="1" dirty="0">
                  <a:latin typeface="Arial" pitchFamily="34" charset="0"/>
                  <a:cs typeface="Arial" pitchFamily="34" charset="0"/>
                </a:rPr>
                <a:t>Logistics</a:t>
              </a:r>
            </a:p>
          </p:txBody>
        </p:sp>
        <p:sp>
          <p:nvSpPr>
            <p:cNvPr id="62" name="Textfeld 61">
              <a:extLst>
                <a:ext uri="{FF2B5EF4-FFF2-40B4-BE49-F238E27FC236}">
                  <a16:creationId xmlns:a16="http://schemas.microsoft.com/office/drawing/2014/main" id="{140296FB-7B20-4F28-8886-DC0C74641AB9}"/>
                </a:ext>
              </a:extLst>
            </p:cNvPr>
            <p:cNvSpPr txBox="1"/>
            <p:nvPr/>
          </p:nvSpPr>
          <p:spPr>
            <a:xfrm>
              <a:off x="3053859" y="4190648"/>
              <a:ext cx="870235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dirty="0">
                  <a:latin typeface="Arial" pitchFamily="34" charset="0"/>
                  <a:cs typeface="Arial" pitchFamily="34" charset="0"/>
                </a:rPr>
                <a:t>Operations</a:t>
              </a:r>
            </a:p>
          </p:txBody>
        </p:sp>
        <p:sp>
          <p:nvSpPr>
            <p:cNvPr id="63" name="Textfeld 62">
              <a:extLst>
                <a:ext uri="{FF2B5EF4-FFF2-40B4-BE49-F238E27FC236}">
                  <a16:creationId xmlns:a16="http://schemas.microsoft.com/office/drawing/2014/main" id="{5A0136BB-05CE-4309-86D7-6A6B30597116}"/>
                </a:ext>
              </a:extLst>
            </p:cNvPr>
            <p:cNvSpPr txBox="1"/>
            <p:nvPr/>
          </p:nvSpPr>
          <p:spPr>
            <a:xfrm>
              <a:off x="4055700" y="4140242"/>
              <a:ext cx="766498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dirty="0">
                  <a:latin typeface="Arial" pitchFamily="34" charset="0"/>
                  <a:cs typeface="Arial" pitchFamily="34" charset="0"/>
                </a:rPr>
                <a:t>Outbound</a:t>
              </a:r>
              <a:br>
                <a:rPr lang="en-US" sz="1200" b="1" dirty="0">
                  <a:latin typeface="Arial" pitchFamily="34" charset="0"/>
                  <a:cs typeface="Arial" pitchFamily="34" charset="0"/>
                </a:rPr>
              </a:br>
              <a:r>
                <a:rPr lang="en-US" sz="1200" b="1" dirty="0">
                  <a:latin typeface="Arial" pitchFamily="34" charset="0"/>
                  <a:cs typeface="Arial" pitchFamily="34" charset="0"/>
                </a:rPr>
                <a:t>Logistics</a:t>
              </a:r>
            </a:p>
          </p:txBody>
        </p:sp>
        <p:sp>
          <p:nvSpPr>
            <p:cNvPr id="64" name="Textfeld 63">
              <a:extLst>
                <a:ext uri="{FF2B5EF4-FFF2-40B4-BE49-F238E27FC236}">
                  <a16:creationId xmlns:a16="http://schemas.microsoft.com/office/drawing/2014/main" id="{A62F0408-F5C7-4B0E-9F04-7B121A8AA7B0}"/>
                </a:ext>
              </a:extLst>
            </p:cNvPr>
            <p:cNvSpPr txBox="1"/>
            <p:nvPr/>
          </p:nvSpPr>
          <p:spPr>
            <a:xfrm>
              <a:off x="4975325" y="4140242"/>
              <a:ext cx="872483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dirty="0">
                  <a:latin typeface="Arial" pitchFamily="34" charset="0"/>
                  <a:cs typeface="Arial" pitchFamily="34" charset="0"/>
                </a:rPr>
                <a:t>Marketing /</a:t>
              </a:r>
              <a:br>
                <a:rPr lang="en-US" sz="1200" b="1" dirty="0">
                  <a:latin typeface="Arial" pitchFamily="34" charset="0"/>
                  <a:cs typeface="Arial" pitchFamily="34" charset="0"/>
                </a:rPr>
              </a:br>
              <a:r>
                <a:rPr lang="en-US" sz="1200" b="1" dirty="0">
                  <a:latin typeface="Arial" pitchFamily="34" charset="0"/>
                  <a:cs typeface="Arial" pitchFamily="34" charset="0"/>
                </a:rPr>
                <a:t>Sales</a:t>
              </a:r>
            </a:p>
          </p:txBody>
        </p: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2A85238E-D5AC-4EB2-81C7-965BB627321B}"/>
                </a:ext>
              </a:extLst>
            </p:cNvPr>
            <p:cNvSpPr txBox="1"/>
            <p:nvPr/>
          </p:nvSpPr>
          <p:spPr>
            <a:xfrm>
              <a:off x="5954425" y="4190648"/>
              <a:ext cx="766498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dirty="0">
                  <a:latin typeface="Arial" pitchFamily="34" charset="0"/>
                  <a:cs typeface="Arial" pitchFamily="34" charset="0"/>
                </a:rPr>
                <a:t>Service</a:t>
              </a:r>
            </a:p>
          </p:txBody>
        </p:sp>
        <p:sp>
          <p:nvSpPr>
            <p:cNvPr id="66" name="Ellipse 65">
              <a:extLst>
                <a:ext uri="{FF2B5EF4-FFF2-40B4-BE49-F238E27FC236}">
                  <a16:creationId xmlns:a16="http://schemas.microsoft.com/office/drawing/2014/main" id="{38D155FC-AB18-4CC3-9AF1-F395DC0770F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12244" y="3529702"/>
              <a:ext cx="63576" cy="61235"/>
            </a:xfrm>
            <a:prstGeom prst="ellipse">
              <a:avLst/>
            </a:prstGeom>
            <a:solidFill>
              <a:srgbClr val="5A78A0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 err="1">
                <a:solidFill>
                  <a:schemeClr val="tx1"/>
                </a:solidFill>
              </a:endParaRPr>
            </a:p>
          </p:txBody>
        </p:sp>
        <p:sp>
          <p:nvSpPr>
            <p:cNvPr id="67" name="Ellipse 66">
              <a:extLst>
                <a:ext uri="{FF2B5EF4-FFF2-40B4-BE49-F238E27FC236}">
                  <a16:creationId xmlns:a16="http://schemas.microsoft.com/office/drawing/2014/main" id="{99CC76FA-6890-41B7-A0C8-E40EF98AB3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82033" y="4581330"/>
              <a:ext cx="63576" cy="61235"/>
            </a:xfrm>
            <a:prstGeom prst="ellipse">
              <a:avLst/>
            </a:prstGeom>
            <a:solidFill>
              <a:srgbClr val="5A78A0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 err="1">
                <a:solidFill>
                  <a:schemeClr val="tx1"/>
                </a:solidFill>
              </a:endParaRPr>
            </a:p>
          </p:txBody>
        </p:sp>
        <p:sp>
          <p:nvSpPr>
            <p:cNvPr id="68" name="Ellipse 67">
              <a:extLst>
                <a:ext uri="{FF2B5EF4-FFF2-40B4-BE49-F238E27FC236}">
                  <a16:creationId xmlns:a16="http://schemas.microsoft.com/office/drawing/2014/main" id="{4C29B015-336B-4DA7-B2BF-B56670B542B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12673" y="4584104"/>
              <a:ext cx="63576" cy="61235"/>
            </a:xfrm>
            <a:prstGeom prst="ellipse">
              <a:avLst/>
            </a:prstGeom>
            <a:solidFill>
              <a:srgbClr val="5A78A0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 err="1">
                <a:solidFill>
                  <a:schemeClr val="tx1"/>
                </a:solidFill>
              </a:endParaRPr>
            </a:p>
          </p:txBody>
        </p:sp>
        <p:sp>
          <p:nvSpPr>
            <p:cNvPr id="69" name="Ellipse 68">
              <a:extLst>
                <a:ext uri="{FF2B5EF4-FFF2-40B4-BE49-F238E27FC236}">
                  <a16:creationId xmlns:a16="http://schemas.microsoft.com/office/drawing/2014/main" id="{D20179C7-EDA3-40C0-B3E3-3EB371B4A4A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354091" y="4586094"/>
              <a:ext cx="63576" cy="61235"/>
            </a:xfrm>
            <a:prstGeom prst="ellipse">
              <a:avLst/>
            </a:prstGeom>
            <a:solidFill>
              <a:srgbClr val="5A78A0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 err="1">
                <a:solidFill>
                  <a:schemeClr val="tx1"/>
                </a:solidFill>
              </a:endParaRPr>
            </a:p>
          </p:txBody>
        </p:sp>
        <p:sp>
          <p:nvSpPr>
            <p:cNvPr id="70" name="Ellipse 69">
              <a:extLst>
                <a:ext uri="{FF2B5EF4-FFF2-40B4-BE49-F238E27FC236}">
                  <a16:creationId xmlns:a16="http://schemas.microsoft.com/office/drawing/2014/main" id="{D535D1D1-E4EE-405F-B744-F250D97A5AD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414877" y="4587574"/>
              <a:ext cx="63576" cy="61235"/>
            </a:xfrm>
            <a:prstGeom prst="ellipse">
              <a:avLst/>
            </a:prstGeom>
            <a:solidFill>
              <a:srgbClr val="5A78A0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 err="1">
                <a:solidFill>
                  <a:schemeClr val="tx1"/>
                </a:solidFill>
              </a:endParaRPr>
            </a:p>
          </p:txBody>
        </p:sp>
        <p:sp>
          <p:nvSpPr>
            <p:cNvPr id="71" name="Ellipse 70">
              <a:extLst>
                <a:ext uri="{FF2B5EF4-FFF2-40B4-BE49-F238E27FC236}">
                  <a16:creationId xmlns:a16="http://schemas.microsoft.com/office/drawing/2014/main" id="{3648DF95-D986-4967-8E91-38A15E6C8C6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26317" y="4611948"/>
              <a:ext cx="63576" cy="61235"/>
            </a:xfrm>
            <a:prstGeom prst="ellipse">
              <a:avLst/>
            </a:prstGeom>
            <a:solidFill>
              <a:srgbClr val="5A78A0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 err="1">
                <a:solidFill>
                  <a:schemeClr val="tx1"/>
                </a:solidFill>
              </a:endParaRPr>
            </a:p>
          </p:txBody>
        </p:sp>
        <p:sp>
          <p:nvSpPr>
            <p:cNvPr id="72" name="Ellipse 71">
              <a:extLst>
                <a:ext uri="{FF2B5EF4-FFF2-40B4-BE49-F238E27FC236}">
                  <a16:creationId xmlns:a16="http://schemas.microsoft.com/office/drawing/2014/main" id="{152A87DA-5F6F-41B7-9A91-031EBD1493D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10134" y="2984793"/>
              <a:ext cx="63576" cy="61235"/>
            </a:xfrm>
            <a:prstGeom prst="ellipse">
              <a:avLst/>
            </a:prstGeom>
            <a:solidFill>
              <a:srgbClr val="5A78A0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 err="1">
                <a:solidFill>
                  <a:schemeClr val="tx1"/>
                </a:solidFill>
              </a:endParaRPr>
            </a:p>
          </p:txBody>
        </p:sp>
        <p:sp>
          <p:nvSpPr>
            <p:cNvPr id="73" name="Ellipse 72">
              <a:extLst>
                <a:ext uri="{FF2B5EF4-FFF2-40B4-BE49-F238E27FC236}">
                  <a16:creationId xmlns:a16="http://schemas.microsoft.com/office/drawing/2014/main" id="{869E41B3-919F-419F-BB45-1C6EC971A61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25307" y="3268178"/>
              <a:ext cx="63576" cy="61235"/>
            </a:xfrm>
            <a:prstGeom prst="ellipse">
              <a:avLst/>
            </a:prstGeom>
            <a:solidFill>
              <a:srgbClr val="5A78A0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 err="1">
                <a:solidFill>
                  <a:schemeClr val="tx1"/>
                </a:solidFill>
              </a:endParaRPr>
            </a:p>
          </p:txBody>
        </p:sp>
        <p:sp>
          <p:nvSpPr>
            <p:cNvPr id="74" name="Ellipse 73">
              <a:extLst>
                <a:ext uri="{FF2B5EF4-FFF2-40B4-BE49-F238E27FC236}">
                  <a16:creationId xmlns:a16="http://schemas.microsoft.com/office/drawing/2014/main" id="{94B20502-D3D9-4A36-85A4-682D8EAFAA7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14009" y="2702207"/>
              <a:ext cx="63576" cy="61235"/>
            </a:xfrm>
            <a:prstGeom prst="ellipse">
              <a:avLst/>
            </a:prstGeom>
            <a:solidFill>
              <a:srgbClr val="5A78A0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 err="1">
                <a:solidFill>
                  <a:schemeClr val="tx1"/>
                </a:solidFill>
              </a:endParaRPr>
            </a:p>
          </p:txBody>
        </p:sp>
      </p:grpSp>
      <p:cxnSp>
        <p:nvCxnSpPr>
          <p:cNvPr id="75" name="Gewinkelte Verbindung 114">
            <a:extLst>
              <a:ext uri="{FF2B5EF4-FFF2-40B4-BE49-F238E27FC236}">
                <a16:creationId xmlns:a16="http://schemas.microsoft.com/office/drawing/2014/main" id="{29DE6970-45C0-417D-BF59-610A3C78D377}"/>
              </a:ext>
            </a:extLst>
          </p:cNvPr>
          <p:cNvCxnSpPr>
            <a:cxnSpLocks/>
            <a:stCxn id="74" idx="2"/>
            <a:endCxn id="89" idx="3"/>
          </p:cNvCxnSpPr>
          <p:nvPr/>
        </p:nvCxnSpPr>
        <p:spPr>
          <a:xfrm rot="10800000">
            <a:off x="2485212" y="2145699"/>
            <a:ext cx="1352596" cy="322950"/>
          </a:xfrm>
          <a:prstGeom prst="bentConnector3">
            <a:avLst>
              <a:gd name="adj1" fmla="val 50000"/>
            </a:avLst>
          </a:prstGeom>
          <a:ln w="9525">
            <a:solidFill>
              <a:srgbClr val="5A78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Gewinkelte Verbindung 82">
            <a:extLst>
              <a:ext uri="{FF2B5EF4-FFF2-40B4-BE49-F238E27FC236}">
                <a16:creationId xmlns:a16="http://schemas.microsoft.com/office/drawing/2014/main" id="{4C1BFC69-28BC-4CEF-8F0E-446D96D07879}"/>
              </a:ext>
            </a:extLst>
          </p:cNvPr>
          <p:cNvCxnSpPr>
            <a:cxnSpLocks/>
            <a:stCxn id="73" idx="2"/>
            <a:endCxn id="100" idx="3"/>
          </p:cNvCxnSpPr>
          <p:nvPr/>
        </p:nvCxnSpPr>
        <p:spPr>
          <a:xfrm rot="10800000" flipV="1">
            <a:off x="2487796" y="3034620"/>
            <a:ext cx="1361310" cy="272728"/>
          </a:xfrm>
          <a:prstGeom prst="bentConnector3">
            <a:avLst>
              <a:gd name="adj1" fmla="val 50000"/>
            </a:avLst>
          </a:prstGeom>
          <a:ln w="9525">
            <a:solidFill>
              <a:srgbClr val="5A78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Gewinkelte Verbindung 73">
            <a:extLst>
              <a:ext uri="{FF2B5EF4-FFF2-40B4-BE49-F238E27FC236}">
                <a16:creationId xmlns:a16="http://schemas.microsoft.com/office/drawing/2014/main" id="{EC7607EB-00DE-4CB5-A36B-02EFA0D487A9}"/>
              </a:ext>
            </a:extLst>
          </p:cNvPr>
          <p:cNvCxnSpPr>
            <a:cxnSpLocks/>
            <a:stCxn id="67" idx="4"/>
            <a:endCxn id="113" idx="0"/>
          </p:cNvCxnSpPr>
          <p:nvPr/>
        </p:nvCxnSpPr>
        <p:spPr>
          <a:xfrm rot="16200000" flipH="1">
            <a:off x="7306285" y="3809724"/>
            <a:ext cx="1024647" cy="2161976"/>
          </a:xfrm>
          <a:prstGeom prst="bentConnector3">
            <a:avLst>
              <a:gd name="adj1" fmla="val 50000"/>
            </a:avLst>
          </a:prstGeom>
          <a:ln w="9525">
            <a:solidFill>
              <a:srgbClr val="5A78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Gewinkelte Verbindung 88">
            <a:extLst>
              <a:ext uri="{FF2B5EF4-FFF2-40B4-BE49-F238E27FC236}">
                <a16:creationId xmlns:a16="http://schemas.microsoft.com/office/drawing/2014/main" id="{DF25A55D-5C8D-4BA4-A775-3C312D83ADA4}"/>
              </a:ext>
            </a:extLst>
          </p:cNvPr>
          <p:cNvCxnSpPr>
            <a:cxnSpLocks/>
            <a:stCxn id="69" idx="4"/>
            <a:endCxn id="110" idx="0"/>
          </p:cNvCxnSpPr>
          <p:nvPr/>
        </p:nvCxnSpPr>
        <p:spPr>
          <a:xfrm rot="16200000" flipH="1">
            <a:off x="5241483" y="4851348"/>
            <a:ext cx="1046201" cy="109810"/>
          </a:xfrm>
          <a:prstGeom prst="bentConnector3">
            <a:avLst>
              <a:gd name="adj1" fmla="val 50000"/>
            </a:avLst>
          </a:prstGeom>
          <a:ln w="9525">
            <a:solidFill>
              <a:srgbClr val="5A78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Gewinkelte Verbindung 91">
            <a:extLst>
              <a:ext uri="{FF2B5EF4-FFF2-40B4-BE49-F238E27FC236}">
                <a16:creationId xmlns:a16="http://schemas.microsoft.com/office/drawing/2014/main" id="{8CAF12B3-1106-4307-B24E-4917F3D9A568}"/>
              </a:ext>
            </a:extLst>
          </p:cNvPr>
          <p:cNvCxnSpPr>
            <a:cxnSpLocks/>
            <a:stCxn id="70" idx="4"/>
            <a:endCxn id="105" idx="0"/>
          </p:cNvCxnSpPr>
          <p:nvPr/>
        </p:nvCxnSpPr>
        <p:spPr>
          <a:xfrm rot="5400000">
            <a:off x="3234162" y="3889851"/>
            <a:ext cx="1041521" cy="2031084"/>
          </a:xfrm>
          <a:prstGeom prst="bentConnector3">
            <a:avLst>
              <a:gd name="adj1" fmla="val 50000"/>
            </a:avLst>
          </a:prstGeom>
          <a:ln w="9525">
            <a:solidFill>
              <a:srgbClr val="5A78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echteck 88">
            <a:extLst>
              <a:ext uri="{FF2B5EF4-FFF2-40B4-BE49-F238E27FC236}">
                <a16:creationId xmlns:a16="http://schemas.microsoft.com/office/drawing/2014/main" id="{FA37A8D4-7A4D-4C33-B32E-0E29C854C3C7}"/>
              </a:ext>
            </a:extLst>
          </p:cNvPr>
          <p:cNvSpPr/>
          <p:nvPr/>
        </p:nvSpPr>
        <p:spPr>
          <a:xfrm>
            <a:off x="685212" y="1667119"/>
            <a:ext cx="1800000" cy="957159"/>
          </a:xfrm>
          <a:prstGeom prst="rect">
            <a:avLst/>
          </a:prstGeom>
          <a:solidFill>
            <a:schemeClr val="bg1">
              <a:lumMod val="95000"/>
            </a:schemeClr>
          </a:solidFill>
          <a:ln w="15875">
            <a:solidFill>
              <a:srgbClr val="A0B4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b" anchorCtr="0"/>
          <a:lstStyle/>
          <a:p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+ Pros</a:t>
            </a:r>
          </a:p>
          <a:p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+ Pros</a:t>
            </a:r>
          </a:p>
          <a:p>
            <a:endParaRPr lang="en-US" sz="1100" i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85725" indent="-85725">
              <a:buFontTx/>
              <a:buChar char="-"/>
            </a:pPr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Cons</a:t>
            </a:r>
          </a:p>
          <a:p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- Cons</a:t>
            </a:r>
          </a:p>
        </p:txBody>
      </p:sp>
      <p:sp>
        <p:nvSpPr>
          <p:cNvPr id="94" name="Pfeil nach links und rechts 132">
            <a:extLst>
              <a:ext uri="{FF2B5EF4-FFF2-40B4-BE49-F238E27FC236}">
                <a16:creationId xmlns:a16="http://schemas.microsoft.com/office/drawing/2014/main" id="{8C0553DF-42BB-49F1-BAEC-9A864DDAE679}"/>
              </a:ext>
            </a:extLst>
          </p:cNvPr>
          <p:cNvSpPr/>
          <p:nvPr/>
        </p:nvSpPr>
        <p:spPr>
          <a:xfrm rot="5400000">
            <a:off x="5737" y="2059754"/>
            <a:ext cx="892910" cy="177392"/>
          </a:xfrm>
          <a:prstGeom prst="leftRightArrow">
            <a:avLst>
              <a:gd name="adj1" fmla="val 60812"/>
              <a:gd name="adj2" fmla="val 50000"/>
            </a:avLst>
          </a:prstGeom>
          <a:gradFill flip="none" rotWithShape="1">
            <a:gsLst>
              <a:gs pos="99310">
                <a:srgbClr val="44727E"/>
              </a:gs>
              <a:gs pos="0">
                <a:srgbClr val="C00000"/>
              </a:gs>
              <a:gs pos="50000">
                <a:schemeClr val="bg1">
                  <a:lumMod val="85000"/>
                </a:schemeClr>
              </a:gs>
              <a:gs pos="52000">
                <a:srgbClr val="5DA892"/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de-DE" sz="1000" b="1" dirty="0" err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0" name="Rechteck 99">
            <a:extLst>
              <a:ext uri="{FF2B5EF4-FFF2-40B4-BE49-F238E27FC236}">
                <a16:creationId xmlns:a16="http://schemas.microsoft.com/office/drawing/2014/main" id="{8A810866-35B1-4D75-A86E-37C125E1E2E4}"/>
              </a:ext>
            </a:extLst>
          </p:cNvPr>
          <p:cNvSpPr/>
          <p:nvPr/>
        </p:nvSpPr>
        <p:spPr>
          <a:xfrm>
            <a:off x="687796" y="2828768"/>
            <a:ext cx="1800000" cy="957159"/>
          </a:xfrm>
          <a:prstGeom prst="rect">
            <a:avLst/>
          </a:prstGeom>
          <a:solidFill>
            <a:schemeClr val="bg1">
              <a:lumMod val="95000"/>
            </a:schemeClr>
          </a:solidFill>
          <a:ln w="15875">
            <a:solidFill>
              <a:srgbClr val="A0B4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b" anchorCtr="0"/>
          <a:lstStyle/>
          <a:p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+ Pros</a:t>
            </a:r>
          </a:p>
          <a:p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+ Pros</a:t>
            </a:r>
          </a:p>
          <a:p>
            <a:endParaRPr lang="en-US" sz="1100" i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85725" indent="-85725">
              <a:buFontTx/>
              <a:buChar char="-"/>
            </a:pPr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Cons</a:t>
            </a:r>
          </a:p>
          <a:p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- Cons</a:t>
            </a:r>
          </a:p>
        </p:txBody>
      </p:sp>
      <p:sp>
        <p:nvSpPr>
          <p:cNvPr id="101" name="Pfeil nach links und rechts 132">
            <a:extLst>
              <a:ext uri="{FF2B5EF4-FFF2-40B4-BE49-F238E27FC236}">
                <a16:creationId xmlns:a16="http://schemas.microsoft.com/office/drawing/2014/main" id="{53EED62A-67E2-49E7-9147-78835D665EB9}"/>
              </a:ext>
            </a:extLst>
          </p:cNvPr>
          <p:cNvSpPr/>
          <p:nvPr/>
        </p:nvSpPr>
        <p:spPr>
          <a:xfrm rot="5400000">
            <a:off x="8321" y="3221403"/>
            <a:ext cx="892910" cy="177392"/>
          </a:xfrm>
          <a:prstGeom prst="leftRightArrow">
            <a:avLst>
              <a:gd name="adj1" fmla="val 60812"/>
              <a:gd name="adj2" fmla="val 50000"/>
            </a:avLst>
          </a:prstGeom>
          <a:gradFill flip="none" rotWithShape="1">
            <a:gsLst>
              <a:gs pos="99310">
                <a:srgbClr val="44727E"/>
              </a:gs>
              <a:gs pos="0">
                <a:srgbClr val="C00000"/>
              </a:gs>
              <a:gs pos="50000">
                <a:schemeClr val="bg1">
                  <a:lumMod val="85000"/>
                </a:schemeClr>
              </a:gs>
              <a:gs pos="52000">
                <a:srgbClr val="5DA892"/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de-DE" sz="1000" b="1" dirty="0" err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" name="Rechteck 101">
            <a:extLst>
              <a:ext uri="{FF2B5EF4-FFF2-40B4-BE49-F238E27FC236}">
                <a16:creationId xmlns:a16="http://schemas.microsoft.com/office/drawing/2014/main" id="{BE783850-164D-4918-B352-C9C47F2EEEDD}"/>
              </a:ext>
            </a:extLst>
          </p:cNvPr>
          <p:cNvSpPr/>
          <p:nvPr/>
        </p:nvSpPr>
        <p:spPr>
          <a:xfrm>
            <a:off x="691676" y="3990417"/>
            <a:ext cx="1800000" cy="957159"/>
          </a:xfrm>
          <a:prstGeom prst="rect">
            <a:avLst/>
          </a:prstGeom>
          <a:solidFill>
            <a:schemeClr val="bg1">
              <a:lumMod val="95000"/>
            </a:schemeClr>
          </a:solidFill>
          <a:ln w="15875">
            <a:solidFill>
              <a:srgbClr val="A0B4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b" anchorCtr="0"/>
          <a:lstStyle/>
          <a:p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+ Pros</a:t>
            </a:r>
          </a:p>
          <a:p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+ Pros</a:t>
            </a:r>
          </a:p>
          <a:p>
            <a:endParaRPr lang="en-US" sz="1100" i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85725" indent="-85725">
              <a:buFontTx/>
              <a:buChar char="-"/>
            </a:pPr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Cons</a:t>
            </a:r>
          </a:p>
          <a:p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- Cons</a:t>
            </a:r>
          </a:p>
        </p:txBody>
      </p:sp>
      <p:sp>
        <p:nvSpPr>
          <p:cNvPr id="103" name="Pfeil nach links und rechts 132">
            <a:extLst>
              <a:ext uri="{FF2B5EF4-FFF2-40B4-BE49-F238E27FC236}">
                <a16:creationId xmlns:a16="http://schemas.microsoft.com/office/drawing/2014/main" id="{EB21C4CC-65DA-444F-B545-8744D50B8450}"/>
              </a:ext>
            </a:extLst>
          </p:cNvPr>
          <p:cNvSpPr/>
          <p:nvPr/>
        </p:nvSpPr>
        <p:spPr>
          <a:xfrm rot="5400000">
            <a:off x="12201" y="4383052"/>
            <a:ext cx="892910" cy="177392"/>
          </a:xfrm>
          <a:prstGeom prst="leftRightArrow">
            <a:avLst>
              <a:gd name="adj1" fmla="val 60812"/>
              <a:gd name="adj2" fmla="val 50000"/>
            </a:avLst>
          </a:prstGeom>
          <a:gradFill flip="none" rotWithShape="1">
            <a:gsLst>
              <a:gs pos="99310">
                <a:srgbClr val="44727E"/>
              </a:gs>
              <a:gs pos="0">
                <a:srgbClr val="C00000"/>
              </a:gs>
              <a:gs pos="50000">
                <a:schemeClr val="bg1">
                  <a:lumMod val="85000"/>
                </a:schemeClr>
              </a:gs>
              <a:gs pos="52000">
                <a:srgbClr val="5DA892"/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de-DE" sz="1000" b="1" dirty="0" err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" name="Pfeil: Chevron 10">
            <a:extLst>
              <a:ext uri="{FF2B5EF4-FFF2-40B4-BE49-F238E27FC236}">
                <a16:creationId xmlns:a16="http://schemas.microsoft.com/office/drawing/2014/main" id="{40173AD5-5CF1-4EA1-A80F-2CB87230B5F3}"/>
              </a:ext>
            </a:extLst>
          </p:cNvPr>
          <p:cNvSpPr/>
          <p:nvPr/>
        </p:nvSpPr>
        <p:spPr>
          <a:xfrm>
            <a:off x="7853916" y="2329383"/>
            <a:ext cx="881942" cy="2206458"/>
          </a:xfrm>
          <a:prstGeom prst="chevron">
            <a:avLst>
              <a:gd name="adj" fmla="val 6977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A4BFEDCD-A922-44F4-9D2D-B4E14E8368CB}"/>
              </a:ext>
            </a:extLst>
          </p:cNvPr>
          <p:cNvSpPr txBox="1"/>
          <p:nvPr/>
        </p:nvSpPr>
        <p:spPr>
          <a:xfrm rot="3621392">
            <a:off x="7984581" y="2785681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dirty="0">
                <a:latin typeface="Arial" pitchFamily="34" charset="0"/>
                <a:cs typeface="Arial" pitchFamily="34" charset="0"/>
              </a:rPr>
              <a:t>Margin</a:t>
            </a:r>
          </a:p>
        </p:txBody>
      </p:sp>
      <p:sp>
        <p:nvSpPr>
          <p:cNvPr id="104" name="Textfeld 103">
            <a:extLst>
              <a:ext uri="{FF2B5EF4-FFF2-40B4-BE49-F238E27FC236}">
                <a16:creationId xmlns:a16="http://schemas.microsoft.com/office/drawing/2014/main" id="{E5AECD99-B4DB-47E7-B47D-6650BD6E9B57}"/>
              </a:ext>
            </a:extLst>
          </p:cNvPr>
          <p:cNvSpPr txBox="1"/>
          <p:nvPr/>
        </p:nvSpPr>
        <p:spPr>
          <a:xfrm rot="7108458">
            <a:off x="7974312" y="3828521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dirty="0">
                <a:latin typeface="Arial" pitchFamily="34" charset="0"/>
                <a:cs typeface="Arial" pitchFamily="34" charset="0"/>
              </a:rPr>
              <a:t>Margin</a:t>
            </a:r>
          </a:p>
        </p:txBody>
      </p:sp>
      <p:sp>
        <p:nvSpPr>
          <p:cNvPr id="105" name="Rechteck 104">
            <a:extLst>
              <a:ext uri="{FF2B5EF4-FFF2-40B4-BE49-F238E27FC236}">
                <a16:creationId xmlns:a16="http://schemas.microsoft.com/office/drawing/2014/main" id="{59D322C1-94B5-4CD1-8729-15887A4FBD00}"/>
              </a:ext>
            </a:extLst>
          </p:cNvPr>
          <p:cNvSpPr/>
          <p:nvPr/>
        </p:nvSpPr>
        <p:spPr>
          <a:xfrm>
            <a:off x="1839380" y="5426154"/>
            <a:ext cx="1800000" cy="957159"/>
          </a:xfrm>
          <a:prstGeom prst="rect">
            <a:avLst/>
          </a:prstGeom>
          <a:solidFill>
            <a:schemeClr val="bg1">
              <a:lumMod val="95000"/>
            </a:schemeClr>
          </a:solidFill>
          <a:ln w="15875">
            <a:solidFill>
              <a:srgbClr val="A0B4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b" anchorCtr="0"/>
          <a:lstStyle/>
          <a:p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+ Pros</a:t>
            </a:r>
          </a:p>
          <a:p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+ Pros</a:t>
            </a:r>
          </a:p>
          <a:p>
            <a:endParaRPr lang="en-US" sz="1100" i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85725" indent="-85725">
              <a:buFontTx/>
              <a:buChar char="-"/>
            </a:pPr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Cons</a:t>
            </a:r>
          </a:p>
          <a:p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- Cons</a:t>
            </a:r>
          </a:p>
        </p:txBody>
      </p:sp>
      <p:sp>
        <p:nvSpPr>
          <p:cNvPr id="106" name="Pfeil nach links und rechts 132">
            <a:extLst>
              <a:ext uri="{FF2B5EF4-FFF2-40B4-BE49-F238E27FC236}">
                <a16:creationId xmlns:a16="http://schemas.microsoft.com/office/drawing/2014/main" id="{5E0A42B4-2952-406B-B5F6-BE1EC9746AD3}"/>
              </a:ext>
            </a:extLst>
          </p:cNvPr>
          <p:cNvSpPr/>
          <p:nvPr/>
        </p:nvSpPr>
        <p:spPr>
          <a:xfrm rot="5400000">
            <a:off x="1159905" y="5818789"/>
            <a:ext cx="892910" cy="177392"/>
          </a:xfrm>
          <a:prstGeom prst="leftRightArrow">
            <a:avLst>
              <a:gd name="adj1" fmla="val 60812"/>
              <a:gd name="adj2" fmla="val 50000"/>
            </a:avLst>
          </a:prstGeom>
          <a:gradFill flip="none" rotWithShape="1">
            <a:gsLst>
              <a:gs pos="99310">
                <a:srgbClr val="44727E"/>
              </a:gs>
              <a:gs pos="0">
                <a:srgbClr val="C00000"/>
              </a:gs>
              <a:gs pos="50000">
                <a:schemeClr val="bg1">
                  <a:lumMod val="85000"/>
                </a:schemeClr>
              </a:gs>
              <a:gs pos="52000">
                <a:srgbClr val="5DA892"/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de-DE" sz="1000" b="1" dirty="0" err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0" name="Rechteck 109">
            <a:extLst>
              <a:ext uri="{FF2B5EF4-FFF2-40B4-BE49-F238E27FC236}">
                <a16:creationId xmlns:a16="http://schemas.microsoft.com/office/drawing/2014/main" id="{6E52E51C-1D53-4E55-864C-BA3062047B0E}"/>
              </a:ext>
            </a:extLst>
          </p:cNvPr>
          <p:cNvSpPr/>
          <p:nvPr/>
        </p:nvSpPr>
        <p:spPr>
          <a:xfrm>
            <a:off x="4919488" y="5429354"/>
            <a:ext cx="1800000" cy="957159"/>
          </a:xfrm>
          <a:prstGeom prst="rect">
            <a:avLst/>
          </a:prstGeom>
          <a:solidFill>
            <a:schemeClr val="bg1">
              <a:lumMod val="95000"/>
            </a:schemeClr>
          </a:solidFill>
          <a:ln w="15875">
            <a:solidFill>
              <a:srgbClr val="A0B4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b" anchorCtr="0"/>
          <a:lstStyle/>
          <a:p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+ Pros</a:t>
            </a:r>
          </a:p>
          <a:p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+ Pros</a:t>
            </a:r>
          </a:p>
          <a:p>
            <a:endParaRPr lang="en-US" sz="1100" i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85725" indent="-85725">
              <a:buFontTx/>
              <a:buChar char="-"/>
            </a:pPr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Cons</a:t>
            </a:r>
          </a:p>
          <a:p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- Cons</a:t>
            </a:r>
          </a:p>
        </p:txBody>
      </p:sp>
      <p:sp>
        <p:nvSpPr>
          <p:cNvPr id="111" name="Pfeil nach links und rechts 132">
            <a:extLst>
              <a:ext uri="{FF2B5EF4-FFF2-40B4-BE49-F238E27FC236}">
                <a16:creationId xmlns:a16="http://schemas.microsoft.com/office/drawing/2014/main" id="{9F275E73-688F-4F2E-9FF0-010F12FF3571}"/>
              </a:ext>
            </a:extLst>
          </p:cNvPr>
          <p:cNvSpPr/>
          <p:nvPr/>
        </p:nvSpPr>
        <p:spPr>
          <a:xfrm rot="5400000">
            <a:off x="4240013" y="5821989"/>
            <a:ext cx="892910" cy="177392"/>
          </a:xfrm>
          <a:prstGeom prst="leftRightArrow">
            <a:avLst>
              <a:gd name="adj1" fmla="val 60812"/>
              <a:gd name="adj2" fmla="val 50000"/>
            </a:avLst>
          </a:prstGeom>
          <a:gradFill flip="none" rotWithShape="1">
            <a:gsLst>
              <a:gs pos="99310">
                <a:srgbClr val="44727E"/>
              </a:gs>
              <a:gs pos="0">
                <a:srgbClr val="C00000"/>
              </a:gs>
              <a:gs pos="50000">
                <a:schemeClr val="bg1">
                  <a:lumMod val="85000"/>
                </a:schemeClr>
              </a:gs>
              <a:gs pos="52000">
                <a:srgbClr val="5DA892"/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de-DE" sz="1000" b="1" dirty="0" err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3" name="Rechteck 112">
            <a:extLst>
              <a:ext uri="{FF2B5EF4-FFF2-40B4-BE49-F238E27FC236}">
                <a16:creationId xmlns:a16="http://schemas.microsoft.com/office/drawing/2014/main" id="{28D4B066-EA09-4980-A211-7682B827C52E}"/>
              </a:ext>
            </a:extLst>
          </p:cNvPr>
          <p:cNvSpPr/>
          <p:nvPr/>
        </p:nvSpPr>
        <p:spPr>
          <a:xfrm>
            <a:off x="7999596" y="5403036"/>
            <a:ext cx="1800000" cy="957159"/>
          </a:xfrm>
          <a:prstGeom prst="rect">
            <a:avLst/>
          </a:prstGeom>
          <a:solidFill>
            <a:schemeClr val="bg1">
              <a:lumMod val="95000"/>
            </a:schemeClr>
          </a:solidFill>
          <a:ln w="15875">
            <a:solidFill>
              <a:srgbClr val="A0B4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b" anchorCtr="0"/>
          <a:lstStyle/>
          <a:p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+ Pros</a:t>
            </a:r>
          </a:p>
          <a:p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+ Pros</a:t>
            </a:r>
          </a:p>
          <a:p>
            <a:endParaRPr lang="en-US" sz="1100" i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85725" indent="-85725">
              <a:buFontTx/>
              <a:buChar char="-"/>
            </a:pPr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Cons</a:t>
            </a:r>
          </a:p>
          <a:p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- Cons</a:t>
            </a:r>
          </a:p>
        </p:txBody>
      </p:sp>
      <p:sp>
        <p:nvSpPr>
          <p:cNvPr id="114" name="Pfeil nach links und rechts 132">
            <a:extLst>
              <a:ext uri="{FF2B5EF4-FFF2-40B4-BE49-F238E27FC236}">
                <a16:creationId xmlns:a16="http://schemas.microsoft.com/office/drawing/2014/main" id="{5F3DCAF3-CF4D-468A-8664-EB5B552AA3A1}"/>
              </a:ext>
            </a:extLst>
          </p:cNvPr>
          <p:cNvSpPr/>
          <p:nvPr/>
        </p:nvSpPr>
        <p:spPr>
          <a:xfrm rot="5400000">
            <a:off x="7320121" y="5795671"/>
            <a:ext cx="892910" cy="177392"/>
          </a:xfrm>
          <a:prstGeom prst="leftRightArrow">
            <a:avLst>
              <a:gd name="adj1" fmla="val 60812"/>
              <a:gd name="adj2" fmla="val 50000"/>
            </a:avLst>
          </a:prstGeom>
          <a:gradFill flip="none" rotWithShape="1">
            <a:gsLst>
              <a:gs pos="99310">
                <a:srgbClr val="44727E"/>
              </a:gs>
              <a:gs pos="0">
                <a:srgbClr val="C00000"/>
              </a:gs>
              <a:gs pos="50000">
                <a:schemeClr val="bg1">
                  <a:lumMod val="85000"/>
                </a:schemeClr>
              </a:gs>
              <a:gs pos="52000">
                <a:srgbClr val="5DA892"/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de-DE" sz="1000" b="1" dirty="0" err="1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86" name="Gewinkelte Verbindung 103">
            <a:extLst>
              <a:ext uri="{FF2B5EF4-FFF2-40B4-BE49-F238E27FC236}">
                <a16:creationId xmlns:a16="http://schemas.microsoft.com/office/drawing/2014/main" id="{D805E127-0B1F-44BB-BB39-0A37AA2D6E4D}"/>
              </a:ext>
            </a:extLst>
          </p:cNvPr>
          <p:cNvCxnSpPr>
            <a:cxnSpLocks/>
            <a:stCxn id="72" idx="6"/>
            <a:endCxn id="146" idx="1"/>
          </p:cNvCxnSpPr>
          <p:nvPr/>
        </p:nvCxnSpPr>
        <p:spPr>
          <a:xfrm flipV="1">
            <a:off x="7697509" y="2149104"/>
            <a:ext cx="2004224" cy="602131"/>
          </a:xfrm>
          <a:prstGeom prst="bentConnector3">
            <a:avLst>
              <a:gd name="adj1" fmla="val 50000"/>
            </a:avLst>
          </a:prstGeom>
          <a:ln w="9525">
            <a:solidFill>
              <a:srgbClr val="5A78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Gewinkelte Verbindung 103">
            <a:extLst>
              <a:ext uri="{FF2B5EF4-FFF2-40B4-BE49-F238E27FC236}">
                <a16:creationId xmlns:a16="http://schemas.microsoft.com/office/drawing/2014/main" id="{3D4E4EA8-732F-42A5-BF54-B83A83EE0F48}"/>
              </a:ext>
            </a:extLst>
          </p:cNvPr>
          <p:cNvCxnSpPr>
            <a:cxnSpLocks/>
            <a:stCxn id="68" idx="0"/>
            <a:endCxn id="150" idx="1"/>
          </p:cNvCxnSpPr>
          <p:nvPr/>
        </p:nvCxnSpPr>
        <p:spPr>
          <a:xfrm rot="16200000" flipH="1">
            <a:off x="8611991" y="3376197"/>
            <a:ext cx="152474" cy="2039937"/>
          </a:xfrm>
          <a:prstGeom prst="bentConnector4">
            <a:avLst>
              <a:gd name="adj1" fmla="val 16146"/>
              <a:gd name="adj2" fmla="val 50779"/>
            </a:avLst>
          </a:prstGeom>
          <a:ln w="9525">
            <a:solidFill>
              <a:srgbClr val="5A78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Gewinkelte Verbindung 103">
            <a:extLst>
              <a:ext uri="{FF2B5EF4-FFF2-40B4-BE49-F238E27FC236}">
                <a16:creationId xmlns:a16="http://schemas.microsoft.com/office/drawing/2014/main" id="{84C6DA75-970E-4806-B31A-BA6D5640EB0E}"/>
              </a:ext>
            </a:extLst>
          </p:cNvPr>
          <p:cNvCxnSpPr>
            <a:cxnSpLocks/>
            <a:stCxn id="102" idx="3"/>
          </p:cNvCxnSpPr>
          <p:nvPr/>
        </p:nvCxnSpPr>
        <p:spPr>
          <a:xfrm flipV="1">
            <a:off x="2491676" y="4354155"/>
            <a:ext cx="1346132" cy="114842"/>
          </a:xfrm>
          <a:prstGeom prst="bentConnector3">
            <a:avLst>
              <a:gd name="adj1" fmla="val 50000"/>
            </a:avLst>
          </a:prstGeom>
          <a:ln w="9525">
            <a:solidFill>
              <a:srgbClr val="5A78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Rechteck 145">
            <a:extLst>
              <a:ext uri="{FF2B5EF4-FFF2-40B4-BE49-F238E27FC236}">
                <a16:creationId xmlns:a16="http://schemas.microsoft.com/office/drawing/2014/main" id="{944CDF63-206E-4456-A899-5590143A2933}"/>
              </a:ext>
            </a:extLst>
          </p:cNvPr>
          <p:cNvSpPr/>
          <p:nvPr/>
        </p:nvSpPr>
        <p:spPr>
          <a:xfrm>
            <a:off x="9701733" y="1670524"/>
            <a:ext cx="1800000" cy="957159"/>
          </a:xfrm>
          <a:prstGeom prst="rect">
            <a:avLst/>
          </a:prstGeom>
          <a:solidFill>
            <a:schemeClr val="bg1">
              <a:lumMod val="95000"/>
            </a:schemeClr>
          </a:solidFill>
          <a:ln w="15875">
            <a:solidFill>
              <a:srgbClr val="A0B4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b" anchorCtr="0"/>
          <a:lstStyle/>
          <a:p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+ Pros</a:t>
            </a:r>
          </a:p>
          <a:p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+ Pros</a:t>
            </a:r>
          </a:p>
          <a:p>
            <a:endParaRPr lang="en-US" sz="1100" i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85725" indent="-85725">
              <a:buFontTx/>
              <a:buChar char="-"/>
            </a:pPr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Cons</a:t>
            </a:r>
          </a:p>
          <a:p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- Cons</a:t>
            </a:r>
          </a:p>
        </p:txBody>
      </p:sp>
      <p:sp>
        <p:nvSpPr>
          <p:cNvPr id="147" name="Pfeil nach links und rechts 132">
            <a:extLst>
              <a:ext uri="{FF2B5EF4-FFF2-40B4-BE49-F238E27FC236}">
                <a16:creationId xmlns:a16="http://schemas.microsoft.com/office/drawing/2014/main" id="{DC6BA6B7-BDB6-429A-B13E-87788EC2AF23}"/>
              </a:ext>
            </a:extLst>
          </p:cNvPr>
          <p:cNvSpPr/>
          <p:nvPr/>
        </p:nvSpPr>
        <p:spPr>
          <a:xfrm rot="5400000">
            <a:off x="11249481" y="2074090"/>
            <a:ext cx="892910" cy="177392"/>
          </a:xfrm>
          <a:prstGeom prst="leftRightArrow">
            <a:avLst>
              <a:gd name="adj1" fmla="val 60812"/>
              <a:gd name="adj2" fmla="val 50000"/>
            </a:avLst>
          </a:prstGeom>
          <a:gradFill flip="none" rotWithShape="1">
            <a:gsLst>
              <a:gs pos="99310">
                <a:srgbClr val="44727E"/>
              </a:gs>
              <a:gs pos="0">
                <a:srgbClr val="C00000"/>
              </a:gs>
              <a:gs pos="50000">
                <a:schemeClr val="bg1">
                  <a:lumMod val="85000"/>
                </a:schemeClr>
              </a:gs>
              <a:gs pos="52000">
                <a:srgbClr val="5DA892"/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de-DE" sz="1000" b="1" dirty="0" err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48" name="Rechteck 147">
            <a:extLst>
              <a:ext uri="{FF2B5EF4-FFF2-40B4-BE49-F238E27FC236}">
                <a16:creationId xmlns:a16="http://schemas.microsoft.com/office/drawing/2014/main" id="{3176DAFA-CB12-4FA8-884B-68120D130492}"/>
              </a:ext>
            </a:extLst>
          </p:cNvPr>
          <p:cNvSpPr/>
          <p:nvPr/>
        </p:nvSpPr>
        <p:spPr>
          <a:xfrm>
            <a:off x="9704317" y="2832173"/>
            <a:ext cx="1800000" cy="957159"/>
          </a:xfrm>
          <a:prstGeom prst="rect">
            <a:avLst/>
          </a:prstGeom>
          <a:solidFill>
            <a:schemeClr val="bg1">
              <a:lumMod val="95000"/>
            </a:schemeClr>
          </a:solidFill>
          <a:ln w="15875">
            <a:solidFill>
              <a:srgbClr val="A0B4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b" anchorCtr="0"/>
          <a:lstStyle/>
          <a:p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+ Pros</a:t>
            </a:r>
          </a:p>
          <a:p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+ Pros</a:t>
            </a:r>
          </a:p>
          <a:p>
            <a:endParaRPr lang="en-US" sz="1100" i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85725" indent="-85725">
              <a:buFontTx/>
              <a:buChar char="-"/>
            </a:pPr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Cons</a:t>
            </a:r>
          </a:p>
          <a:p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- Cons</a:t>
            </a:r>
          </a:p>
        </p:txBody>
      </p:sp>
      <p:sp>
        <p:nvSpPr>
          <p:cNvPr id="149" name="Pfeil nach links und rechts 132">
            <a:extLst>
              <a:ext uri="{FF2B5EF4-FFF2-40B4-BE49-F238E27FC236}">
                <a16:creationId xmlns:a16="http://schemas.microsoft.com/office/drawing/2014/main" id="{3F6DBA0B-FC90-433B-977E-7208A4DA4EA3}"/>
              </a:ext>
            </a:extLst>
          </p:cNvPr>
          <p:cNvSpPr/>
          <p:nvPr/>
        </p:nvSpPr>
        <p:spPr>
          <a:xfrm rot="5400000">
            <a:off x="11249481" y="3247327"/>
            <a:ext cx="892910" cy="177392"/>
          </a:xfrm>
          <a:prstGeom prst="leftRightArrow">
            <a:avLst>
              <a:gd name="adj1" fmla="val 60812"/>
              <a:gd name="adj2" fmla="val 50000"/>
            </a:avLst>
          </a:prstGeom>
          <a:gradFill flip="none" rotWithShape="1">
            <a:gsLst>
              <a:gs pos="99310">
                <a:srgbClr val="44727E"/>
              </a:gs>
              <a:gs pos="0">
                <a:srgbClr val="C00000"/>
              </a:gs>
              <a:gs pos="50000">
                <a:schemeClr val="bg1">
                  <a:lumMod val="85000"/>
                </a:schemeClr>
              </a:gs>
              <a:gs pos="52000">
                <a:srgbClr val="5DA892"/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de-DE" sz="1000" b="1" dirty="0" err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50" name="Rechteck 149">
            <a:extLst>
              <a:ext uri="{FF2B5EF4-FFF2-40B4-BE49-F238E27FC236}">
                <a16:creationId xmlns:a16="http://schemas.microsoft.com/office/drawing/2014/main" id="{6004A39A-3F13-4ADF-879E-FB1932535ECE}"/>
              </a:ext>
            </a:extLst>
          </p:cNvPr>
          <p:cNvSpPr/>
          <p:nvPr/>
        </p:nvSpPr>
        <p:spPr>
          <a:xfrm>
            <a:off x="9708197" y="3993822"/>
            <a:ext cx="1800000" cy="957159"/>
          </a:xfrm>
          <a:prstGeom prst="rect">
            <a:avLst/>
          </a:prstGeom>
          <a:solidFill>
            <a:schemeClr val="bg1">
              <a:lumMod val="95000"/>
            </a:schemeClr>
          </a:solidFill>
          <a:ln w="15875">
            <a:solidFill>
              <a:srgbClr val="A0B4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b" anchorCtr="0"/>
          <a:lstStyle/>
          <a:p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+ Pros</a:t>
            </a:r>
          </a:p>
          <a:p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+ Pros</a:t>
            </a:r>
          </a:p>
          <a:p>
            <a:endParaRPr lang="en-US" sz="1100" i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85725" indent="-85725">
              <a:buFontTx/>
              <a:buChar char="-"/>
            </a:pPr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Cons</a:t>
            </a:r>
          </a:p>
          <a:p>
            <a:r>
              <a:rPr lang="en-US" sz="1100" i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- Cons</a:t>
            </a:r>
          </a:p>
        </p:txBody>
      </p:sp>
      <p:sp>
        <p:nvSpPr>
          <p:cNvPr id="151" name="Pfeil nach links und rechts 132">
            <a:extLst>
              <a:ext uri="{FF2B5EF4-FFF2-40B4-BE49-F238E27FC236}">
                <a16:creationId xmlns:a16="http://schemas.microsoft.com/office/drawing/2014/main" id="{E1FB230C-FEEB-49F4-BD16-1C66B1E8FC14}"/>
              </a:ext>
            </a:extLst>
          </p:cNvPr>
          <p:cNvSpPr/>
          <p:nvPr/>
        </p:nvSpPr>
        <p:spPr>
          <a:xfrm rot="5400000">
            <a:off x="11249481" y="4385561"/>
            <a:ext cx="892910" cy="177392"/>
          </a:xfrm>
          <a:prstGeom prst="leftRightArrow">
            <a:avLst>
              <a:gd name="adj1" fmla="val 60812"/>
              <a:gd name="adj2" fmla="val 50000"/>
            </a:avLst>
          </a:prstGeom>
          <a:gradFill flip="none" rotWithShape="1">
            <a:gsLst>
              <a:gs pos="99310">
                <a:srgbClr val="44727E"/>
              </a:gs>
              <a:gs pos="0">
                <a:srgbClr val="C00000"/>
              </a:gs>
              <a:gs pos="50000">
                <a:schemeClr val="bg1">
                  <a:lumMod val="85000"/>
                </a:schemeClr>
              </a:gs>
              <a:gs pos="52000">
                <a:srgbClr val="5DA892"/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de-DE" sz="1000" b="1" dirty="0" err="1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54" name="Gerader Verbinder 153">
            <a:extLst>
              <a:ext uri="{FF2B5EF4-FFF2-40B4-BE49-F238E27FC236}">
                <a16:creationId xmlns:a16="http://schemas.microsoft.com/office/drawing/2014/main" id="{02968D3D-0F40-421B-9BCD-0EBFAFFA6CF4}"/>
              </a:ext>
            </a:extLst>
          </p:cNvPr>
          <p:cNvCxnSpPr>
            <a:cxnSpLocks/>
            <a:endCxn id="148" idx="1"/>
          </p:cNvCxnSpPr>
          <p:nvPr/>
        </p:nvCxnSpPr>
        <p:spPr>
          <a:xfrm>
            <a:off x="7667831" y="3290240"/>
            <a:ext cx="2036486" cy="205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6205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  <p:bldP spid="94" grpId="0" animBg="1"/>
      <p:bldP spid="100" grpId="0" animBg="1"/>
      <p:bldP spid="101" grpId="0" animBg="1"/>
      <p:bldP spid="102" grpId="0" animBg="1"/>
      <p:bldP spid="103" grpId="0" animBg="1"/>
      <p:bldP spid="105" grpId="0" animBg="1"/>
      <p:bldP spid="106" grpId="0" animBg="1"/>
      <p:bldP spid="110" grpId="0" animBg="1"/>
      <p:bldP spid="111" grpId="0" animBg="1"/>
      <p:bldP spid="113" grpId="0" animBg="1"/>
      <p:bldP spid="114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cKJ9sViS4ib4gfVYYuwC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2nS24adSZXIg4tKDSYpt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dddZmQipDWBUuJIzOBLI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</Words>
  <Application>Microsoft Macintosh PowerPoint</Application>
  <PresentationFormat>Breitbild</PresentationFormat>
  <Paragraphs>59</Paragraphs>
  <Slides>1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2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1_Office</vt:lpstr>
      <vt:lpstr>Office</vt:lpstr>
      <vt:lpstr>think-cell Folie</vt:lpstr>
      <vt:lpstr>Value Chain Analysis Advanced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BCG Matrix</dc:title>
  <dc:creator>Christina  Schmidt</dc:creator>
  <cp:lastModifiedBy>Christina  Schmidt</cp:lastModifiedBy>
  <cp:revision>27</cp:revision>
  <dcterms:created xsi:type="dcterms:W3CDTF">2019-03-05T19:37:05Z</dcterms:created>
  <dcterms:modified xsi:type="dcterms:W3CDTF">2019-08-29T19:09:55Z</dcterms:modified>
</cp:coreProperties>
</file>