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8"/>
  </p:notesMasterIdLst>
  <p:sldIdLst>
    <p:sldId id="373" r:id="rId3"/>
    <p:sldId id="376" r:id="rId4"/>
    <p:sldId id="371" r:id="rId5"/>
    <p:sldId id="374" r:id="rId6"/>
    <p:sldId id="375" r:id="rId7"/>
  </p:sldIdLst>
  <p:sldSz cx="12192000" cy="6858000"/>
  <p:notesSz cx="6797675" cy="9926638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4546A"/>
    <a:srgbClr val="B25147"/>
    <a:srgbClr val="BFBFBE"/>
    <a:srgbClr val="35AB91"/>
    <a:srgbClr val="44727E"/>
    <a:srgbClr val="A6A6A6"/>
    <a:srgbClr val="DC6E00"/>
    <a:srgbClr val="F0A239"/>
    <a:srgbClr val="5DA892"/>
    <a:srgbClr val="A8BD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37" autoAdjust="0"/>
    <p:restoredTop sz="93725" autoAdjust="0"/>
  </p:normalViewPr>
  <p:slideViewPr>
    <p:cSldViewPr>
      <p:cViewPr varScale="1">
        <p:scale>
          <a:sx n="110" d="100"/>
          <a:sy n="110" d="100"/>
        </p:scale>
        <p:origin x="368" y="184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12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31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9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52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42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0" name="think-cell Folie" r:id="rId5" imgW="338" imgH="338" progId="TCLayout.ActiveDocument.1">
                  <p:embed/>
                </p:oleObj>
              </mc:Choice>
              <mc:Fallback>
                <p:oleObj name="think-cell Foli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8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6" Type="http://schemas.openxmlformats.org/officeDocument/2006/relationships/tags" Target="../tags/tag16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5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8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86" name="think-cell Folie" r:id="rId22" imgW="360" imgH="360" progId="TCLayout.ActiveDocument.1">
                  <p:embed/>
                </p:oleObj>
              </mc:Choice>
              <mc:Fallback>
                <p:oleObj name="think-cell Folie" r:id="rId22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10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23.06.20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png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6.png"/><Relationship Id="rId2" Type="http://schemas.openxmlformats.org/officeDocument/2006/relationships/tags" Target="../tags/tag2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6.png"/><Relationship Id="rId2" Type="http://schemas.openxmlformats.org/officeDocument/2006/relationships/tags" Target="../tags/tag2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image" Target="../media/image6.png"/><Relationship Id="rId2" Type="http://schemas.openxmlformats.org/officeDocument/2006/relationships/tags" Target="../tags/tag2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6.png"/><Relationship Id="rId2" Type="http://schemas.openxmlformats.org/officeDocument/2006/relationships/tags" Target="../tags/tag2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hteck 197">
            <a:extLst>
              <a:ext uri="{FF2B5EF4-FFF2-40B4-BE49-F238E27FC236}">
                <a16:creationId xmlns:a16="http://schemas.microsoft.com/office/drawing/2014/main" id="{EE2FBCD5-4C3A-4240-8E64-8E7EFA5B3C32}"/>
              </a:ext>
            </a:extLst>
          </p:cNvPr>
          <p:cNvSpPr/>
          <p:nvPr/>
        </p:nvSpPr>
        <p:spPr>
          <a:xfrm>
            <a:off x="8013444" y="4149344"/>
            <a:ext cx="3754500" cy="18874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rtlCol="0" anchor="ctr"/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 Header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9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McKinsey 7-S Framework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Assessment of your organizational effectiveness</a:t>
            </a:r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00A0EA8D-B0E0-9948-93B1-8D78894D09F1}"/>
              </a:ext>
            </a:extLst>
          </p:cNvPr>
          <p:cNvCxnSpPr>
            <a:cxnSpLocks/>
            <a:stCxn id="11" idx="6"/>
            <a:endCxn id="130" idx="1"/>
          </p:cNvCxnSpPr>
          <p:nvPr/>
        </p:nvCxnSpPr>
        <p:spPr>
          <a:xfrm>
            <a:off x="5231904" y="1973725"/>
            <a:ext cx="930195" cy="767979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>
            <a:extLst>
              <a:ext uri="{FF2B5EF4-FFF2-40B4-BE49-F238E27FC236}">
                <a16:creationId xmlns:a16="http://schemas.microsoft.com/office/drawing/2014/main" id="{C5C5320D-68FE-F74A-9770-F65C3516D8EE}"/>
              </a:ext>
            </a:extLst>
          </p:cNvPr>
          <p:cNvCxnSpPr>
            <a:cxnSpLocks/>
            <a:stCxn id="130" idx="4"/>
            <a:endCxn id="133" idx="0"/>
          </p:cNvCxnSpPr>
          <p:nvPr/>
        </p:nvCxnSpPr>
        <p:spPr>
          <a:xfrm>
            <a:off x="6582120" y="3755725"/>
            <a:ext cx="0" cy="393619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>
            <a:extLst>
              <a:ext uri="{FF2B5EF4-FFF2-40B4-BE49-F238E27FC236}">
                <a16:creationId xmlns:a16="http://schemas.microsoft.com/office/drawing/2014/main" id="{8741431C-E4DA-484D-97E3-6F8B545DA336}"/>
              </a:ext>
            </a:extLst>
          </p:cNvPr>
          <p:cNvCxnSpPr>
            <a:cxnSpLocks/>
            <a:stCxn id="11" idx="5"/>
            <a:endCxn id="133" idx="1"/>
          </p:cNvCxnSpPr>
          <p:nvPr/>
        </p:nvCxnSpPr>
        <p:spPr>
          <a:xfrm>
            <a:off x="5057925" y="2393746"/>
            <a:ext cx="1104174" cy="1929577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>
            <a:extLst>
              <a:ext uri="{FF2B5EF4-FFF2-40B4-BE49-F238E27FC236}">
                <a16:creationId xmlns:a16="http://schemas.microsoft.com/office/drawing/2014/main" id="{9A6B7DEE-8B79-C644-8A9B-306CE290392F}"/>
              </a:ext>
            </a:extLst>
          </p:cNvPr>
          <p:cNvCxnSpPr>
            <a:cxnSpLocks/>
            <a:stCxn id="129" idx="7"/>
            <a:endCxn id="11" idx="2"/>
          </p:cNvCxnSpPr>
          <p:nvPr/>
        </p:nvCxnSpPr>
        <p:spPr>
          <a:xfrm flipV="1">
            <a:off x="3113709" y="1973725"/>
            <a:ext cx="930195" cy="767979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>
            <a:extLst>
              <a:ext uri="{FF2B5EF4-FFF2-40B4-BE49-F238E27FC236}">
                <a16:creationId xmlns:a16="http://schemas.microsoft.com/office/drawing/2014/main" id="{D3B9436B-38E8-6049-A04B-482040827D83}"/>
              </a:ext>
            </a:extLst>
          </p:cNvPr>
          <p:cNvCxnSpPr>
            <a:cxnSpLocks/>
            <a:stCxn id="11" idx="4"/>
            <a:endCxn id="134" idx="0"/>
          </p:cNvCxnSpPr>
          <p:nvPr/>
        </p:nvCxnSpPr>
        <p:spPr>
          <a:xfrm>
            <a:off x="4637904" y="2567725"/>
            <a:ext cx="0" cy="2769619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>
            <a:extLst>
              <a:ext uri="{FF2B5EF4-FFF2-40B4-BE49-F238E27FC236}">
                <a16:creationId xmlns:a16="http://schemas.microsoft.com/office/drawing/2014/main" id="{B62C9F90-60C3-7047-929A-EB6B2EE4EADD}"/>
              </a:ext>
            </a:extLst>
          </p:cNvPr>
          <p:cNvCxnSpPr>
            <a:cxnSpLocks/>
            <a:stCxn id="11" idx="3"/>
            <a:endCxn id="132" idx="7"/>
          </p:cNvCxnSpPr>
          <p:nvPr/>
        </p:nvCxnSpPr>
        <p:spPr>
          <a:xfrm flipH="1">
            <a:off x="3113709" y="2393746"/>
            <a:ext cx="1104174" cy="1932134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>
            <a:extLst>
              <a:ext uri="{FF2B5EF4-FFF2-40B4-BE49-F238E27FC236}">
                <a16:creationId xmlns:a16="http://schemas.microsoft.com/office/drawing/2014/main" id="{CA64E27A-BFD0-BD48-BC95-4F3C724DC6E4}"/>
              </a:ext>
            </a:extLst>
          </p:cNvPr>
          <p:cNvCxnSpPr>
            <a:cxnSpLocks/>
            <a:stCxn id="129" idx="4"/>
            <a:endCxn id="132" idx="0"/>
          </p:cNvCxnSpPr>
          <p:nvPr/>
        </p:nvCxnSpPr>
        <p:spPr>
          <a:xfrm>
            <a:off x="2693688" y="3755725"/>
            <a:ext cx="0" cy="396176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166">
            <a:extLst>
              <a:ext uri="{FF2B5EF4-FFF2-40B4-BE49-F238E27FC236}">
                <a16:creationId xmlns:a16="http://schemas.microsoft.com/office/drawing/2014/main" id="{215A6AF6-7D0A-EF43-957C-3804B02BB52B}"/>
              </a:ext>
            </a:extLst>
          </p:cNvPr>
          <p:cNvCxnSpPr>
            <a:cxnSpLocks/>
            <a:stCxn id="129" idx="5"/>
            <a:endCxn id="134" idx="1"/>
          </p:cNvCxnSpPr>
          <p:nvPr/>
        </p:nvCxnSpPr>
        <p:spPr>
          <a:xfrm>
            <a:off x="3113709" y="3581746"/>
            <a:ext cx="1104174" cy="1929577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169">
            <a:extLst>
              <a:ext uri="{FF2B5EF4-FFF2-40B4-BE49-F238E27FC236}">
                <a16:creationId xmlns:a16="http://schemas.microsoft.com/office/drawing/2014/main" id="{8A938B14-6C96-864B-9681-32C8A57DB17E}"/>
              </a:ext>
            </a:extLst>
          </p:cNvPr>
          <p:cNvCxnSpPr>
            <a:cxnSpLocks/>
            <a:stCxn id="130" idx="3"/>
            <a:endCxn id="134" idx="7"/>
          </p:cNvCxnSpPr>
          <p:nvPr/>
        </p:nvCxnSpPr>
        <p:spPr>
          <a:xfrm flipH="1">
            <a:off x="5057925" y="3581746"/>
            <a:ext cx="1104174" cy="1929577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Gerade Verbindung 172">
            <a:extLst>
              <a:ext uri="{FF2B5EF4-FFF2-40B4-BE49-F238E27FC236}">
                <a16:creationId xmlns:a16="http://schemas.microsoft.com/office/drawing/2014/main" id="{A42FAF4E-16FD-4E45-81DE-9780AFB05E86}"/>
              </a:ext>
            </a:extLst>
          </p:cNvPr>
          <p:cNvCxnSpPr>
            <a:cxnSpLocks/>
          </p:cNvCxnSpPr>
          <p:nvPr/>
        </p:nvCxnSpPr>
        <p:spPr>
          <a:xfrm flipH="1">
            <a:off x="3287688" y="3359813"/>
            <a:ext cx="2874411" cy="1152128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177">
            <a:extLst>
              <a:ext uri="{FF2B5EF4-FFF2-40B4-BE49-F238E27FC236}">
                <a16:creationId xmlns:a16="http://schemas.microsoft.com/office/drawing/2014/main" id="{A71F72D5-08DB-3E47-A1C2-2615A9817196}"/>
              </a:ext>
            </a:extLst>
          </p:cNvPr>
          <p:cNvCxnSpPr>
            <a:cxnSpLocks/>
            <a:stCxn id="130" idx="2"/>
            <a:endCxn id="129" idx="6"/>
          </p:cNvCxnSpPr>
          <p:nvPr/>
        </p:nvCxnSpPr>
        <p:spPr>
          <a:xfrm flipH="1">
            <a:off x="3287688" y="3161725"/>
            <a:ext cx="2700432" cy="0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>
            <a:extLst>
              <a:ext uri="{FF2B5EF4-FFF2-40B4-BE49-F238E27FC236}">
                <a16:creationId xmlns:a16="http://schemas.microsoft.com/office/drawing/2014/main" id="{1A054CC9-C50D-9446-99F9-7DF43D614095}"/>
              </a:ext>
            </a:extLst>
          </p:cNvPr>
          <p:cNvCxnSpPr>
            <a:cxnSpLocks/>
            <a:stCxn id="133" idx="2"/>
            <a:endCxn id="132" idx="6"/>
          </p:cNvCxnSpPr>
          <p:nvPr/>
        </p:nvCxnSpPr>
        <p:spPr>
          <a:xfrm flipH="1">
            <a:off x="3287688" y="4743344"/>
            <a:ext cx="2700432" cy="2557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>
            <a:extLst>
              <a:ext uri="{FF2B5EF4-FFF2-40B4-BE49-F238E27FC236}">
                <a16:creationId xmlns:a16="http://schemas.microsoft.com/office/drawing/2014/main" id="{7E57823B-62FA-9749-8242-E83FEF4D37A4}"/>
              </a:ext>
            </a:extLst>
          </p:cNvPr>
          <p:cNvCxnSpPr>
            <a:cxnSpLocks/>
            <a:stCxn id="134" idx="2"/>
            <a:endCxn id="132" idx="5"/>
          </p:cNvCxnSpPr>
          <p:nvPr/>
        </p:nvCxnSpPr>
        <p:spPr>
          <a:xfrm flipH="1" flipV="1">
            <a:off x="3113709" y="5165922"/>
            <a:ext cx="930195" cy="765422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186">
            <a:extLst>
              <a:ext uri="{FF2B5EF4-FFF2-40B4-BE49-F238E27FC236}">
                <a16:creationId xmlns:a16="http://schemas.microsoft.com/office/drawing/2014/main" id="{023A3B44-9146-4B4C-988F-F1E5E0FDC0B1}"/>
              </a:ext>
            </a:extLst>
          </p:cNvPr>
          <p:cNvCxnSpPr>
            <a:cxnSpLocks/>
            <a:stCxn id="134" idx="6"/>
            <a:endCxn id="133" idx="3"/>
          </p:cNvCxnSpPr>
          <p:nvPr/>
        </p:nvCxnSpPr>
        <p:spPr>
          <a:xfrm flipV="1">
            <a:off x="5231904" y="5163365"/>
            <a:ext cx="930195" cy="767979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189">
            <a:extLst>
              <a:ext uri="{FF2B5EF4-FFF2-40B4-BE49-F238E27FC236}">
                <a16:creationId xmlns:a16="http://schemas.microsoft.com/office/drawing/2014/main" id="{061DD745-69BC-5C4D-B857-CC7FD84E5304}"/>
              </a:ext>
            </a:extLst>
          </p:cNvPr>
          <p:cNvCxnSpPr>
            <a:cxnSpLocks/>
          </p:cNvCxnSpPr>
          <p:nvPr/>
        </p:nvCxnSpPr>
        <p:spPr>
          <a:xfrm flipH="1" flipV="1">
            <a:off x="3185719" y="3359813"/>
            <a:ext cx="2874409" cy="1152128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FC4B7F3C-0580-F445-A3DE-41BC48854697}"/>
              </a:ext>
            </a:extLst>
          </p:cNvPr>
          <p:cNvSpPr>
            <a:spLocks noChangeAspect="1"/>
          </p:cNvSpPr>
          <p:nvPr/>
        </p:nvSpPr>
        <p:spPr>
          <a:xfrm>
            <a:off x="4043904" y="1379725"/>
            <a:ext cx="1188000" cy="1188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Structure</a:t>
            </a: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B7B74CC0-3921-9B4B-B3C8-F3AB59817E09}"/>
              </a:ext>
            </a:extLst>
          </p:cNvPr>
          <p:cNvSpPr>
            <a:spLocks noChangeAspect="1"/>
          </p:cNvSpPr>
          <p:nvPr/>
        </p:nvSpPr>
        <p:spPr>
          <a:xfrm>
            <a:off x="2099688" y="2567725"/>
            <a:ext cx="1188000" cy="1188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Strategy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EC7D7751-FF66-684A-A3DB-B1CCCBF5A762}"/>
              </a:ext>
            </a:extLst>
          </p:cNvPr>
          <p:cNvSpPr>
            <a:spLocks noChangeAspect="1"/>
          </p:cNvSpPr>
          <p:nvPr/>
        </p:nvSpPr>
        <p:spPr>
          <a:xfrm>
            <a:off x="5988120" y="2567725"/>
            <a:ext cx="1188000" cy="1188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Systems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1B96EE7F-077A-184C-9CE4-442FDDDDF30E}"/>
              </a:ext>
            </a:extLst>
          </p:cNvPr>
          <p:cNvSpPr>
            <a:spLocks noChangeAspect="1"/>
          </p:cNvSpPr>
          <p:nvPr/>
        </p:nvSpPr>
        <p:spPr>
          <a:xfrm>
            <a:off x="2099688" y="4151901"/>
            <a:ext cx="1188000" cy="11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Skills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8C251872-4E28-1042-A959-CF489481908B}"/>
              </a:ext>
            </a:extLst>
          </p:cNvPr>
          <p:cNvSpPr>
            <a:spLocks noChangeAspect="1"/>
          </p:cNvSpPr>
          <p:nvPr/>
        </p:nvSpPr>
        <p:spPr>
          <a:xfrm>
            <a:off x="5988120" y="4149344"/>
            <a:ext cx="1188000" cy="11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Style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91C3C213-C1E6-6F44-8FF7-B0F8D80F487B}"/>
              </a:ext>
            </a:extLst>
          </p:cNvPr>
          <p:cNvSpPr>
            <a:spLocks noChangeAspect="1"/>
          </p:cNvSpPr>
          <p:nvPr/>
        </p:nvSpPr>
        <p:spPr>
          <a:xfrm>
            <a:off x="4043904" y="5337344"/>
            <a:ext cx="1188000" cy="11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Staff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2FF1325C-C86E-EE4C-870D-E15BEC44FAC9}"/>
              </a:ext>
            </a:extLst>
          </p:cNvPr>
          <p:cNvSpPr>
            <a:spLocks noChangeAspect="1"/>
          </p:cNvSpPr>
          <p:nvPr/>
        </p:nvSpPr>
        <p:spPr>
          <a:xfrm>
            <a:off x="3930550" y="3232534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Shared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Values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2CE2EB5-BA70-B744-91E8-5B997763F753}"/>
              </a:ext>
            </a:extLst>
          </p:cNvPr>
          <p:cNvSpPr txBox="1"/>
          <p:nvPr/>
        </p:nvSpPr>
        <p:spPr>
          <a:xfrm>
            <a:off x="325231" y="2992448"/>
            <a:ext cx="1453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44546A"/>
                </a:solidFill>
              </a:rPr>
              <a:t>‘Hard’ Factors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7870764-FCCF-E141-99DA-73DE8FFD484B}"/>
              </a:ext>
            </a:extLst>
          </p:cNvPr>
          <p:cNvSpPr txBox="1"/>
          <p:nvPr/>
        </p:nvSpPr>
        <p:spPr>
          <a:xfrm>
            <a:off x="323647" y="4574067"/>
            <a:ext cx="1374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BFBFBE"/>
                </a:solidFill>
              </a:rPr>
              <a:t>‘Soft’ Factors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153B6D4B-8302-3A40-A9E5-03F5D3B70A20}"/>
              </a:ext>
            </a:extLst>
          </p:cNvPr>
          <p:cNvSpPr/>
          <p:nvPr/>
        </p:nvSpPr>
        <p:spPr>
          <a:xfrm>
            <a:off x="8013444" y="1868322"/>
            <a:ext cx="3754500" cy="18874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rtlCol="0" anchor="ctr"/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 Header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12C2D41-DE58-9947-8A87-3CB2C789C4C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12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9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McKinsey 7-S Framework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The 7 success factors of a company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C82710BF-C3CB-1D46-BA9E-E0E79041F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387751"/>
              </p:ext>
            </p:extLst>
          </p:nvPr>
        </p:nvGraphicFramePr>
        <p:xfrm>
          <a:off x="407368" y="1700808"/>
          <a:ext cx="11360576" cy="4441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0288">
                  <a:extLst>
                    <a:ext uri="{9D8B030D-6E8A-4147-A177-3AD203B41FA5}">
                      <a16:colId xmlns:a16="http://schemas.microsoft.com/office/drawing/2014/main" val="3079635812"/>
                    </a:ext>
                  </a:extLst>
                </a:gridCol>
                <a:gridCol w="5680288">
                  <a:extLst>
                    <a:ext uri="{9D8B030D-6E8A-4147-A177-3AD203B41FA5}">
                      <a16:colId xmlns:a16="http://schemas.microsoft.com/office/drawing/2014/main" val="3616839776"/>
                    </a:ext>
                  </a:extLst>
                </a:gridCol>
              </a:tblGrid>
              <a:tr h="49776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‘Hard’ factors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‘Soft’ factors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0298"/>
                  </a:ext>
                </a:extLst>
              </a:tr>
              <a:tr h="105295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Strategy: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Target system and all measures to achieve a sustainable competitive advantage and successfully compete in the market.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Skills: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Abilities and core competences of the company’s employees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10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334208"/>
                  </a:ext>
                </a:extLst>
              </a:tr>
              <a:tr h="1052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Structure: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way the business is organized. In short, the organizational chart of the company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Staff: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Type and number of employees of the company. Measures to recruite, train, reward and motivate the staff 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10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491529"/>
                  </a:ext>
                </a:extLst>
              </a:tr>
              <a:tr h="1052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Systems: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Processes and procedures of the company, including reporting system and IT infrastructure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10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Style: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management style of the company. Culture, how the people interact with each other and the environment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10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9881882"/>
                  </a:ext>
                </a:extLst>
              </a:tr>
              <a:tr h="78493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Shared values (Core of the McK 7-S-Model):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Values, norms and standards that apply within the company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0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851148"/>
                  </a:ext>
                </a:extLst>
              </a:tr>
            </a:tbl>
          </a:graphicData>
        </a:graphic>
      </p:graphicFrame>
      <p:sp>
        <p:nvSpPr>
          <p:cNvPr id="26" name="Rechteck 25">
            <a:extLst>
              <a:ext uri="{FF2B5EF4-FFF2-40B4-BE49-F238E27FC236}">
                <a16:creationId xmlns:a16="http://schemas.microsoft.com/office/drawing/2014/main" id="{17903097-F957-9E4D-81CD-2DD427D23AC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09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hteck 67">
            <a:extLst>
              <a:ext uri="{FF2B5EF4-FFF2-40B4-BE49-F238E27FC236}">
                <a16:creationId xmlns:a16="http://schemas.microsoft.com/office/drawing/2014/main" id="{344F3BEE-09A0-E94A-8E88-F1571EE0732A}"/>
              </a:ext>
            </a:extLst>
          </p:cNvPr>
          <p:cNvSpPr/>
          <p:nvPr/>
        </p:nvSpPr>
        <p:spPr>
          <a:xfrm>
            <a:off x="7567096" y="1628800"/>
            <a:ext cx="4073520" cy="105921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Rechteck 197">
            <a:extLst>
              <a:ext uri="{FF2B5EF4-FFF2-40B4-BE49-F238E27FC236}">
                <a16:creationId xmlns:a16="http://schemas.microsoft.com/office/drawing/2014/main" id="{EE2FBCD5-4C3A-4240-8E64-8E7EFA5B3C32}"/>
              </a:ext>
            </a:extLst>
          </p:cNvPr>
          <p:cNvSpPr/>
          <p:nvPr/>
        </p:nvSpPr>
        <p:spPr>
          <a:xfrm>
            <a:off x="7567096" y="3224231"/>
            <a:ext cx="4073520" cy="330111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placeholder, insert your text here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placeholder, insert your text here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placeholder, insert your text here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placeholder, insert your text here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placeholder, insert your text here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placeholder, insert your text here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placeholder, insert your text here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placeholder, insert your text here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placeholder, insert your text here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placeholder, insert your text here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placeholder, insert your text here</a:t>
            </a:r>
          </a:p>
        </p:txBody>
      </p:sp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27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McKinsey 7-S Framework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Assessment of your organizational effectiveness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822DEBF3-F5F2-B545-82DB-00C074BEC0E7}"/>
              </a:ext>
            </a:extLst>
          </p:cNvPr>
          <p:cNvSpPr>
            <a:spLocks noChangeAspect="1"/>
          </p:cNvSpPr>
          <p:nvPr/>
        </p:nvSpPr>
        <p:spPr>
          <a:xfrm>
            <a:off x="8599771" y="1779047"/>
            <a:ext cx="432000" cy="43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E49FA4A-C3E1-704A-B4EA-3252A5E1729C}"/>
              </a:ext>
            </a:extLst>
          </p:cNvPr>
          <p:cNvSpPr txBox="1"/>
          <p:nvPr/>
        </p:nvSpPr>
        <p:spPr>
          <a:xfrm>
            <a:off x="8151166" y="2272627"/>
            <a:ext cx="1329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The ‘3 Hard S’</a:t>
            </a: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ED8E9B08-A771-8E41-8F2E-49F0DA00C54D}"/>
              </a:ext>
            </a:extLst>
          </p:cNvPr>
          <p:cNvSpPr>
            <a:spLocks noChangeAspect="1"/>
          </p:cNvSpPr>
          <p:nvPr/>
        </p:nvSpPr>
        <p:spPr>
          <a:xfrm>
            <a:off x="10254556" y="1779047"/>
            <a:ext cx="432000" cy="432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6E5D1911-CE01-5343-A796-845DFCB8B19F}"/>
              </a:ext>
            </a:extLst>
          </p:cNvPr>
          <p:cNvSpPr txBox="1"/>
          <p:nvPr/>
        </p:nvSpPr>
        <p:spPr>
          <a:xfrm>
            <a:off x="9840416" y="2287905"/>
            <a:ext cx="1260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The ‘4 Soft S’</a:t>
            </a:r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00A0EA8D-B0E0-9948-93B1-8D78894D09F1}"/>
              </a:ext>
            </a:extLst>
          </p:cNvPr>
          <p:cNvCxnSpPr>
            <a:cxnSpLocks/>
            <a:stCxn id="11" idx="6"/>
            <a:endCxn id="130" idx="1"/>
          </p:cNvCxnSpPr>
          <p:nvPr/>
        </p:nvCxnSpPr>
        <p:spPr>
          <a:xfrm>
            <a:off x="4367808" y="1973725"/>
            <a:ext cx="930195" cy="767979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>
            <a:extLst>
              <a:ext uri="{FF2B5EF4-FFF2-40B4-BE49-F238E27FC236}">
                <a16:creationId xmlns:a16="http://schemas.microsoft.com/office/drawing/2014/main" id="{C5C5320D-68FE-F74A-9770-F65C3516D8EE}"/>
              </a:ext>
            </a:extLst>
          </p:cNvPr>
          <p:cNvCxnSpPr>
            <a:cxnSpLocks/>
            <a:stCxn id="130" idx="4"/>
            <a:endCxn id="133" idx="0"/>
          </p:cNvCxnSpPr>
          <p:nvPr/>
        </p:nvCxnSpPr>
        <p:spPr>
          <a:xfrm>
            <a:off x="5718024" y="3755725"/>
            <a:ext cx="0" cy="393619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>
            <a:extLst>
              <a:ext uri="{FF2B5EF4-FFF2-40B4-BE49-F238E27FC236}">
                <a16:creationId xmlns:a16="http://schemas.microsoft.com/office/drawing/2014/main" id="{8741431C-E4DA-484D-97E3-6F8B545DA336}"/>
              </a:ext>
            </a:extLst>
          </p:cNvPr>
          <p:cNvCxnSpPr>
            <a:cxnSpLocks/>
            <a:stCxn id="11" idx="5"/>
            <a:endCxn id="133" idx="1"/>
          </p:cNvCxnSpPr>
          <p:nvPr/>
        </p:nvCxnSpPr>
        <p:spPr>
          <a:xfrm>
            <a:off x="4193829" y="2393746"/>
            <a:ext cx="1104174" cy="1929577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>
            <a:extLst>
              <a:ext uri="{FF2B5EF4-FFF2-40B4-BE49-F238E27FC236}">
                <a16:creationId xmlns:a16="http://schemas.microsoft.com/office/drawing/2014/main" id="{9A6B7DEE-8B79-C644-8A9B-306CE290392F}"/>
              </a:ext>
            </a:extLst>
          </p:cNvPr>
          <p:cNvCxnSpPr>
            <a:cxnSpLocks/>
            <a:stCxn id="129" idx="7"/>
            <a:endCxn id="11" idx="2"/>
          </p:cNvCxnSpPr>
          <p:nvPr/>
        </p:nvCxnSpPr>
        <p:spPr>
          <a:xfrm flipV="1">
            <a:off x="2249613" y="1973725"/>
            <a:ext cx="930195" cy="767979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>
            <a:extLst>
              <a:ext uri="{FF2B5EF4-FFF2-40B4-BE49-F238E27FC236}">
                <a16:creationId xmlns:a16="http://schemas.microsoft.com/office/drawing/2014/main" id="{D3B9436B-38E8-6049-A04B-482040827D83}"/>
              </a:ext>
            </a:extLst>
          </p:cNvPr>
          <p:cNvCxnSpPr>
            <a:cxnSpLocks/>
            <a:stCxn id="11" idx="4"/>
            <a:endCxn id="134" idx="0"/>
          </p:cNvCxnSpPr>
          <p:nvPr/>
        </p:nvCxnSpPr>
        <p:spPr>
          <a:xfrm>
            <a:off x="3773808" y="2567725"/>
            <a:ext cx="0" cy="2769619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>
            <a:extLst>
              <a:ext uri="{FF2B5EF4-FFF2-40B4-BE49-F238E27FC236}">
                <a16:creationId xmlns:a16="http://schemas.microsoft.com/office/drawing/2014/main" id="{B62C9F90-60C3-7047-929A-EB6B2EE4EADD}"/>
              </a:ext>
            </a:extLst>
          </p:cNvPr>
          <p:cNvCxnSpPr>
            <a:cxnSpLocks/>
            <a:stCxn id="11" idx="3"/>
            <a:endCxn id="132" idx="7"/>
          </p:cNvCxnSpPr>
          <p:nvPr/>
        </p:nvCxnSpPr>
        <p:spPr>
          <a:xfrm flipH="1">
            <a:off x="2249613" y="2393746"/>
            <a:ext cx="1104174" cy="1932134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>
            <a:extLst>
              <a:ext uri="{FF2B5EF4-FFF2-40B4-BE49-F238E27FC236}">
                <a16:creationId xmlns:a16="http://schemas.microsoft.com/office/drawing/2014/main" id="{CA64E27A-BFD0-BD48-BC95-4F3C724DC6E4}"/>
              </a:ext>
            </a:extLst>
          </p:cNvPr>
          <p:cNvCxnSpPr>
            <a:cxnSpLocks/>
            <a:stCxn id="129" idx="4"/>
            <a:endCxn id="132" idx="0"/>
          </p:cNvCxnSpPr>
          <p:nvPr/>
        </p:nvCxnSpPr>
        <p:spPr>
          <a:xfrm>
            <a:off x="1829592" y="3755725"/>
            <a:ext cx="0" cy="396176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166">
            <a:extLst>
              <a:ext uri="{FF2B5EF4-FFF2-40B4-BE49-F238E27FC236}">
                <a16:creationId xmlns:a16="http://schemas.microsoft.com/office/drawing/2014/main" id="{215A6AF6-7D0A-EF43-957C-3804B02BB52B}"/>
              </a:ext>
            </a:extLst>
          </p:cNvPr>
          <p:cNvCxnSpPr>
            <a:cxnSpLocks/>
            <a:stCxn id="129" idx="5"/>
            <a:endCxn id="134" idx="1"/>
          </p:cNvCxnSpPr>
          <p:nvPr/>
        </p:nvCxnSpPr>
        <p:spPr>
          <a:xfrm>
            <a:off x="2249613" y="3581746"/>
            <a:ext cx="1104174" cy="1929577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169">
            <a:extLst>
              <a:ext uri="{FF2B5EF4-FFF2-40B4-BE49-F238E27FC236}">
                <a16:creationId xmlns:a16="http://schemas.microsoft.com/office/drawing/2014/main" id="{8A938B14-6C96-864B-9681-32C8A57DB17E}"/>
              </a:ext>
            </a:extLst>
          </p:cNvPr>
          <p:cNvCxnSpPr>
            <a:cxnSpLocks/>
            <a:stCxn id="130" idx="3"/>
            <a:endCxn id="134" idx="7"/>
          </p:cNvCxnSpPr>
          <p:nvPr/>
        </p:nvCxnSpPr>
        <p:spPr>
          <a:xfrm flipH="1">
            <a:off x="4193829" y="3581746"/>
            <a:ext cx="1104174" cy="1929577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Gerade Verbindung 172">
            <a:extLst>
              <a:ext uri="{FF2B5EF4-FFF2-40B4-BE49-F238E27FC236}">
                <a16:creationId xmlns:a16="http://schemas.microsoft.com/office/drawing/2014/main" id="{A42FAF4E-16FD-4E45-81DE-9780AFB05E86}"/>
              </a:ext>
            </a:extLst>
          </p:cNvPr>
          <p:cNvCxnSpPr>
            <a:cxnSpLocks/>
          </p:cNvCxnSpPr>
          <p:nvPr/>
        </p:nvCxnSpPr>
        <p:spPr>
          <a:xfrm flipH="1">
            <a:off x="2423592" y="3359813"/>
            <a:ext cx="2874411" cy="1152128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177">
            <a:extLst>
              <a:ext uri="{FF2B5EF4-FFF2-40B4-BE49-F238E27FC236}">
                <a16:creationId xmlns:a16="http://schemas.microsoft.com/office/drawing/2014/main" id="{A71F72D5-08DB-3E47-A1C2-2615A9817196}"/>
              </a:ext>
            </a:extLst>
          </p:cNvPr>
          <p:cNvCxnSpPr>
            <a:cxnSpLocks/>
            <a:stCxn id="130" idx="2"/>
            <a:endCxn id="129" idx="6"/>
          </p:cNvCxnSpPr>
          <p:nvPr/>
        </p:nvCxnSpPr>
        <p:spPr>
          <a:xfrm flipH="1">
            <a:off x="2423592" y="3161725"/>
            <a:ext cx="2700432" cy="0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>
            <a:extLst>
              <a:ext uri="{FF2B5EF4-FFF2-40B4-BE49-F238E27FC236}">
                <a16:creationId xmlns:a16="http://schemas.microsoft.com/office/drawing/2014/main" id="{1A054CC9-C50D-9446-99F9-7DF43D614095}"/>
              </a:ext>
            </a:extLst>
          </p:cNvPr>
          <p:cNvCxnSpPr>
            <a:cxnSpLocks/>
            <a:stCxn id="133" idx="2"/>
            <a:endCxn id="132" idx="6"/>
          </p:cNvCxnSpPr>
          <p:nvPr/>
        </p:nvCxnSpPr>
        <p:spPr>
          <a:xfrm flipH="1">
            <a:off x="2423592" y="4743344"/>
            <a:ext cx="2700432" cy="2557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>
            <a:extLst>
              <a:ext uri="{FF2B5EF4-FFF2-40B4-BE49-F238E27FC236}">
                <a16:creationId xmlns:a16="http://schemas.microsoft.com/office/drawing/2014/main" id="{7E57823B-62FA-9749-8242-E83FEF4D37A4}"/>
              </a:ext>
            </a:extLst>
          </p:cNvPr>
          <p:cNvCxnSpPr>
            <a:cxnSpLocks/>
            <a:stCxn id="134" idx="2"/>
            <a:endCxn id="132" idx="5"/>
          </p:cNvCxnSpPr>
          <p:nvPr/>
        </p:nvCxnSpPr>
        <p:spPr>
          <a:xfrm flipH="1" flipV="1">
            <a:off x="2249613" y="5165922"/>
            <a:ext cx="930195" cy="765422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186">
            <a:extLst>
              <a:ext uri="{FF2B5EF4-FFF2-40B4-BE49-F238E27FC236}">
                <a16:creationId xmlns:a16="http://schemas.microsoft.com/office/drawing/2014/main" id="{023A3B44-9146-4B4C-988F-F1E5E0FDC0B1}"/>
              </a:ext>
            </a:extLst>
          </p:cNvPr>
          <p:cNvCxnSpPr>
            <a:cxnSpLocks/>
            <a:stCxn id="134" idx="6"/>
            <a:endCxn id="133" idx="3"/>
          </p:cNvCxnSpPr>
          <p:nvPr/>
        </p:nvCxnSpPr>
        <p:spPr>
          <a:xfrm flipV="1">
            <a:off x="4367808" y="5163365"/>
            <a:ext cx="930195" cy="767979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189">
            <a:extLst>
              <a:ext uri="{FF2B5EF4-FFF2-40B4-BE49-F238E27FC236}">
                <a16:creationId xmlns:a16="http://schemas.microsoft.com/office/drawing/2014/main" id="{061DD745-69BC-5C4D-B857-CC7FD84E5304}"/>
              </a:ext>
            </a:extLst>
          </p:cNvPr>
          <p:cNvCxnSpPr>
            <a:cxnSpLocks/>
          </p:cNvCxnSpPr>
          <p:nvPr/>
        </p:nvCxnSpPr>
        <p:spPr>
          <a:xfrm flipH="1" flipV="1">
            <a:off x="2321623" y="3359813"/>
            <a:ext cx="2874409" cy="1152128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FC4B7F3C-0580-F445-A3DE-41BC48854697}"/>
              </a:ext>
            </a:extLst>
          </p:cNvPr>
          <p:cNvSpPr>
            <a:spLocks noChangeAspect="1"/>
          </p:cNvSpPr>
          <p:nvPr/>
        </p:nvSpPr>
        <p:spPr>
          <a:xfrm>
            <a:off x="3179808" y="1379725"/>
            <a:ext cx="1188000" cy="1188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Structure</a:t>
            </a: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B7B74CC0-3921-9B4B-B3C8-F3AB59817E09}"/>
              </a:ext>
            </a:extLst>
          </p:cNvPr>
          <p:cNvSpPr>
            <a:spLocks noChangeAspect="1"/>
          </p:cNvSpPr>
          <p:nvPr/>
        </p:nvSpPr>
        <p:spPr>
          <a:xfrm>
            <a:off x="1235592" y="2567725"/>
            <a:ext cx="1188000" cy="1188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Strategy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EC7D7751-FF66-684A-A3DB-B1CCCBF5A762}"/>
              </a:ext>
            </a:extLst>
          </p:cNvPr>
          <p:cNvSpPr>
            <a:spLocks noChangeAspect="1"/>
          </p:cNvSpPr>
          <p:nvPr/>
        </p:nvSpPr>
        <p:spPr>
          <a:xfrm>
            <a:off x="5124024" y="2567725"/>
            <a:ext cx="1188000" cy="1188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Systems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1B96EE7F-077A-184C-9CE4-442FDDDDF30E}"/>
              </a:ext>
            </a:extLst>
          </p:cNvPr>
          <p:cNvSpPr>
            <a:spLocks noChangeAspect="1"/>
          </p:cNvSpPr>
          <p:nvPr/>
        </p:nvSpPr>
        <p:spPr>
          <a:xfrm>
            <a:off x="1235592" y="4151901"/>
            <a:ext cx="1188000" cy="11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Skills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8C251872-4E28-1042-A959-CF489481908B}"/>
              </a:ext>
            </a:extLst>
          </p:cNvPr>
          <p:cNvSpPr>
            <a:spLocks noChangeAspect="1"/>
          </p:cNvSpPr>
          <p:nvPr/>
        </p:nvSpPr>
        <p:spPr>
          <a:xfrm>
            <a:off x="5124024" y="4149344"/>
            <a:ext cx="1188000" cy="11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Style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91C3C213-C1E6-6F44-8FF7-B0F8D80F487B}"/>
              </a:ext>
            </a:extLst>
          </p:cNvPr>
          <p:cNvSpPr>
            <a:spLocks noChangeAspect="1"/>
          </p:cNvSpPr>
          <p:nvPr/>
        </p:nvSpPr>
        <p:spPr>
          <a:xfrm>
            <a:off x="3179808" y="5337344"/>
            <a:ext cx="1188000" cy="11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Staff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2FF1325C-C86E-EE4C-870D-E15BEC44FAC9}"/>
              </a:ext>
            </a:extLst>
          </p:cNvPr>
          <p:cNvSpPr>
            <a:spLocks noChangeAspect="1"/>
          </p:cNvSpPr>
          <p:nvPr/>
        </p:nvSpPr>
        <p:spPr>
          <a:xfrm>
            <a:off x="3066454" y="3232534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Shared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Values</a:t>
            </a:r>
          </a:p>
        </p:txBody>
      </p:sp>
      <p:sp>
        <p:nvSpPr>
          <p:cNvPr id="197" name="Textfeld 196">
            <a:extLst>
              <a:ext uri="{FF2B5EF4-FFF2-40B4-BE49-F238E27FC236}">
                <a16:creationId xmlns:a16="http://schemas.microsoft.com/office/drawing/2014/main" id="{91D96F5B-E908-1544-8E0F-6D156276236F}"/>
              </a:ext>
            </a:extLst>
          </p:cNvPr>
          <p:cNvSpPr txBox="1"/>
          <p:nvPr/>
        </p:nvSpPr>
        <p:spPr>
          <a:xfrm>
            <a:off x="7567096" y="1249015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Legend</a:t>
            </a:r>
          </a:p>
        </p:txBody>
      </p:sp>
      <p:sp>
        <p:nvSpPr>
          <p:cNvPr id="199" name="Textfeld 198">
            <a:extLst>
              <a:ext uri="{FF2B5EF4-FFF2-40B4-BE49-F238E27FC236}">
                <a16:creationId xmlns:a16="http://schemas.microsoft.com/office/drawing/2014/main" id="{CE85BDD9-8E91-094F-B7D2-01F5435EF656}"/>
              </a:ext>
            </a:extLst>
          </p:cNvPr>
          <p:cNvSpPr txBox="1"/>
          <p:nvPr/>
        </p:nvSpPr>
        <p:spPr>
          <a:xfrm>
            <a:off x="7567096" y="2856286"/>
            <a:ext cx="1168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Description</a:t>
            </a:r>
          </a:p>
        </p:txBody>
      </p:sp>
      <p:sp>
        <p:nvSpPr>
          <p:cNvPr id="200" name="Rechteck 199">
            <a:extLst>
              <a:ext uri="{FF2B5EF4-FFF2-40B4-BE49-F238E27FC236}">
                <a16:creationId xmlns:a16="http://schemas.microsoft.com/office/drawing/2014/main" id="{ECE95154-67E8-984E-A486-DA419276CD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3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McKinsey 7-S Framework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Assessment of your organizational effectiveness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D45E63E3-0BE1-704E-8E49-46929AC73726}"/>
              </a:ext>
            </a:extLst>
          </p:cNvPr>
          <p:cNvGrpSpPr/>
          <p:nvPr/>
        </p:nvGrpSpPr>
        <p:grpSpPr>
          <a:xfrm>
            <a:off x="3557784" y="1388194"/>
            <a:ext cx="5076432" cy="5145619"/>
            <a:chOff x="1235592" y="1379725"/>
            <a:chExt cx="5076432" cy="5145619"/>
          </a:xfrm>
        </p:grpSpPr>
        <p:cxnSp>
          <p:nvCxnSpPr>
            <p:cNvPr id="15" name="Gerade Verbindung 14">
              <a:extLst>
                <a:ext uri="{FF2B5EF4-FFF2-40B4-BE49-F238E27FC236}">
                  <a16:creationId xmlns:a16="http://schemas.microsoft.com/office/drawing/2014/main" id="{00A0EA8D-B0E0-9948-93B1-8D78894D09F1}"/>
                </a:ext>
              </a:extLst>
            </p:cNvPr>
            <p:cNvCxnSpPr>
              <a:cxnSpLocks/>
              <a:stCxn id="11" idx="6"/>
              <a:endCxn id="130" idx="1"/>
            </p:cNvCxnSpPr>
            <p:nvPr/>
          </p:nvCxnSpPr>
          <p:spPr>
            <a:xfrm>
              <a:off x="4367808" y="1973725"/>
              <a:ext cx="930195" cy="767979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 Verbindung 142">
              <a:extLst>
                <a:ext uri="{FF2B5EF4-FFF2-40B4-BE49-F238E27FC236}">
                  <a16:creationId xmlns:a16="http://schemas.microsoft.com/office/drawing/2014/main" id="{C5C5320D-68FE-F74A-9770-F65C3516D8EE}"/>
                </a:ext>
              </a:extLst>
            </p:cNvPr>
            <p:cNvCxnSpPr>
              <a:cxnSpLocks/>
              <a:stCxn id="130" idx="4"/>
              <a:endCxn id="133" idx="0"/>
            </p:cNvCxnSpPr>
            <p:nvPr/>
          </p:nvCxnSpPr>
          <p:spPr>
            <a:xfrm>
              <a:off x="5718024" y="3755725"/>
              <a:ext cx="0" cy="393619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 Verbindung 145">
              <a:extLst>
                <a:ext uri="{FF2B5EF4-FFF2-40B4-BE49-F238E27FC236}">
                  <a16:creationId xmlns:a16="http://schemas.microsoft.com/office/drawing/2014/main" id="{8741431C-E4DA-484D-97E3-6F8B545DA336}"/>
                </a:ext>
              </a:extLst>
            </p:cNvPr>
            <p:cNvCxnSpPr>
              <a:cxnSpLocks/>
              <a:stCxn id="11" idx="5"/>
              <a:endCxn id="133" idx="1"/>
            </p:cNvCxnSpPr>
            <p:nvPr/>
          </p:nvCxnSpPr>
          <p:spPr>
            <a:xfrm>
              <a:off x="4193829" y="2393746"/>
              <a:ext cx="1104174" cy="1929577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Gerade Verbindung 150">
              <a:extLst>
                <a:ext uri="{FF2B5EF4-FFF2-40B4-BE49-F238E27FC236}">
                  <a16:creationId xmlns:a16="http://schemas.microsoft.com/office/drawing/2014/main" id="{9A6B7DEE-8B79-C644-8A9B-306CE290392F}"/>
                </a:ext>
              </a:extLst>
            </p:cNvPr>
            <p:cNvCxnSpPr>
              <a:cxnSpLocks/>
              <a:stCxn id="129" idx="7"/>
              <a:endCxn id="11" idx="2"/>
            </p:cNvCxnSpPr>
            <p:nvPr/>
          </p:nvCxnSpPr>
          <p:spPr>
            <a:xfrm flipV="1">
              <a:off x="2249613" y="1973725"/>
              <a:ext cx="930195" cy="767979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Gerade Verbindung 154">
              <a:extLst>
                <a:ext uri="{FF2B5EF4-FFF2-40B4-BE49-F238E27FC236}">
                  <a16:creationId xmlns:a16="http://schemas.microsoft.com/office/drawing/2014/main" id="{D3B9436B-38E8-6049-A04B-482040827D83}"/>
                </a:ext>
              </a:extLst>
            </p:cNvPr>
            <p:cNvCxnSpPr>
              <a:cxnSpLocks/>
              <a:stCxn id="11" idx="4"/>
              <a:endCxn id="134" idx="0"/>
            </p:cNvCxnSpPr>
            <p:nvPr/>
          </p:nvCxnSpPr>
          <p:spPr>
            <a:xfrm>
              <a:off x="3773808" y="2567725"/>
              <a:ext cx="0" cy="2769619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Gerade Verbindung 157">
              <a:extLst>
                <a:ext uri="{FF2B5EF4-FFF2-40B4-BE49-F238E27FC236}">
                  <a16:creationId xmlns:a16="http://schemas.microsoft.com/office/drawing/2014/main" id="{B62C9F90-60C3-7047-929A-EB6B2EE4EADD}"/>
                </a:ext>
              </a:extLst>
            </p:cNvPr>
            <p:cNvCxnSpPr>
              <a:cxnSpLocks/>
              <a:stCxn id="11" idx="3"/>
              <a:endCxn id="132" idx="7"/>
            </p:cNvCxnSpPr>
            <p:nvPr/>
          </p:nvCxnSpPr>
          <p:spPr>
            <a:xfrm flipH="1">
              <a:off x="2249613" y="2393746"/>
              <a:ext cx="1104174" cy="1932134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Gerade Verbindung 163">
              <a:extLst>
                <a:ext uri="{FF2B5EF4-FFF2-40B4-BE49-F238E27FC236}">
                  <a16:creationId xmlns:a16="http://schemas.microsoft.com/office/drawing/2014/main" id="{CA64E27A-BFD0-BD48-BC95-4F3C724DC6E4}"/>
                </a:ext>
              </a:extLst>
            </p:cNvPr>
            <p:cNvCxnSpPr>
              <a:cxnSpLocks/>
              <a:stCxn id="129" idx="4"/>
              <a:endCxn id="132" idx="0"/>
            </p:cNvCxnSpPr>
            <p:nvPr/>
          </p:nvCxnSpPr>
          <p:spPr>
            <a:xfrm>
              <a:off x="1829592" y="3755725"/>
              <a:ext cx="0" cy="396176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 Verbindung 166">
              <a:extLst>
                <a:ext uri="{FF2B5EF4-FFF2-40B4-BE49-F238E27FC236}">
                  <a16:creationId xmlns:a16="http://schemas.microsoft.com/office/drawing/2014/main" id="{215A6AF6-7D0A-EF43-957C-3804B02BB52B}"/>
                </a:ext>
              </a:extLst>
            </p:cNvPr>
            <p:cNvCxnSpPr>
              <a:cxnSpLocks/>
              <a:stCxn id="129" idx="5"/>
              <a:endCxn id="134" idx="1"/>
            </p:cNvCxnSpPr>
            <p:nvPr/>
          </p:nvCxnSpPr>
          <p:spPr>
            <a:xfrm>
              <a:off x="2249613" y="3581746"/>
              <a:ext cx="1104174" cy="1929577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 Verbindung 169">
              <a:extLst>
                <a:ext uri="{FF2B5EF4-FFF2-40B4-BE49-F238E27FC236}">
                  <a16:creationId xmlns:a16="http://schemas.microsoft.com/office/drawing/2014/main" id="{8A938B14-6C96-864B-9681-32C8A57DB17E}"/>
                </a:ext>
              </a:extLst>
            </p:cNvPr>
            <p:cNvCxnSpPr>
              <a:cxnSpLocks/>
              <a:stCxn id="130" idx="3"/>
              <a:endCxn id="134" idx="7"/>
            </p:cNvCxnSpPr>
            <p:nvPr/>
          </p:nvCxnSpPr>
          <p:spPr>
            <a:xfrm flipH="1">
              <a:off x="4193829" y="3581746"/>
              <a:ext cx="1104174" cy="1929577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Gerade Verbindung 172">
              <a:extLst>
                <a:ext uri="{FF2B5EF4-FFF2-40B4-BE49-F238E27FC236}">
                  <a16:creationId xmlns:a16="http://schemas.microsoft.com/office/drawing/2014/main" id="{A42FAF4E-16FD-4E45-81DE-9780AFB05E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3592" y="3359813"/>
              <a:ext cx="2874411" cy="1152128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Gerade Verbindung 177">
              <a:extLst>
                <a:ext uri="{FF2B5EF4-FFF2-40B4-BE49-F238E27FC236}">
                  <a16:creationId xmlns:a16="http://schemas.microsoft.com/office/drawing/2014/main" id="{A71F72D5-08DB-3E47-A1C2-2615A9817196}"/>
                </a:ext>
              </a:extLst>
            </p:cNvPr>
            <p:cNvCxnSpPr>
              <a:cxnSpLocks/>
              <a:stCxn id="130" idx="2"/>
              <a:endCxn id="129" idx="6"/>
            </p:cNvCxnSpPr>
            <p:nvPr/>
          </p:nvCxnSpPr>
          <p:spPr>
            <a:xfrm flipH="1">
              <a:off x="2423592" y="3161725"/>
              <a:ext cx="2700432" cy="0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Gerade Verbindung 180">
              <a:extLst>
                <a:ext uri="{FF2B5EF4-FFF2-40B4-BE49-F238E27FC236}">
                  <a16:creationId xmlns:a16="http://schemas.microsoft.com/office/drawing/2014/main" id="{1A054CC9-C50D-9446-99F9-7DF43D614095}"/>
                </a:ext>
              </a:extLst>
            </p:cNvPr>
            <p:cNvCxnSpPr>
              <a:cxnSpLocks/>
              <a:stCxn id="133" idx="2"/>
              <a:endCxn id="132" idx="6"/>
            </p:cNvCxnSpPr>
            <p:nvPr/>
          </p:nvCxnSpPr>
          <p:spPr>
            <a:xfrm flipH="1">
              <a:off x="2423592" y="4743344"/>
              <a:ext cx="2700432" cy="2557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Gerade Verbindung 183">
              <a:extLst>
                <a:ext uri="{FF2B5EF4-FFF2-40B4-BE49-F238E27FC236}">
                  <a16:creationId xmlns:a16="http://schemas.microsoft.com/office/drawing/2014/main" id="{7E57823B-62FA-9749-8242-E83FEF4D37A4}"/>
                </a:ext>
              </a:extLst>
            </p:cNvPr>
            <p:cNvCxnSpPr>
              <a:cxnSpLocks/>
              <a:stCxn id="134" idx="2"/>
              <a:endCxn id="132" idx="5"/>
            </p:cNvCxnSpPr>
            <p:nvPr/>
          </p:nvCxnSpPr>
          <p:spPr>
            <a:xfrm flipH="1" flipV="1">
              <a:off x="2249613" y="5165922"/>
              <a:ext cx="930195" cy="765422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Gerade Verbindung 186">
              <a:extLst>
                <a:ext uri="{FF2B5EF4-FFF2-40B4-BE49-F238E27FC236}">
                  <a16:creationId xmlns:a16="http://schemas.microsoft.com/office/drawing/2014/main" id="{023A3B44-9146-4B4C-988F-F1E5E0FDC0B1}"/>
                </a:ext>
              </a:extLst>
            </p:cNvPr>
            <p:cNvCxnSpPr>
              <a:cxnSpLocks/>
              <a:stCxn id="134" idx="6"/>
              <a:endCxn id="133" idx="3"/>
            </p:cNvCxnSpPr>
            <p:nvPr/>
          </p:nvCxnSpPr>
          <p:spPr>
            <a:xfrm flipV="1">
              <a:off x="4367808" y="5163365"/>
              <a:ext cx="930195" cy="767979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189">
              <a:extLst>
                <a:ext uri="{FF2B5EF4-FFF2-40B4-BE49-F238E27FC236}">
                  <a16:creationId xmlns:a16="http://schemas.microsoft.com/office/drawing/2014/main" id="{061DD745-69BC-5C4D-B857-CC7FD84E530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21623" y="3359813"/>
              <a:ext cx="2874409" cy="1152128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C4B7F3C-0580-F445-A3DE-41BC488546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79808" y="1379725"/>
              <a:ext cx="1188000" cy="11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</a:rPr>
                <a:t>Structure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B7B74CC0-3921-9B4B-B3C8-F3AB59817E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35592" y="2567725"/>
              <a:ext cx="1188000" cy="11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</a:rPr>
                <a:t>Strategy</a:t>
              </a: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EC7D7751-FF66-684A-A3DB-B1CCCBF5A7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24024" y="2567725"/>
              <a:ext cx="1188000" cy="11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</a:rPr>
                <a:t>Systems</a:t>
              </a: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1B96EE7F-077A-184C-9CE4-442FDDDDF3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35592" y="4151901"/>
              <a:ext cx="1188000" cy="118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Skills</a:t>
              </a: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8C251872-4E28-1042-A959-CF48948190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24024" y="4149344"/>
              <a:ext cx="1188000" cy="118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Style</a:t>
              </a: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91C3C213-C1E6-6F44-8FF7-B0F8D80F48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79808" y="5337344"/>
              <a:ext cx="1188000" cy="118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Staff</a:t>
              </a: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2FF1325C-C86E-EE4C-870D-E15BEC44FA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66454" y="3232534"/>
              <a:ext cx="1440000" cy="1440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Shared</a:t>
              </a:r>
            </a:p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Values</a:t>
              </a:r>
            </a:p>
          </p:txBody>
        </p:sp>
      </p:grpSp>
      <p:sp>
        <p:nvSpPr>
          <p:cNvPr id="40" name="Rechteck 39">
            <a:extLst>
              <a:ext uri="{FF2B5EF4-FFF2-40B4-BE49-F238E27FC236}">
                <a16:creationId xmlns:a16="http://schemas.microsoft.com/office/drawing/2014/main" id="{A05B4A0D-3AC9-5D46-94F6-1F2ED741543D}"/>
              </a:ext>
            </a:extLst>
          </p:cNvPr>
          <p:cNvSpPr/>
          <p:nvPr/>
        </p:nvSpPr>
        <p:spPr>
          <a:xfrm>
            <a:off x="7469485" y="1196752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41" name="Pfeil nach links und rechts 132">
            <a:extLst>
              <a:ext uri="{FF2B5EF4-FFF2-40B4-BE49-F238E27FC236}">
                <a16:creationId xmlns:a16="http://schemas.microsoft.com/office/drawing/2014/main" id="{6CC2B6B7-1DA7-ED4C-9570-EE37930D9655}"/>
              </a:ext>
            </a:extLst>
          </p:cNvPr>
          <p:cNvSpPr/>
          <p:nvPr/>
        </p:nvSpPr>
        <p:spPr>
          <a:xfrm rot="5400000">
            <a:off x="9017233" y="1600318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0C65A623-C085-AF4D-B31B-C230DC640461}"/>
              </a:ext>
            </a:extLst>
          </p:cNvPr>
          <p:cNvCxnSpPr>
            <a:cxnSpLocks/>
            <a:stCxn id="40" idx="1"/>
          </p:cNvCxnSpPr>
          <p:nvPr/>
        </p:nvCxnSpPr>
        <p:spPr>
          <a:xfrm flipH="1">
            <a:off x="6180047" y="1675332"/>
            <a:ext cx="1289438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>
            <a:extLst>
              <a:ext uri="{FF2B5EF4-FFF2-40B4-BE49-F238E27FC236}">
                <a16:creationId xmlns:a16="http://schemas.microsoft.com/office/drawing/2014/main" id="{1DD7E122-1869-1946-9050-14E4983BFEB2}"/>
              </a:ext>
            </a:extLst>
          </p:cNvPr>
          <p:cNvSpPr/>
          <p:nvPr/>
        </p:nvSpPr>
        <p:spPr>
          <a:xfrm>
            <a:off x="9390432" y="2417209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47" name="Pfeil nach links und rechts 132">
            <a:extLst>
              <a:ext uri="{FF2B5EF4-FFF2-40B4-BE49-F238E27FC236}">
                <a16:creationId xmlns:a16="http://schemas.microsoft.com/office/drawing/2014/main" id="{59B1CE5A-9A5F-7442-8730-D66C4162EFA1}"/>
              </a:ext>
            </a:extLst>
          </p:cNvPr>
          <p:cNvSpPr/>
          <p:nvPr/>
        </p:nvSpPr>
        <p:spPr>
          <a:xfrm rot="5400000">
            <a:off x="10938180" y="2820775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3D07DC68-A0F8-F748-93FA-B2CBD4F89E33}"/>
              </a:ext>
            </a:extLst>
          </p:cNvPr>
          <p:cNvCxnSpPr>
            <a:cxnSpLocks/>
          </p:cNvCxnSpPr>
          <p:nvPr/>
        </p:nvCxnSpPr>
        <p:spPr>
          <a:xfrm flipH="1">
            <a:off x="8101632" y="2909471"/>
            <a:ext cx="1288800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hteck 49">
            <a:extLst>
              <a:ext uri="{FF2B5EF4-FFF2-40B4-BE49-F238E27FC236}">
                <a16:creationId xmlns:a16="http://schemas.microsoft.com/office/drawing/2014/main" id="{48DFFE1B-B297-D546-BDCF-422B9036D690}"/>
              </a:ext>
            </a:extLst>
          </p:cNvPr>
          <p:cNvSpPr/>
          <p:nvPr/>
        </p:nvSpPr>
        <p:spPr>
          <a:xfrm>
            <a:off x="9390432" y="4641274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51" name="Pfeil nach links und rechts 132">
            <a:extLst>
              <a:ext uri="{FF2B5EF4-FFF2-40B4-BE49-F238E27FC236}">
                <a16:creationId xmlns:a16="http://schemas.microsoft.com/office/drawing/2014/main" id="{C1CFCCA4-D759-0740-8AE9-8F54E686C3B0}"/>
              </a:ext>
            </a:extLst>
          </p:cNvPr>
          <p:cNvSpPr/>
          <p:nvPr/>
        </p:nvSpPr>
        <p:spPr>
          <a:xfrm rot="5400000">
            <a:off x="10938180" y="5044840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43D28C5F-D7BC-1D4B-90A8-326776443BC1}"/>
              </a:ext>
            </a:extLst>
          </p:cNvPr>
          <p:cNvCxnSpPr>
            <a:cxnSpLocks/>
          </p:cNvCxnSpPr>
          <p:nvPr/>
        </p:nvCxnSpPr>
        <p:spPr>
          <a:xfrm flipH="1">
            <a:off x="8101632" y="5133536"/>
            <a:ext cx="1288800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>
            <a:extLst>
              <a:ext uri="{FF2B5EF4-FFF2-40B4-BE49-F238E27FC236}">
                <a16:creationId xmlns:a16="http://schemas.microsoft.com/office/drawing/2014/main" id="{F2DF3A44-1C53-B044-9495-6BE10EFA74C1}"/>
              </a:ext>
            </a:extLst>
          </p:cNvPr>
          <p:cNvSpPr/>
          <p:nvPr/>
        </p:nvSpPr>
        <p:spPr>
          <a:xfrm>
            <a:off x="9390432" y="3529241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54" name="Pfeil nach links und rechts 132">
            <a:extLst>
              <a:ext uri="{FF2B5EF4-FFF2-40B4-BE49-F238E27FC236}">
                <a16:creationId xmlns:a16="http://schemas.microsoft.com/office/drawing/2014/main" id="{612F0088-3B79-1E40-BF65-CD26FA8220B9}"/>
              </a:ext>
            </a:extLst>
          </p:cNvPr>
          <p:cNvSpPr/>
          <p:nvPr/>
        </p:nvSpPr>
        <p:spPr>
          <a:xfrm rot="5400000">
            <a:off x="10938180" y="3932807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93447519-D189-3442-9091-FEACA29CA510}"/>
              </a:ext>
            </a:extLst>
          </p:cNvPr>
          <p:cNvCxnSpPr>
            <a:cxnSpLocks/>
          </p:cNvCxnSpPr>
          <p:nvPr/>
        </p:nvCxnSpPr>
        <p:spPr>
          <a:xfrm flipH="1">
            <a:off x="6606174" y="4021503"/>
            <a:ext cx="2784258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hteck 56">
            <a:extLst>
              <a:ext uri="{FF2B5EF4-FFF2-40B4-BE49-F238E27FC236}">
                <a16:creationId xmlns:a16="http://schemas.microsoft.com/office/drawing/2014/main" id="{12259C64-C542-1241-A0E2-33410F3C2FCF}"/>
              </a:ext>
            </a:extLst>
          </p:cNvPr>
          <p:cNvSpPr/>
          <p:nvPr/>
        </p:nvSpPr>
        <p:spPr>
          <a:xfrm>
            <a:off x="999808" y="2417209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A0B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58" name="Pfeil nach links und rechts 132">
            <a:extLst>
              <a:ext uri="{FF2B5EF4-FFF2-40B4-BE49-F238E27FC236}">
                <a16:creationId xmlns:a16="http://schemas.microsoft.com/office/drawing/2014/main" id="{0F240359-9E0F-E74A-9950-C9332FD9F07F}"/>
              </a:ext>
            </a:extLst>
          </p:cNvPr>
          <p:cNvSpPr/>
          <p:nvPr/>
        </p:nvSpPr>
        <p:spPr>
          <a:xfrm rot="5400000">
            <a:off x="320333" y="2809844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F61238C4-3E6C-AC49-9A48-9284BE66DBE8}"/>
              </a:ext>
            </a:extLst>
          </p:cNvPr>
          <p:cNvCxnSpPr>
            <a:cxnSpLocks/>
          </p:cNvCxnSpPr>
          <p:nvPr/>
        </p:nvCxnSpPr>
        <p:spPr>
          <a:xfrm>
            <a:off x="2799808" y="2909471"/>
            <a:ext cx="1288800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hteck 61">
            <a:extLst>
              <a:ext uri="{FF2B5EF4-FFF2-40B4-BE49-F238E27FC236}">
                <a16:creationId xmlns:a16="http://schemas.microsoft.com/office/drawing/2014/main" id="{D40AC5E5-65C0-5545-ADF9-64FEAE753E4B}"/>
              </a:ext>
            </a:extLst>
          </p:cNvPr>
          <p:cNvSpPr/>
          <p:nvPr/>
        </p:nvSpPr>
        <p:spPr>
          <a:xfrm>
            <a:off x="1002926" y="4635576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A0B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63" name="Pfeil nach links und rechts 132">
            <a:extLst>
              <a:ext uri="{FF2B5EF4-FFF2-40B4-BE49-F238E27FC236}">
                <a16:creationId xmlns:a16="http://schemas.microsoft.com/office/drawing/2014/main" id="{07519842-FC10-5949-902F-32B222509764}"/>
              </a:ext>
            </a:extLst>
          </p:cNvPr>
          <p:cNvSpPr/>
          <p:nvPr/>
        </p:nvSpPr>
        <p:spPr>
          <a:xfrm rot="5400000">
            <a:off x="323451" y="5028211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7C59E9BA-40B2-6B46-812D-E47D3D6BC945}"/>
              </a:ext>
            </a:extLst>
          </p:cNvPr>
          <p:cNvCxnSpPr>
            <a:cxnSpLocks/>
          </p:cNvCxnSpPr>
          <p:nvPr/>
        </p:nvCxnSpPr>
        <p:spPr>
          <a:xfrm>
            <a:off x="2799808" y="5133536"/>
            <a:ext cx="1288800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hteck 64">
            <a:extLst>
              <a:ext uri="{FF2B5EF4-FFF2-40B4-BE49-F238E27FC236}">
                <a16:creationId xmlns:a16="http://schemas.microsoft.com/office/drawing/2014/main" id="{7D553D3C-3BF5-5B49-BC02-B1C7CC4B92B8}"/>
              </a:ext>
            </a:extLst>
          </p:cNvPr>
          <p:cNvSpPr/>
          <p:nvPr/>
        </p:nvSpPr>
        <p:spPr>
          <a:xfrm>
            <a:off x="2945784" y="5738872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A0B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66" name="Pfeil nach links und rechts 132">
            <a:extLst>
              <a:ext uri="{FF2B5EF4-FFF2-40B4-BE49-F238E27FC236}">
                <a16:creationId xmlns:a16="http://schemas.microsoft.com/office/drawing/2014/main" id="{0AED4C91-1ABC-094D-BB7D-07DFC4654DDC}"/>
              </a:ext>
            </a:extLst>
          </p:cNvPr>
          <p:cNvSpPr/>
          <p:nvPr/>
        </p:nvSpPr>
        <p:spPr>
          <a:xfrm rot="5400000">
            <a:off x="2266309" y="6131507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65A76F51-737A-E44A-BFBC-F22431D4C5D9}"/>
              </a:ext>
            </a:extLst>
          </p:cNvPr>
          <p:cNvCxnSpPr>
            <a:cxnSpLocks/>
            <a:stCxn id="65" idx="3"/>
          </p:cNvCxnSpPr>
          <p:nvPr/>
        </p:nvCxnSpPr>
        <p:spPr>
          <a:xfrm>
            <a:off x="4745783" y="6217452"/>
            <a:ext cx="1288800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3D4A4A37-CFE2-0D4A-A16F-7B2C733AE2BE}"/>
              </a:ext>
            </a:extLst>
          </p:cNvPr>
          <p:cNvSpPr>
            <a:spLocks/>
          </p:cNvSpPr>
          <p:nvPr/>
        </p:nvSpPr>
        <p:spPr>
          <a:xfrm>
            <a:off x="9730876" y="6175340"/>
            <a:ext cx="288000" cy="288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B627C7C8-F3D2-1549-A0DB-62159A8AA3E1}"/>
              </a:ext>
            </a:extLst>
          </p:cNvPr>
          <p:cNvSpPr txBox="1"/>
          <p:nvPr/>
        </p:nvSpPr>
        <p:spPr>
          <a:xfrm>
            <a:off x="9368500" y="6533813"/>
            <a:ext cx="1012751" cy="202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/>
              <a:t>The ‘3 Hard S’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B3B4E4A-4E1B-B944-8650-94AD1AE32F1E}"/>
              </a:ext>
            </a:extLst>
          </p:cNvPr>
          <p:cNvSpPr>
            <a:spLocks/>
          </p:cNvSpPr>
          <p:nvPr/>
        </p:nvSpPr>
        <p:spPr>
          <a:xfrm>
            <a:off x="10728947" y="6175340"/>
            <a:ext cx="288000" cy="2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04335B75-C0AD-7B44-A2A1-E571F9D0CCC1}"/>
              </a:ext>
            </a:extLst>
          </p:cNvPr>
          <p:cNvSpPr txBox="1"/>
          <p:nvPr/>
        </p:nvSpPr>
        <p:spPr>
          <a:xfrm>
            <a:off x="10381251" y="6538452"/>
            <a:ext cx="960485" cy="202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/>
              <a:t>The ‘4 Soft S’</a:t>
            </a: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6B91EBDA-7A0D-394E-9875-025110DD1C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98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6" grpId="0" animBg="1"/>
      <p:bldP spid="47" grpId="0" animBg="1"/>
      <p:bldP spid="50" grpId="0" animBg="1"/>
      <p:bldP spid="51" grpId="0" animBg="1"/>
      <p:bldP spid="53" grpId="0" animBg="1"/>
      <p:bldP spid="54" grpId="0" animBg="1"/>
      <p:bldP spid="57" grpId="0" animBg="1"/>
      <p:bldP spid="58" grpId="0" animBg="1"/>
      <p:bldP spid="62" grpId="0" animBg="1"/>
      <p:bldP spid="63" grpId="0" animBg="1"/>
      <p:bldP spid="65" grpId="0" animBg="1"/>
      <p:bldP spid="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6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>
                <a:solidFill>
                  <a:srgbClr val="44727E"/>
                </a:solidFill>
              </a:rPr>
              <a:t>McKinsey 7-S Framework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The 7 success factors of a company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66303C1A-BBC1-7C40-99AD-41BA08E9A2EE}"/>
              </a:ext>
            </a:extLst>
          </p:cNvPr>
          <p:cNvSpPr/>
          <p:nvPr/>
        </p:nvSpPr>
        <p:spPr>
          <a:xfrm>
            <a:off x="634761" y="1628800"/>
            <a:ext cx="442792" cy="504000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7729BFE0-03AC-D64B-80E5-3096CFC5926A}"/>
              </a:ext>
            </a:extLst>
          </p:cNvPr>
          <p:cNvSpPr/>
          <p:nvPr/>
        </p:nvSpPr>
        <p:spPr>
          <a:xfrm>
            <a:off x="1221568" y="1628800"/>
            <a:ext cx="7394711" cy="504000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86E86787-F106-3842-AFC2-75A17F905014}"/>
              </a:ext>
            </a:extLst>
          </p:cNvPr>
          <p:cNvSpPr/>
          <p:nvPr/>
        </p:nvSpPr>
        <p:spPr>
          <a:xfrm>
            <a:off x="8782408" y="1628800"/>
            <a:ext cx="2809099" cy="1782444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Hard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0964B0EF-332D-F445-BFEE-792CD8C8213D}"/>
              </a:ext>
            </a:extLst>
          </p:cNvPr>
          <p:cNvSpPr/>
          <p:nvPr/>
        </p:nvSpPr>
        <p:spPr>
          <a:xfrm>
            <a:off x="634761" y="2268159"/>
            <a:ext cx="442792" cy="504000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E9F49D34-B14E-034A-B9F0-7587EE07DF95}"/>
              </a:ext>
            </a:extLst>
          </p:cNvPr>
          <p:cNvSpPr/>
          <p:nvPr/>
        </p:nvSpPr>
        <p:spPr>
          <a:xfrm>
            <a:off x="1221568" y="2268159"/>
            <a:ext cx="7387854" cy="504000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62F999C2-2698-CB4F-BB19-69EF9AF490C5}"/>
              </a:ext>
            </a:extLst>
          </p:cNvPr>
          <p:cNvSpPr/>
          <p:nvPr/>
        </p:nvSpPr>
        <p:spPr>
          <a:xfrm>
            <a:off x="634761" y="2907244"/>
            <a:ext cx="442792" cy="504000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66BCF664-BAC4-1646-BBA6-F3D97A0EC43D}"/>
              </a:ext>
            </a:extLst>
          </p:cNvPr>
          <p:cNvSpPr/>
          <p:nvPr/>
        </p:nvSpPr>
        <p:spPr>
          <a:xfrm>
            <a:off x="1221568" y="2907244"/>
            <a:ext cx="7387853" cy="504000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C20106EB-C9B3-154B-8ABA-04E900732D6A}"/>
              </a:ext>
            </a:extLst>
          </p:cNvPr>
          <p:cNvSpPr/>
          <p:nvPr/>
        </p:nvSpPr>
        <p:spPr>
          <a:xfrm>
            <a:off x="634761" y="3702981"/>
            <a:ext cx="442792" cy="504000"/>
          </a:xfrm>
          <a:prstGeom prst="rect">
            <a:avLst/>
          </a:prstGeom>
          <a:solidFill>
            <a:srgbClr val="BFB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F9FE0A16-F5CC-5749-97EB-02FEE78EEB1D}"/>
              </a:ext>
            </a:extLst>
          </p:cNvPr>
          <p:cNvSpPr/>
          <p:nvPr/>
        </p:nvSpPr>
        <p:spPr>
          <a:xfrm>
            <a:off x="1221568" y="3702981"/>
            <a:ext cx="7385180" cy="504000"/>
          </a:xfrm>
          <a:prstGeom prst="rect">
            <a:avLst/>
          </a:prstGeom>
          <a:solidFill>
            <a:srgbClr val="BFB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B8952ADA-7E74-1C42-A1C6-BFEBBE250FCA}"/>
              </a:ext>
            </a:extLst>
          </p:cNvPr>
          <p:cNvSpPr/>
          <p:nvPr/>
        </p:nvSpPr>
        <p:spPr>
          <a:xfrm>
            <a:off x="634761" y="4331753"/>
            <a:ext cx="442792" cy="504000"/>
          </a:xfrm>
          <a:prstGeom prst="rect">
            <a:avLst/>
          </a:prstGeom>
          <a:solidFill>
            <a:srgbClr val="BFB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547E83A0-328E-E74C-923D-C149E1F80827}"/>
              </a:ext>
            </a:extLst>
          </p:cNvPr>
          <p:cNvSpPr/>
          <p:nvPr/>
        </p:nvSpPr>
        <p:spPr>
          <a:xfrm>
            <a:off x="1221568" y="4342066"/>
            <a:ext cx="7385179" cy="504000"/>
          </a:xfrm>
          <a:prstGeom prst="rect">
            <a:avLst/>
          </a:prstGeom>
          <a:solidFill>
            <a:srgbClr val="BFB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B59A0B3C-83EB-694D-8A59-43F674686F58}"/>
              </a:ext>
            </a:extLst>
          </p:cNvPr>
          <p:cNvSpPr/>
          <p:nvPr/>
        </p:nvSpPr>
        <p:spPr>
          <a:xfrm>
            <a:off x="634761" y="4960525"/>
            <a:ext cx="442792" cy="504000"/>
          </a:xfrm>
          <a:prstGeom prst="rect">
            <a:avLst/>
          </a:prstGeom>
          <a:solidFill>
            <a:srgbClr val="BFB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AA8B9546-357B-AB43-92AC-530DD9B6B42E}"/>
              </a:ext>
            </a:extLst>
          </p:cNvPr>
          <p:cNvSpPr/>
          <p:nvPr/>
        </p:nvSpPr>
        <p:spPr>
          <a:xfrm>
            <a:off x="1221568" y="4953804"/>
            <a:ext cx="7374758" cy="504000"/>
          </a:xfrm>
          <a:prstGeom prst="rect">
            <a:avLst/>
          </a:prstGeom>
          <a:solidFill>
            <a:srgbClr val="BFB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</a:t>
            </a: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F738D2B7-13ED-154E-9792-1E2F8774A88F}"/>
              </a:ext>
            </a:extLst>
          </p:cNvPr>
          <p:cNvSpPr/>
          <p:nvPr/>
        </p:nvSpPr>
        <p:spPr>
          <a:xfrm>
            <a:off x="634761" y="5589296"/>
            <a:ext cx="442792" cy="504000"/>
          </a:xfrm>
          <a:prstGeom prst="rect">
            <a:avLst/>
          </a:prstGeom>
          <a:solidFill>
            <a:srgbClr val="BFB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</a:t>
            </a: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185F4A29-3594-1245-945E-5ED88D948B44}"/>
              </a:ext>
            </a:extLst>
          </p:cNvPr>
          <p:cNvSpPr/>
          <p:nvPr/>
        </p:nvSpPr>
        <p:spPr>
          <a:xfrm>
            <a:off x="1221568" y="5589296"/>
            <a:ext cx="7368265" cy="504000"/>
          </a:xfrm>
          <a:prstGeom prst="rect">
            <a:avLst/>
          </a:prstGeom>
          <a:solidFill>
            <a:srgbClr val="BFB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values</a:t>
            </a: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9668C7F6-FEB4-E94E-99D6-74FDAFB1FF45}"/>
              </a:ext>
            </a:extLst>
          </p:cNvPr>
          <p:cNvSpPr/>
          <p:nvPr/>
        </p:nvSpPr>
        <p:spPr>
          <a:xfrm>
            <a:off x="8782408" y="3702844"/>
            <a:ext cx="2809099" cy="2390452"/>
          </a:xfrm>
          <a:prstGeom prst="rect">
            <a:avLst/>
          </a:prstGeom>
          <a:solidFill>
            <a:srgbClr val="BFB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</a:p>
          <a:p>
            <a:pPr algn="ctr"/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AE62500D-FE39-8649-8F33-6EBC6B96C87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873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Macintosh PowerPoint</Application>
  <PresentationFormat>Breitbild</PresentationFormat>
  <Paragraphs>139</Paragraphs>
  <Slides>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Wingdings</vt:lpstr>
      <vt:lpstr>1_Office</vt:lpstr>
      <vt:lpstr>Office</vt:lpstr>
      <vt:lpstr>think-cell Folie</vt:lpstr>
      <vt:lpstr>McKinsey 7-S Framework</vt:lpstr>
      <vt:lpstr>McKinsey 7-S Framework</vt:lpstr>
      <vt:lpstr>McKinsey 7-S Framework</vt:lpstr>
      <vt:lpstr>McKinsey 7-S Framework</vt:lpstr>
      <vt:lpstr>McKinsey 7-S Framework</vt:lpstr>
    </vt:vector>
  </TitlesOfParts>
  <Manager/>
  <Company>StrategyPunk.com</Company>
  <LinksUpToDate>false</LinksUpToDate>
  <SharedDoc>false</SharedDoc>
  <HyperlinkBase>www.strategypunk.com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McKinsey 7-S-Framework</dc:title>
  <dc:subject/>
  <dc:creator/>
  <cp:keywords/>
  <dc:description/>
  <cp:lastModifiedBy>Christina  Schmidt</cp:lastModifiedBy>
  <cp:revision>71</cp:revision>
  <dcterms:created xsi:type="dcterms:W3CDTF">2019-03-05T19:37:05Z</dcterms:created>
  <dcterms:modified xsi:type="dcterms:W3CDTF">2020-06-23T20:41:21Z</dcterms:modified>
  <cp:category/>
</cp:coreProperties>
</file>