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28" r:id="rId2"/>
    <p:sldMasterId id="2147483741" r:id="rId3"/>
  </p:sldMasterIdLst>
  <p:notesMasterIdLst>
    <p:notesMasterId r:id="rId10"/>
  </p:notesMasterIdLst>
  <p:sldIdLst>
    <p:sldId id="275" r:id="rId4"/>
    <p:sldId id="376" r:id="rId5"/>
    <p:sldId id="371" r:id="rId6"/>
    <p:sldId id="372" r:id="rId7"/>
    <p:sldId id="373" r:id="rId8"/>
    <p:sldId id="375" r:id="rId9"/>
  </p:sldIdLst>
  <p:sldSz cx="12192000" cy="6858000"/>
  <p:notesSz cx="6797675" cy="9926638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4"/>
    <a:srgbClr val="D90004"/>
    <a:srgbClr val="5DA792"/>
    <a:srgbClr val="B25147"/>
    <a:srgbClr val="44727E"/>
    <a:srgbClr val="F0A239"/>
    <a:srgbClr val="A8BD75"/>
    <a:srgbClr val="5DA892"/>
    <a:srgbClr val="E4A450"/>
    <a:srgbClr val="44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5" autoAdjust="0"/>
    <p:restoredTop sz="93725" autoAdjust="0"/>
  </p:normalViewPr>
  <p:slideViewPr>
    <p:cSldViewPr>
      <p:cViewPr varScale="1">
        <p:scale>
          <a:sx n="109" d="100"/>
          <a:sy n="109" d="100"/>
        </p:scale>
        <p:origin x="712" y="192"/>
      </p:cViewPr>
      <p:guideLst>
        <p:guide orient="horz" pos="38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39720836163616"/>
          <c:y val="5.4230896700357946E-2"/>
          <c:w val="0.71579228075004797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7F-7C44-A07F-33A8D0C5B23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7F-7C44-A07F-33A8D0C5B2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7F-7C44-A07F-33A8D0C5B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5ECEB-5993-419A-A88E-DE0AA28C9EB0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26AFD-8D35-440C-98D2-3CEB164CDE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32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2C00E-24D6-6D46-91EF-22D77F555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2171D0-D3E6-D24C-A073-B0DE6E59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8AB277-361A-D44F-81F8-075BA065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A4E840-6A0C-6F4E-B5D9-FECEDF25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DA68EB-357D-5649-9BE4-E4F3C994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36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C89FC-94AA-C74D-9175-559AD0FA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1CEB8E-3FEF-FD4C-AEEC-A8A4A76CD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B39C45-778F-4241-8230-17A79F1B1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5B23BD-D4E4-2442-9152-AD4549E7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7D0266-6465-1F4C-86AB-151D2D0F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51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02B8040-A28B-B347-BD8C-5EA0D6B27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2DC78F5-DB66-E64C-96FD-851181D11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3DDCC4-E6B7-DE4E-8F64-5459E5E9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804C0D-9A01-D94A-8D4B-3783AC32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9AB533-E8AB-784D-9B50-591B1760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950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024FF4B3-15F0-469A-9F6A-F265F4B7DF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7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024FF4B3-15F0-469A-9F6A-F265F4B7DF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78734AFF-CF71-4CE5-91DA-87DCFD55AA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70" y="293407"/>
            <a:ext cx="10878298" cy="47127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57" y="1499617"/>
            <a:ext cx="10972800" cy="449340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0620A0-6FA4-4424-A847-814152FED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56" y="812783"/>
            <a:ext cx="5014250" cy="39211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656564"/>
                </a:solidFill>
              </a:defRPr>
            </a:lvl1pPr>
          </a:lstStyle>
          <a:p>
            <a:pPr lvl="0"/>
            <a:r>
              <a:rPr lang="de-DE" dirty="0"/>
              <a:t>Put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23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024FF4B3-15F0-469A-9F6A-F265F4B7DF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679723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4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024FF4B3-15F0-469A-9F6A-F265F4B7DF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78734AFF-CF71-4CE5-91DA-87DCFD55AA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70" y="293407"/>
            <a:ext cx="10878298" cy="47127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57" y="1499617"/>
            <a:ext cx="10972800" cy="449340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0620A0-6FA4-4424-A847-814152FED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56" y="812783"/>
            <a:ext cx="5014250" cy="39211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656564"/>
                </a:solidFill>
              </a:defRPr>
            </a:lvl1pPr>
          </a:lstStyle>
          <a:p>
            <a:pPr lvl="0"/>
            <a:r>
              <a:rPr lang="de-DE" dirty="0"/>
              <a:t>Put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13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024FF4B3-15F0-469A-9F6A-F265F4B7DF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106223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7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024FF4B3-15F0-469A-9F6A-F265F4B7DF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78734AFF-CF71-4CE5-91DA-87DCFD55AA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70" y="293407"/>
            <a:ext cx="10878298" cy="47127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57" y="1499617"/>
            <a:ext cx="10972800" cy="449340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0620A0-6FA4-4424-A847-814152FED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56" y="812783"/>
            <a:ext cx="5014250" cy="39211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656564"/>
                </a:solidFill>
              </a:defRPr>
            </a:lvl1pPr>
          </a:lstStyle>
          <a:p>
            <a:pPr lvl="0"/>
            <a:r>
              <a:rPr lang="de-DE" dirty="0"/>
              <a:t>Put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4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024FF4B3-15F0-469A-9F6A-F265F4B7DF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234876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7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024FF4B3-15F0-469A-9F6A-F265F4B7DF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78734AFF-CF71-4CE5-91DA-87DCFD55AA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70" y="293407"/>
            <a:ext cx="10878298" cy="47127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57" y="1499617"/>
            <a:ext cx="10972800" cy="449340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0620A0-6FA4-4424-A847-814152FED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56" y="812783"/>
            <a:ext cx="5014250" cy="39211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656564"/>
                </a:solidFill>
              </a:defRPr>
            </a:lvl1pPr>
          </a:lstStyle>
          <a:p>
            <a:pPr lvl="0"/>
            <a:r>
              <a:rPr lang="de-DE" dirty="0"/>
              <a:t>Put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246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84BC617-70E0-4BF3-BDAC-3D0238FBCF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152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5" name="think-cell Folie" r:id="rId5" imgW="338" imgH="338" progId="TCLayout.ActiveDocument.1">
                  <p:embed/>
                </p:oleObj>
              </mc:Choice>
              <mc:Fallback>
                <p:oleObj name="think-cell Folie" r:id="rId5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194D8A73-A75D-4D8E-80E9-C1993117B43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3142F2-9013-4767-BCE2-03B227EB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70" y="293407"/>
            <a:ext cx="10878298" cy="47127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6CCA563E-429C-4434-8BD2-1A32B879B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56" y="812783"/>
            <a:ext cx="5014250" cy="39211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656564"/>
                </a:solidFill>
              </a:defRPr>
            </a:lvl1pPr>
          </a:lstStyle>
          <a:p>
            <a:pPr lvl="0"/>
            <a:r>
              <a:rPr lang="de-DE" dirty="0"/>
              <a:t>Put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DFB0C07B-77C7-4A4E-889D-26DE571079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951" y="1484784"/>
            <a:ext cx="2023665" cy="459367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7" name="Bildplatzhalter 12">
            <a:extLst>
              <a:ext uri="{FF2B5EF4-FFF2-40B4-BE49-F238E27FC236}">
                <a16:creationId xmlns:a16="http://schemas.microsoft.com/office/drawing/2014/main" id="{C6E87118-92D8-4571-885E-AFD178D150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48396" y="1481325"/>
            <a:ext cx="2023665" cy="459367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8" name="Bildplatzhalter 12">
            <a:extLst>
              <a:ext uri="{FF2B5EF4-FFF2-40B4-BE49-F238E27FC236}">
                <a16:creationId xmlns:a16="http://schemas.microsoft.com/office/drawing/2014/main" id="{2852C9DA-CFE0-41A5-B9AE-16C1AD6B11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80841" y="1481325"/>
            <a:ext cx="2023665" cy="459367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9" name="Bildplatzhalter 12">
            <a:extLst>
              <a:ext uri="{FF2B5EF4-FFF2-40B4-BE49-F238E27FC236}">
                <a16:creationId xmlns:a16="http://schemas.microsoft.com/office/drawing/2014/main" id="{CA057589-E11B-4941-9B64-CCED2B0932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3286" y="1481325"/>
            <a:ext cx="2023665" cy="459367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0" name="Bildplatzhalter 12">
            <a:extLst>
              <a:ext uri="{FF2B5EF4-FFF2-40B4-BE49-F238E27FC236}">
                <a16:creationId xmlns:a16="http://schemas.microsoft.com/office/drawing/2014/main" id="{B442A6B6-ED56-4B7B-A7F8-467E75BD15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5730" y="1481325"/>
            <a:ext cx="2023665" cy="459367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49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D02BA-6C32-534C-AA72-53103202F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4A00A5-DDDA-6441-8F40-144BDF151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3A3220-B885-2D48-82DF-0A2D81C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D7927E-FA01-9048-B154-A85419A8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D45F6B-7CA6-E746-B7C8-921233F7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215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28219-3BA2-C147-A20C-746144E6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74AF0B-C7CA-3746-95FC-410F58D1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C0D4B4-FE28-944B-858C-FD49F671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FFD408-AE82-914A-837A-1B19887A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D1379D-9520-0648-A50E-8DE0664D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580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26ADF-8107-FA4E-A04F-A371AA35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E09D12-809F-9046-9025-9F712295F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F36CCE-B513-0441-AB99-899DEA3FC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55959E-3E36-794F-B6B8-043D3BD0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D48199-2686-4D44-9793-13AD9034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1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BC011-5580-1147-B2CA-74CE8E5E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B97274-70A9-A941-BA73-BD3182841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C86CF9-2B71-7D4F-BD9D-A3B895A0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50FBF6-7101-3E4C-925D-D61CDE36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A8A00-571A-A743-9A57-518E3C85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304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7E4E2-D73F-BF4F-94BA-A274D7C5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81A30E-A539-5B40-8C2D-F4D942691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93E6E1-7F56-ED46-9831-90EAD87F7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62F161-A661-4C4C-87E0-F8BDD13C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D39A93-9A90-E047-BD0A-2885BCF8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6D8EED-5393-1048-B9C7-D02CDE77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080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C1214-A127-B64D-B398-AF0433F6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5B6C7D-13C7-3E4E-8815-E5F64280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FA0D2F-3EE4-7B42-8689-711932406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5955B6-DF52-D64C-AA20-CFF267CF2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6D10B7-A0DB-C24C-A5E4-326ED791D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28D701B-8A71-704E-8D6B-A26AF910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1D282E9-102A-A149-8F4A-8B85F0F5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3015557-1C2C-6A4D-93AB-691F0CFB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451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5F1DE-5F77-2B47-9B9A-B25FDFE1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D1817C-EB1E-2946-A4E2-C9D3A276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516699-E9D6-1D4C-B739-CCF26C01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70B319-5919-1148-8CF9-685496A9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817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AF1396-8167-FF4D-A614-BD73E9C3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220FE5-8D8B-2744-99B4-22B36FEB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CAAA4D-1463-294B-8D29-EEA32D4B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183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FA4F5-3F94-FE4B-BEBE-28A7B5D1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463FCB-13E7-DC42-A1D0-7E404CBB0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A9E663-4EB0-4E41-AA04-E529CBC40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AF7B11-3489-BC49-8A96-41399E49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B87408-15E5-884B-89C9-1BA315FF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3DE418-E4C4-6D46-B385-D19F3E28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678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C09D0-A7E5-CA48-941F-B8D62FF5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380C36-D55B-7E4C-95DE-0659AC0C6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D542D0-35CD-FE4B-829C-BF9554F6B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9436EA-F7DB-5D4F-8017-CBD07616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2B93B7-2746-4E4E-A34F-10A56E41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5A7424-D540-7243-91D2-CC93F465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936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EC841-5C71-6246-9475-C84B925D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21994E-B1C1-7E48-AFC1-B18D320E2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A82F3B-6F62-0F49-9EBB-7E7DD9E8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C885B4-3006-D14F-A4A3-388A7424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4C688C-AF20-5A4E-9633-3E59CA59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229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8639CA0-1FAA-864F-ABC7-19408632E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670078-E223-9E41-802E-348704341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C92E19-3D1C-4F45-9DDE-05005161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9C9244-86C3-954B-BEE9-77581BB5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8E9589-9FF3-944A-AC4F-8DB41DFA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638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024FF4B3-15F0-469A-9F6A-F265F4B7DF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3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024FF4B3-15F0-469A-9F6A-F265F4B7DF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78734AFF-CF71-4CE5-91DA-87DCFD55AA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36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70" y="293407"/>
            <a:ext cx="10878298" cy="471270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57" y="1499617"/>
            <a:ext cx="10972800" cy="449340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0620A0-6FA4-4424-A847-814152FEDD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156" y="812783"/>
            <a:ext cx="5014250" cy="39211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656564"/>
                </a:solidFill>
              </a:defRPr>
            </a:lvl1pPr>
          </a:lstStyle>
          <a:p>
            <a:pPr lvl="0"/>
            <a:r>
              <a:rPr lang="de-DE" dirty="0"/>
              <a:t>Put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128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EAFA8-3B78-2D42-A978-7B2824F38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C209DD-3FCE-0649-8C25-5985A8441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373716-B22D-D54B-8312-A580D357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9E3-CB7C-AC47-B472-A99991180981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18C4CF-14E6-A142-B9EC-66C097F9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B74AE6-7E2D-5746-9730-18704E19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A26F-E1BA-714A-9BB0-BF1F0C5A5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29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C9870-81FE-DE4E-A3B5-CBD29230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3C82E2-4F2B-E74E-9CC8-6767E8252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F530AF-D2A4-E54C-8C79-F8BEC82B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C0B71-BFF7-BA45-B3C1-0B6530B7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21A43F-3474-E546-8997-A355E213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7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6DB56-37BF-6945-AEE2-04961117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2C437E-2420-CD48-A664-6A4400C91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673C10-9805-9B40-84D0-7505C39F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8467E0-8B3D-EB4A-821A-D85A7241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B540F2-1137-3D48-90DD-A71A382F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E14684-3F65-4C4C-8C5A-42749233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31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53B6B-DEEE-2144-8A86-CF2836F7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24EDBC-3372-1B48-8C80-E589AE6E6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0C1C6C-18D1-7B4B-B65F-3B69CB34B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686EF4-4279-3E48-AC6A-A68891053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F42713D-FBCC-CA44-8C8E-F6D9D49D1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F5B1B5-57AB-CC46-A313-736F736A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B3AAB8A-B3B6-5340-A36D-E0B41DB0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7DA854-9B5C-EE45-B8FB-0EE31DC4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72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BBB6F-C347-594B-A535-5CD8E312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4FC02E-8047-9E4B-81DC-46FD067B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EE987C-A019-1C4A-9EC5-E42E3F41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FE7362-7526-EE42-B0E6-7B3BB810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90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5110BD-0CC8-484F-86BB-9D31A26E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5C5D08-132E-3547-8878-841BCA31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99CBDE-A5F1-CC4B-8427-7EC7A2E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08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13B29-61B9-874A-B03B-62F7888C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557F03-DFCA-6740-818A-78DF1510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F85103-D364-D54C-B479-E718EB809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C67347-1D3C-0844-BA02-F3B95E6D3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07407F-D77D-F14F-BB16-88DA28B4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07182A-9212-1A42-BF8E-35C3A6B0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5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5F77F-C389-4E49-B8FB-3245F365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E0ADA8E-3A4A-DC47-8232-160C8FE11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308C8C-DF2A-5442-A612-311430952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25F1E3-C4CA-4E41-A5F3-638296F1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A665C3-9A4C-A444-B9B3-2D31C9DB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5EB821-DDA5-C548-8D85-69BACA42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37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6" Type="http://schemas.openxmlformats.org/officeDocument/2006/relationships/tags" Target="../tags/tag1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ags" Target="../tags/tag1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vmlDrawing" Target="../drawings/vmlDrawing7.v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9.vml"/><Relationship Id="rId7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9.bin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F7DDA78-7C40-AF4A-A975-76BDF43E3D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2043656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8" name="think-cell Folie" r:id="rId21" imgW="7772400" imgH="10058400" progId="TCLayout.ActiveDocument.1">
                  <p:embed/>
                </p:oleObj>
              </mc:Choice>
              <mc:Fallback>
                <p:oleObj name="think-cell Folie" r:id="rId21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5907980-18A2-F04C-B58D-E330BCCA38E2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B762BD9-24D1-6442-BB0E-F2116709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41D023-1571-D549-9DA0-0E8A80022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D1B04-59E0-0A4C-9081-0B01EAAAE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B697C8-CD4A-4442-9F8C-E53268027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367591-8258-D445-865F-1D7FE568E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67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83" r:id="rId13"/>
    <p:sldLayoutId id="2147483688" r:id="rId14"/>
    <p:sldLayoutId id="2147483687" r:id="rId15"/>
    <p:sldLayoutId id="214748368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E4D874D-CE94-9A4D-8937-2CBBDCB0B9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6203263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2" name="think-cell Folie" r:id="rId17" imgW="7772400" imgH="10058400" progId="TCLayout.ActiveDocument.1">
                  <p:embed/>
                </p:oleObj>
              </mc:Choice>
              <mc:Fallback>
                <p:oleObj name="think-cell Folie" r:id="rId17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7C0FDFB1-D3FD-0F4F-9F3B-496105064454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Arial" panose="020B0604020202020204" pitchFamily="34" charset="0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76703B-D061-884A-88F6-3248B071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4CE598-5E8F-B741-9F08-DC9379B98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C52A2A-742B-CF44-9700-99D00DFF6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4B536-F7AF-944A-9ADE-2033D9E83C3B}" type="datetimeFigureOut">
              <a:rPr lang="de-DE" smtClean="0"/>
              <a:t>16.11.19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2EC5FF-4E16-FE4C-B1A2-25C7F0719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EB20D1-13FF-FC47-BEDC-B72501E2A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6CBFD-DE23-F544-9AA5-EAB4145E94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23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7AD56B7-C374-4F48-AE5D-0DBC271A21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6" name="think-cell Folie" r:id="rId6" imgW="415" imgH="416" progId="TCLayout.ActiveDocument.1">
                  <p:embed/>
                </p:oleObj>
              </mc:Choice>
              <mc:Fallback>
                <p:oleObj name="think-cell Folie" r:id="rId6" imgW="415" imgH="41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7AD56B7-C374-4F48-AE5D-0DBC271A2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660AB7A0-DC45-4FDE-B7F1-097CD0A588E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8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1.xml"/><Relationship Id="rId7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23.xml"/><Relationship Id="rId7" Type="http://schemas.openxmlformats.org/officeDocument/2006/relationships/image" Target="../media/image6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6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7.emf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oleObject" Target="../embeddings/oleObject10.bin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6.png"/><Relationship Id="rId2" Type="http://schemas.openxmlformats.org/officeDocument/2006/relationships/tags" Target="../tags/tag4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47.xml"/><Relationship Id="rId7" Type="http://schemas.openxmlformats.org/officeDocument/2006/relationships/oleObject" Target="../embeddings/oleObject10.bin"/><Relationship Id="rId2" Type="http://schemas.openxmlformats.org/officeDocument/2006/relationships/tags" Target="../tags/tag46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28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7404C-89BC-0A45-A51E-A1CE80E89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2765" y="3284984"/>
            <a:ext cx="5544616" cy="2889114"/>
          </a:xfrm>
        </p:spPr>
        <p:txBody>
          <a:bodyPr anchor="b">
            <a:normAutofit/>
          </a:bodyPr>
          <a:lstStyle/>
          <a:p>
            <a:pPr algn="l"/>
            <a:r>
              <a:rPr lang="de-DE" sz="6600" dirty="0">
                <a:solidFill>
                  <a:srgbClr val="1EA185"/>
                </a:solidFill>
              </a:rPr>
              <a:t>Project Status Report</a:t>
            </a:r>
            <a:endParaRPr lang="de-DE" sz="6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5560EF-AFA4-254D-AD37-E3D56012B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0" r="22998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0CDCE20-D5AA-1A40-B760-DB776DB1F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31587" r="14075" b="26428"/>
          <a:stretch/>
        </p:blipFill>
        <p:spPr>
          <a:xfrm>
            <a:off x="8616280" y="212172"/>
            <a:ext cx="2994321" cy="128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5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>
            <a:extLst>
              <a:ext uri="{FF2B5EF4-FFF2-40B4-BE49-F238E27FC236}">
                <a16:creationId xmlns:a16="http://schemas.microsoft.com/office/drawing/2014/main" id="{B8588DEF-90EF-4482-B7F7-7AFBC69F28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0" name="think-cell Folie" r:id="rId5" imgW="359" imgH="360" progId="TCLayout.ActiveDocument.1">
                  <p:embed/>
                </p:oleObj>
              </mc:Choice>
              <mc:Fallback>
                <p:oleObj name="think-cell Folie" r:id="rId5" imgW="359" imgH="360" progId="TCLayout.ActiveDocument.1">
                  <p:embed/>
                  <p:pic>
                    <p:nvPicPr>
                      <p:cNvPr id="24" name="Objekt 23" hidden="1">
                        <a:extLst>
                          <a:ext uri="{FF2B5EF4-FFF2-40B4-BE49-F238E27FC236}">
                            <a16:creationId xmlns:a16="http://schemas.microsoft.com/office/drawing/2014/main" id="{B8588DEF-90EF-4482-B7F7-7AFBC69F2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 hidden="1">
            <a:extLst>
              <a:ext uri="{FF2B5EF4-FFF2-40B4-BE49-F238E27FC236}">
                <a16:creationId xmlns:a16="http://schemas.microsoft.com/office/drawing/2014/main" id="{E7A44920-0F0D-4181-8A08-4EE78C7676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73FEFB83-C8C1-B146-A7BC-0E74D971AD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31587" r="14075" b="26428"/>
          <a:stretch/>
        </p:blipFill>
        <p:spPr>
          <a:xfrm>
            <a:off x="9078002" y="203714"/>
            <a:ext cx="2524631" cy="108012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D987E8E-472B-F946-814E-2F9011CBA0BE}"/>
              </a:ext>
            </a:extLst>
          </p:cNvPr>
          <p:cNvSpPr txBox="1"/>
          <p:nvPr/>
        </p:nvSpPr>
        <p:spPr>
          <a:xfrm>
            <a:off x="5142501" y="6509375"/>
            <a:ext cx="1906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>
                <a:solidFill>
                  <a:srgbClr val="44727E"/>
                </a:solidFill>
              </a:rPr>
              <a:t>www.strategypunk.com</a:t>
            </a:r>
            <a:endParaRPr lang="de-DE" sz="1200" b="1" dirty="0">
              <a:solidFill>
                <a:srgbClr val="44727E"/>
              </a:solidFill>
            </a:endParaRPr>
          </a:p>
        </p:txBody>
      </p:sp>
      <p:graphicFrame>
        <p:nvGraphicFramePr>
          <p:cNvPr id="32" name="Group 96">
            <a:extLst>
              <a:ext uri="{FF2B5EF4-FFF2-40B4-BE49-F238E27FC236}">
                <a16:creationId xmlns:a16="http://schemas.microsoft.com/office/drawing/2014/main" id="{8AD01CC2-DB4D-7C46-96D0-E48A50587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234723"/>
              </p:ext>
            </p:extLst>
          </p:nvPr>
        </p:nvGraphicFramePr>
        <p:xfrm>
          <a:off x="636320" y="1484784"/>
          <a:ext cx="5027632" cy="4802059"/>
        </p:xfrm>
        <a:graphic>
          <a:graphicData uri="http://schemas.openxmlformats.org/drawingml/2006/table">
            <a:tbl>
              <a:tblPr/>
              <a:tblGrid>
                <a:gridCol w="5027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47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Project Description</a:t>
                      </a: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900896"/>
                  </a:ext>
                </a:extLst>
              </a:tr>
              <a:tr h="4450219">
                <a:tc>
                  <a:txBody>
                    <a:bodyPr/>
                    <a:lstStyle/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What is the project about…</a:t>
                      </a: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Titel 2">
            <a:extLst>
              <a:ext uri="{FF2B5EF4-FFF2-40B4-BE49-F238E27FC236}">
                <a16:creationId xmlns:a16="http://schemas.microsoft.com/office/drawing/2014/main" id="{61314FA3-69E5-5541-8A94-D3C16F51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89" y="293434"/>
            <a:ext cx="10658167" cy="471270"/>
          </a:xfrm>
        </p:spPr>
        <p:txBody>
          <a:bodyPr/>
          <a:lstStyle/>
          <a:p>
            <a:r>
              <a:rPr lang="de-DE" dirty="0"/>
              <a:t>Project Description</a:t>
            </a:r>
          </a:p>
        </p:txBody>
      </p:sp>
      <p:sp>
        <p:nvSpPr>
          <p:cNvPr id="53" name="Textplatzhalter 4">
            <a:extLst>
              <a:ext uri="{FF2B5EF4-FFF2-40B4-BE49-F238E27FC236}">
                <a16:creationId xmlns:a16="http://schemas.microsoft.com/office/drawing/2014/main" id="{859EA68E-9E59-6341-B135-973051B6D2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788" y="836712"/>
            <a:ext cx="4912783" cy="392112"/>
          </a:xfrm>
        </p:spPr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to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sp>
        <p:nvSpPr>
          <p:cNvPr id="54" name="Rectangle 27">
            <a:extLst>
              <a:ext uri="{FF2B5EF4-FFF2-40B4-BE49-F238E27FC236}">
                <a16:creationId xmlns:a16="http://schemas.microsoft.com/office/drawing/2014/main" id="{0E24800C-D38E-B34D-A956-870C13DDBDE2}"/>
              </a:ext>
            </a:extLst>
          </p:cNvPr>
          <p:cNvSpPr/>
          <p:nvPr/>
        </p:nvSpPr>
        <p:spPr>
          <a:xfrm>
            <a:off x="636319" y="293774"/>
            <a:ext cx="192000" cy="900000"/>
          </a:xfrm>
          <a:prstGeom prst="rect">
            <a:avLst/>
          </a:prstGeom>
          <a:solidFill>
            <a:srgbClr val="0034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graphicFrame>
        <p:nvGraphicFramePr>
          <p:cNvPr id="30" name="Group 96">
            <a:extLst>
              <a:ext uri="{FF2B5EF4-FFF2-40B4-BE49-F238E27FC236}">
                <a16:creationId xmlns:a16="http://schemas.microsoft.com/office/drawing/2014/main" id="{CDE0DA2F-BE34-AA45-8739-DEC36DA24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624757"/>
              </p:ext>
            </p:extLst>
          </p:nvPr>
        </p:nvGraphicFramePr>
        <p:xfrm>
          <a:off x="5953817" y="1484784"/>
          <a:ext cx="5648816" cy="2212440"/>
        </p:xfrm>
        <a:graphic>
          <a:graphicData uri="http://schemas.openxmlformats.org/drawingml/2006/table">
            <a:tbl>
              <a:tblPr/>
              <a:tblGrid>
                <a:gridCol w="2824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408">
                  <a:extLst>
                    <a:ext uri="{9D8B030D-6E8A-4147-A177-3AD203B41FA5}">
                      <a16:colId xmlns:a16="http://schemas.microsoft.com/office/drawing/2014/main" val="18109442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Project Manager</a:t>
                      </a: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Start Date</a:t>
                      </a: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900896"/>
                  </a:ext>
                </a:extLst>
              </a:tr>
              <a:tr h="51493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Sarah Smith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10/10/2019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Group 96">
            <a:extLst>
              <a:ext uri="{FF2B5EF4-FFF2-40B4-BE49-F238E27FC236}">
                <a16:creationId xmlns:a16="http://schemas.microsoft.com/office/drawing/2014/main" id="{8CFA8041-BB8B-1343-A267-D150E1C0A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24304"/>
              </p:ext>
            </p:extLst>
          </p:nvPr>
        </p:nvGraphicFramePr>
        <p:xfrm>
          <a:off x="5953817" y="4089643"/>
          <a:ext cx="5648816" cy="2197200"/>
        </p:xfrm>
        <a:graphic>
          <a:graphicData uri="http://schemas.openxmlformats.org/drawingml/2006/table">
            <a:tbl>
              <a:tblPr/>
              <a:tblGrid>
                <a:gridCol w="2824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408">
                  <a:extLst>
                    <a:ext uri="{9D8B030D-6E8A-4147-A177-3AD203B41FA5}">
                      <a16:colId xmlns:a16="http://schemas.microsoft.com/office/drawing/2014/main" val="18109442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Budget</a:t>
                      </a: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Completion Date</a:t>
                      </a: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900896"/>
                  </a:ext>
                </a:extLst>
              </a:tr>
              <a:tr h="514933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300.000 EUR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19/12/2019</a:t>
                      </a: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DD68215-F9CA-FA4C-BAD2-EA14D54AEE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7" y="4673692"/>
            <a:ext cx="900000" cy="90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3BBEAE-2BF0-CE42-986A-BFFECAFC68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7" y="2010712"/>
            <a:ext cx="900000" cy="9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3FD8B58-433B-6642-943E-DBD7AD9B8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677775"/>
            <a:ext cx="900000" cy="9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E115CEE-B895-6F4C-A5B5-D7B68BD85E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96" y="1963039"/>
            <a:ext cx="1116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>
            <a:extLst>
              <a:ext uri="{FF2B5EF4-FFF2-40B4-BE49-F238E27FC236}">
                <a16:creationId xmlns:a16="http://schemas.microsoft.com/office/drawing/2014/main" id="{B8588DEF-90EF-4482-B7F7-7AFBC69F28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6" name="think-cell Folie" r:id="rId5" imgW="359" imgH="360" progId="TCLayout.ActiveDocument.1">
                  <p:embed/>
                </p:oleObj>
              </mc:Choice>
              <mc:Fallback>
                <p:oleObj name="think-cell Folie" r:id="rId5" imgW="359" imgH="360" progId="TCLayout.ActiveDocument.1">
                  <p:embed/>
                  <p:pic>
                    <p:nvPicPr>
                      <p:cNvPr id="24" name="Objekt 23" hidden="1">
                        <a:extLst>
                          <a:ext uri="{FF2B5EF4-FFF2-40B4-BE49-F238E27FC236}">
                            <a16:creationId xmlns:a16="http://schemas.microsoft.com/office/drawing/2014/main" id="{B8588DEF-90EF-4482-B7F7-7AFBC69F2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 hidden="1">
            <a:extLst>
              <a:ext uri="{FF2B5EF4-FFF2-40B4-BE49-F238E27FC236}">
                <a16:creationId xmlns:a16="http://schemas.microsoft.com/office/drawing/2014/main" id="{E7A44920-0F0D-4181-8A08-4EE78C7676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73FEFB83-C8C1-B146-A7BC-0E74D971AD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31587" r="14075" b="26428"/>
          <a:stretch/>
        </p:blipFill>
        <p:spPr>
          <a:xfrm>
            <a:off x="9078002" y="203714"/>
            <a:ext cx="2524631" cy="108012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D987E8E-472B-F946-814E-2F9011CBA0BE}"/>
              </a:ext>
            </a:extLst>
          </p:cNvPr>
          <p:cNvSpPr txBox="1"/>
          <p:nvPr/>
        </p:nvSpPr>
        <p:spPr>
          <a:xfrm>
            <a:off x="5142501" y="6509375"/>
            <a:ext cx="1906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>
                <a:solidFill>
                  <a:srgbClr val="44727E"/>
                </a:solidFill>
              </a:rPr>
              <a:t>www.strategypunk.com</a:t>
            </a:r>
            <a:endParaRPr lang="de-DE" sz="1200" b="1" dirty="0">
              <a:solidFill>
                <a:srgbClr val="44727E"/>
              </a:solidFill>
            </a:endParaRPr>
          </a:p>
        </p:txBody>
      </p:sp>
      <p:graphicFrame>
        <p:nvGraphicFramePr>
          <p:cNvPr id="32" name="Group 96">
            <a:extLst>
              <a:ext uri="{FF2B5EF4-FFF2-40B4-BE49-F238E27FC236}">
                <a16:creationId xmlns:a16="http://schemas.microsoft.com/office/drawing/2014/main" id="{8AD01CC2-DB4D-7C46-96D0-E48A50587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6150"/>
              </p:ext>
            </p:extLst>
          </p:nvPr>
        </p:nvGraphicFramePr>
        <p:xfrm>
          <a:off x="636320" y="1484784"/>
          <a:ext cx="10933076" cy="2029560"/>
        </p:xfrm>
        <a:graphic>
          <a:graphicData uri="http://schemas.openxmlformats.org/drawingml/2006/table">
            <a:tbl>
              <a:tblPr/>
              <a:tblGrid>
                <a:gridCol w="528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408">
                  <a:extLst>
                    <a:ext uri="{9D8B030D-6E8A-4147-A177-3AD203B41FA5}">
                      <a16:colId xmlns:a16="http://schemas.microsoft.com/office/drawing/2014/main" val="18109442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Brief Status Update</a:t>
                      </a: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Target Dates</a:t>
                      </a: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Completion rate</a:t>
                      </a: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900896"/>
                  </a:ext>
                </a:extLst>
              </a:tr>
              <a:tr h="514933">
                <a:tc>
                  <a:txBody>
                    <a:bodyPr/>
                    <a:lstStyle/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Brief project description…</a:t>
                      </a: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Milestone 1: Q3/2019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Chart 3">
            <a:extLst>
              <a:ext uri="{FF2B5EF4-FFF2-40B4-BE49-F238E27FC236}">
                <a16:creationId xmlns:a16="http://schemas.microsoft.com/office/drawing/2014/main" id="{C6EBBF9D-E392-8A4D-A8C5-BFECA654EA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879003"/>
              </p:ext>
            </p:extLst>
          </p:nvPr>
        </p:nvGraphicFramePr>
        <p:xfrm>
          <a:off x="9200788" y="1917895"/>
          <a:ext cx="1957990" cy="157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4" name="Textfeld 33">
            <a:extLst>
              <a:ext uri="{FF2B5EF4-FFF2-40B4-BE49-F238E27FC236}">
                <a16:creationId xmlns:a16="http://schemas.microsoft.com/office/drawing/2014/main" id="{F9C2232D-2635-9644-B4A8-3E6919878E43}"/>
              </a:ext>
            </a:extLst>
          </p:cNvPr>
          <p:cNvSpPr txBox="1"/>
          <p:nvPr/>
        </p:nvSpPr>
        <p:spPr>
          <a:xfrm>
            <a:off x="9856362" y="247307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graphicFrame>
        <p:nvGraphicFramePr>
          <p:cNvPr id="35" name="Group 96">
            <a:extLst>
              <a:ext uri="{FF2B5EF4-FFF2-40B4-BE49-F238E27FC236}">
                <a16:creationId xmlns:a16="http://schemas.microsoft.com/office/drawing/2014/main" id="{D8C369AA-298E-A941-BE91-5F1540F3E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26460"/>
              </p:ext>
            </p:extLst>
          </p:nvPr>
        </p:nvGraphicFramePr>
        <p:xfrm>
          <a:off x="636319" y="3805354"/>
          <a:ext cx="10933077" cy="2556001"/>
        </p:xfrm>
        <a:graphic>
          <a:graphicData uri="http://schemas.openxmlformats.org/drawingml/2006/table">
            <a:tbl>
              <a:tblPr/>
              <a:tblGrid>
                <a:gridCol w="364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4359">
                  <a:extLst>
                    <a:ext uri="{9D8B030D-6E8A-4147-A177-3AD203B41FA5}">
                      <a16:colId xmlns:a16="http://schemas.microsoft.com/office/drawing/2014/main" val="1810944258"/>
                    </a:ext>
                  </a:extLst>
                </a:gridCol>
              </a:tblGrid>
              <a:tr h="39557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Costs</a:t>
                      </a: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Risks</a:t>
                      </a:r>
                    </a:p>
                  </a:txBody>
                  <a:tcPr marL="54000" marR="5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900896"/>
                  </a:ext>
                </a:extLst>
              </a:tr>
              <a:tr h="2160424">
                <a:tc>
                  <a:txBody>
                    <a:bodyPr/>
                    <a:lstStyle/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Are we on schedule?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 typeface="Wingdings" panose="05000000000000000000" pitchFamily="2" charset="2"/>
                        <a:buNone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3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4000" marR="68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Are we inside the budget?</a:t>
                      </a:r>
                    </a:p>
                  </a:txBody>
                  <a:tcPr marL="54000" marR="68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anose="05000000000000000000" pitchFamily="2" charset="2"/>
                        <a:buChar char="§"/>
                        <a:tabLst>
                          <a:tab pos="177800" algn="l"/>
                        </a:tabLst>
                      </a:pPr>
                      <a:r>
                        <a:rPr kumimoji="0" 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Foreseen</a:t>
                      </a: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risks</a:t>
                      </a:r>
                      <a:r>
                        <a:rPr kumimoji="0" 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4000" marR="684000" marT="54000" marB="54000" horzOverflow="overflow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A3B7EC8-6E5F-BF4A-AFC9-5E97C9B6CD09}"/>
              </a:ext>
            </a:extLst>
          </p:cNvPr>
          <p:cNvGrpSpPr/>
          <p:nvPr/>
        </p:nvGrpSpPr>
        <p:grpSpPr>
          <a:xfrm>
            <a:off x="7408304" y="4246538"/>
            <a:ext cx="324000" cy="756000"/>
            <a:chOff x="7408304" y="3949537"/>
            <a:chExt cx="324000" cy="756000"/>
          </a:xfrm>
        </p:grpSpPr>
        <p:sp>
          <p:nvSpPr>
            <p:cNvPr id="37" name="AutoShape 168">
              <a:extLst>
                <a:ext uri="{FF2B5EF4-FFF2-40B4-BE49-F238E27FC236}">
                  <a16:creationId xmlns:a16="http://schemas.microsoft.com/office/drawing/2014/main" id="{7664C30A-8EC1-A244-A6C0-D7A779CFFB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192304" y="4165537"/>
              <a:ext cx="756000" cy="324000"/>
            </a:xfrm>
            <a:prstGeom prst="roundRect">
              <a:avLst>
                <a:gd name="adj" fmla="val 16667"/>
              </a:avLst>
            </a:prstGeom>
            <a:solidFill>
              <a:srgbClr val="76767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Oval 169">
              <a:extLst>
                <a:ext uri="{FF2B5EF4-FFF2-40B4-BE49-F238E27FC236}">
                  <a16:creationId xmlns:a16="http://schemas.microsoft.com/office/drawing/2014/main" id="{4D316144-5E4E-5D4A-9D7E-5DF726C3D4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478382" y="4007277"/>
              <a:ext cx="170100" cy="208970"/>
            </a:xfrm>
            <a:prstGeom prst="ellipse">
              <a:avLst/>
            </a:prstGeom>
            <a:solidFill>
              <a:srgbClr val="767676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Oval 170">
              <a:extLst>
                <a:ext uri="{FF2B5EF4-FFF2-40B4-BE49-F238E27FC236}">
                  <a16:creationId xmlns:a16="http://schemas.microsoft.com/office/drawing/2014/main" id="{FC896D68-A7E3-8D4A-9E29-F9BD847F3D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478382" y="4223052"/>
              <a:ext cx="170100" cy="20897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" name="Oval 171">
              <a:extLst>
                <a:ext uri="{FF2B5EF4-FFF2-40B4-BE49-F238E27FC236}">
                  <a16:creationId xmlns:a16="http://schemas.microsoft.com/office/drawing/2014/main" id="{927AF48A-C59B-BA44-BE89-3677C31078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478382" y="4440402"/>
              <a:ext cx="170100" cy="208970"/>
            </a:xfrm>
            <a:prstGeom prst="ellipse">
              <a:avLst/>
            </a:prstGeom>
            <a:solidFill>
              <a:srgbClr val="767676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76F499C6-0599-4F4B-A9F3-EFE8EC9C8C70}"/>
              </a:ext>
            </a:extLst>
          </p:cNvPr>
          <p:cNvGrpSpPr/>
          <p:nvPr/>
        </p:nvGrpSpPr>
        <p:grpSpPr>
          <a:xfrm>
            <a:off x="10996778" y="4246538"/>
            <a:ext cx="324000" cy="756000"/>
            <a:chOff x="7408304" y="3949537"/>
            <a:chExt cx="324000" cy="756000"/>
          </a:xfrm>
        </p:grpSpPr>
        <p:sp>
          <p:nvSpPr>
            <p:cNvPr id="42" name="AutoShape 168">
              <a:extLst>
                <a:ext uri="{FF2B5EF4-FFF2-40B4-BE49-F238E27FC236}">
                  <a16:creationId xmlns:a16="http://schemas.microsoft.com/office/drawing/2014/main" id="{44525CE1-D776-5348-800A-E7C6376791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192304" y="4165537"/>
              <a:ext cx="756000" cy="324000"/>
            </a:xfrm>
            <a:prstGeom prst="roundRect">
              <a:avLst>
                <a:gd name="adj" fmla="val 16667"/>
              </a:avLst>
            </a:prstGeom>
            <a:solidFill>
              <a:srgbClr val="76767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Oval 169">
              <a:extLst>
                <a:ext uri="{FF2B5EF4-FFF2-40B4-BE49-F238E27FC236}">
                  <a16:creationId xmlns:a16="http://schemas.microsoft.com/office/drawing/2014/main" id="{F8AA4BF9-759B-3E42-8758-18D0F9A471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478382" y="4007277"/>
              <a:ext cx="170100" cy="20897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Oval 170">
              <a:extLst>
                <a:ext uri="{FF2B5EF4-FFF2-40B4-BE49-F238E27FC236}">
                  <a16:creationId xmlns:a16="http://schemas.microsoft.com/office/drawing/2014/main" id="{CDFC1150-8502-DF41-82F2-D425FBA0E5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478382" y="4223052"/>
              <a:ext cx="170100" cy="208970"/>
            </a:xfrm>
            <a:prstGeom prst="ellipse">
              <a:avLst/>
            </a:prstGeom>
            <a:solidFill>
              <a:srgbClr val="767676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Oval 171">
              <a:extLst>
                <a:ext uri="{FF2B5EF4-FFF2-40B4-BE49-F238E27FC236}">
                  <a16:creationId xmlns:a16="http://schemas.microsoft.com/office/drawing/2014/main" id="{76AE0957-62F3-244A-AF3A-F59FBF1CC3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478382" y="4440402"/>
              <a:ext cx="170100" cy="208970"/>
            </a:xfrm>
            <a:prstGeom prst="ellipse">
              <a:avLst/>
            </a:prstGeom>
            <a:solidFill>
              <a:srgbClr val="767676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68899C52-07AE-6A41-8EBE-5F11F2CD51E6}"/>
              </a:ext>
            </a:extLst>
          </p:cNvPr>
          <p:cNvGrpSpPr/>
          <p:nvPr/>
        </p:nvGrpSpPr>
        <p:grpSpPr>
          <a:xfrm>
            <a:off x="3698312" y="4246538"/>
            <a:ext cx="324000" cy="756000"/>
            <a:chOff x="7408304" y="3949537"/>
            <a:chExt cx="324000" cy="756000"/>
          </a:xfrm>
        </p:grpSpPr>
        <p:sp>
          <p:nvSpPr>
            <p:cNvPr id="47" name="AutoShape 168">
              <a:extLst>
                <a:ext uri="{FF2B5EF4-FFF2-40B4-BE49-F238E27FC236}">
                  <a16:creationId xmlns:a16="http://schemas.microsoft.com/office/drawing/2014/main" id="{A555114A-74BB-9245-8B83-E996F275E4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192304" y="4165537"/>
              <a:ext cx="756000" cy="324000"/>
            </a:xfrm>
            <a:prstGeom prst="roundRect">
              <a:avLst>
                <a:gd name="adj" fmla="val 16667"/>
              </a:avLst>
            </a:prstGeom>
            <a:solidFill>
              <a:srgbClr val="76767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Oval 169">
              <a:extLst>
                <a:ext uri="{FF2B5EF4-FFF2-40B4-BE49-F238E27FC236}">
                  <a16:creationId xmlns:a16="http://schemas.microsoft.com/office/drawing/2014/main" id="{E3A273B3-0B92-A04C-AB18-7161F4BD03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478382" y="4007277"/>
              <a:ext cx="170100" cy="208970"/>
            </a:xfrm>
            <a:prstGeom prst="ellipse">
              <a:avLst/>
            </a:prstGeom>
            <a:solidFill>
              <a:srgbClr val="767676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Oval 170">
              <a:extLst>
                <a:ext uri="{FF2B5EF4-FFF2-40B4-BE49-F238E27FC236}">
                  <a16:creationId xmlns:a16="http://schemas.microsoft.com/office/drawing/2014/main" id="{01EC2034-71F8-E04D-89FE-1746EEC74E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478382" y="4223052"/>
              <a:ext cx="170100" cy="208970"/>
            </a:xfrm>
            <a:prstGeom prst="ellipse">
              <a:avLst/>
            </a:prstGeom>
            <a:solidFill>
              <a:srgbClr val="767676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Oval 171">
              <a:extLst>
                <a:ext uri="{FF2B5EF4-FFF2-40B4-BE49-F238E27FC236}">
                  <a16:creationId xmlns:a16="http://schemas.microsoft.com/office/drawing/2014/main" id="{189ACC2A-7C12-2544-9798-9D8ACB0132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478382" y="4440402"/>
              <a:ext cx="170100" cy="20897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2" name="Titel 2">
            <a:extLst>
              <a:ext uri="{FF2B5EF4-FFF2-40B4-BE49-F238E27FC236}">
                <a16:creationId xmlns:a16="http://schemas.microsoft.com/office/drawing/2014/main" id="{61314FA3-69E5-5541-8A94-D3C16F51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89" y="293434"/>
            <a:ext cx="10658167" cy="471270"/>
          </a:xfrm>
        </p:spPr>
        <p:txBody>
          <a:bodyPr/>
          <a:lstStyle/>
          <a:p>
            <a:r>
              <a:rPr lang="de-DE" dirty="0"/>
              <a:t>Project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53" name="Textplatzhalter 4">
            <a:extLst>
              <a:ext uri="{FF2B5EF4-FFF2-40B4-BE49-F238E27FC236}">
                <a16:creationId xmlns:a16="http://schemas.microsoft.com/office/drawing/2014/main" id="{859EA68E-9E59-6341-B135-973051B6D2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788" y="836712"/>
            <a:ext cx="4912783" cy="392112"/>
          </a:xfrm>
        </p:spPr>
        <p:txBody>
          <a:bodyPr/>
          <a:lstStyle/>
          <a:p>
            <a:r>
              <a:rPr lang="de-DE" dirty="0"/>
              <a:t>Date / Project </a:t>
            </a:r>
            <a:r>
              <a:rPr lang="de-DE" dirty="0" err="1"/>
              <a:t>manager</a:t>
            </a:r>
            <a:endParaRPr lang="de-DE" dirty="0"/>
          </a:p>
        </p:txBody>
      </p:sp>
      <p:sp>
        <p:nvSpPr>
          <p:cNvPr id="54" name="Rectangle 27">
            <a:extLst>
              <a:ext uri="{FF2B5EF4-FFF2-40B4-BE49-F238E27FC236}">
                <a16:creationId xmlns:a16="http://schemas.microsoft.com/office/drawing/2014/main" id="{0E24800C-D38E-B34D-A956-870C13DDBDE2}"/>
              </a:ext>
            </a:extLst>
          </p:cNvPr>
          <p:cNvSpPr/>
          <p:nvPr/>
        </p:nvSpPr>
        <p:spPr>
          <a:xfrm>
            <a:off x="636319" y="293774"/>
            <a:ext cx="192000" cy="900000"/>
          </a:xfrm>
          <a:prstGeom prst="rect">
            <a:avLst/>
          </a:prstGeom>
          <a:solidFill>
            <a:srgbClr val="0034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>
            <a:extLst>
              <a:ext uri="{FF2B5EF4-FFF2-40B4-BE49-F238E27FC236}">
                <a16:creationId xmlns:a16="http://schemas.microsoft.com/office/drawing/2014/main" id="{B8588DEF-90EF-4482-B7F7-7AFBC69F28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2" name="think-cell Folie" r:id="rId23" imgW="359" imgH="360" progId="TCLayout.ActiveDocument.1">
                  <p:embed/>
                </p:oleObj>
              </mc:Choice>
              <mc:Fallback>
                <p:oleObj name="think-cell Folie" r:id="rId23" imgW="359" imgH="360" progId="TCLayout.ActiveDocument.1">
                  <p:embed/>
                  <p:pic>
                    <p:nvPicPr>
                      <p:cNvPr id="24" name="Objekt 23" hidden="1">
                        <a:extLst>
                          <a:ext uri="{FF2B5EF4-FFF2-40B4-BE49-F238E27FC236}">
                            <a16:creationId xmlns:a16="http://schemas.microsoft.com/office/drawing/2014/main" id="{B8588DEF-90EF-4482-B7F7-7AFBC69F2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 hidden="1">
            <a:extLst>
              <a:ext uri="{FF2B5EF4-FFF2-40B4-BE49-F238E27FC236}">
                <a16:creationId xmlns:a16="http://schemas.microsoft.com/office/drawing/2014/main" id="{E7A44920-0F0D-4181-8A08-4EE78C7676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73FEFB83-C8C1-B146-A7BC-0E74D971ADDB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31587" r="14075" b="26428"/>
          <a:stretch/>
        </p:blipFill>
        <p:spPr>
          <a:xfrm>
            <a:off x="9078002" y="203714"/>
            <a:ext cx="2524631" cy="108012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D987E8E-472B-F946-814E-2F9011CBA0BE}"/>
              </a:ext>
            </a:extLst>
          </p:cNvPr>
          <p:cNvSpPr txBox="1"/>
          <p:nvPr/>
        </p:nvSpPr>
        <p:spPr>
          <a:xfrm>
            <a:off x="5142501" y="6509375"/>
            <a:ext cx="1906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>
                <a:solidFill>
                  <a:srgbClr val="44727E"/>
                </a:solidFill>
              </a:rPr>
              <a:t>www.strategypunk.com</a:t>
            </a:r>
            <a:endParaRPr lang="de-DE" sz="1200" b="1" dirty="0">
              <a:solidFill>
                <a:srgbClr val="44727E"/>
              </a:solidFill>
            </a:endParaRPr>
          </a:p>
        </p:txBody>
      </p:sp>
      <p:sp>
        <p:nvSpPr>
          <p:cNvPr id="52" name="Titel 2">
            <a:extLst>
              <a:ext uri="{FF2B5EF4-FFF2-40B4-BE49-F238E27FC236}">
                <a16:creationId xmlns:a16="http://schemas.microsoft.com/office/drawing/2014/main" id="{61314FA3-69E5-5541-8A94-D3C16F51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89" y="293434"/>
            <a:ext cx="10658167" cy="471270"/>
          </a:xfrm>
        </p:spPr>
        <p:txBody>
          <a:bodyPr/>
          <a:lstStyle/>
          <a:p>
            <a:r>
              <a:rPr lang="de-DE" dirty="0" err="1"/>
              <a:t>Projectteam</a:t>
            </a:r>
            <a:endParaRPr lang="de-DE" dirty="0"/>
          </a:p>
        </p:txBody>
      </p:sp>
      <p:sp>
        <p:nvSpPr>
          <p:cNvPr id="53" name="Textplatzhalter 4">
            <a:extLst>
              <a:ext uri="{FF2B5EF4-FFF2-40B4-BE49-F238E27FC236}">
                <a16:creationId xmlns:a16="http://schemas.microsoft.com/office/drawing/2014/main" id="{859EA68E-9E59-6341-B135-973051B6D2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788" y="836712"/>
            <a:ext cx="4912783" cy="392112"/>
          </a:xfrm>
        </p:spPr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organisation</a:t>
            </a:r>
            <a:endParaRPr lang="de-DE" dirty="0"/>
          </a:p>
        </p:txBody>
      </p:sp>
      <p:sp>
        <p:nvSpPr>
          <p:cNvPr id="54" name="Rectangle 27">
            <a:extLst>
              <a:ext uri="{FF2B5EF4-FFF2-40B4-BE49-F238E27FC236}">
                <a16:creationId xmlns:a16="http://schemas.microsoft.com/office/drawing/2014/main" id="{0E24800C-D38E-B34D-A956-870C13DDBDE2}"/>
              </a:ext>
            </a:extLst>
          </p:cNvPr>
          <p:cNvSpPr/>
          <p:nvPr/>
        </p:nvSpPr>
        <p:spPr>
          <a:xfrm>
            <a:off x="636319" y="293774"/>
            <a:ext cx="192000" cy="900000"/>
          </a:xfrm>
          <a:prstGeom prst="rect">
            <a:avLst/>
          </a:prstGeom>
          <a:solidFill>
            <a:srgbClr val="0034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F57C0F34-68F1-4748-974E-BF2688191E1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563" y="5135472"/>
            <a:ext cx="5524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de-DE" sz="1400" b="1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Team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C1CD70FD-71A2-8B48-9552-85D1AF35B19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86831" y="3007856"/>
            <a:ext cx="4273765" cy="582465"/>
          </a:xfrm>
          <a:prstGeom prst="rect">
            <a:avLst/>
          </a:prstGeom>
          <a:noFill/>
          <a:ln w="9525">
            <a:solidFill>
              <a:srgbClr val="99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Project Management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S. Smith</a:t>
            </a:r>
            <a:endParaRPr lang="en-US" altLang="de-DE" sz="11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C03475D9-DB61-9F40-A959-145756F5607B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24371" y="4464127"/>
            <a:ext cx="2266518" cy="504825"/>
          </a:xfrm>
          <a:prstGeom prst="rect">
            <a:avLst/>
          </a:prstGeom>
          <a:noFill/>
          <a:ln w="9525">
            <a:solidFill>
              <a:srgbClr val="99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Europe</a:t>
            </a:r>
            <a:b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</a:b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S. </a:t>
            </a:r>
            <a:r>
              <a:rPr lang="en-US" alt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Galler</a:t>
            </a:r>
            <a:endParaRPr lang="en-US" altLang="de-DE" sz="14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id="{4AFFBF66-C80E-8A4B-A16B-06AD1B619068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07281" y="1689575"/>
            <a:ext cx="9827512" cy="875189"/>
          </a:xfrm>
          <a:prstGeom prst="rect">
            <a:avLst/>
          </a:prstGeom>
          <a:solidFill>
            <a:srgbClr val="DDDDDD"/>
          </a:solidFill>
          <a:ln w="9525">
            <a:solidFill>
              <a:srgbClr val="99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2000" anchor="ctr"/>
          <a:lstStyle>
            <a:lvl1pPr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de-DE" sz="1600" b="1" dirty="0">
                <a:solidFill>
                  <a:srgbClr val="000000"/>
                </a:solidFill>
                <a:cs typeface="Arial"/>
              </a:rPr>
              <a:t>Steering Committee</a:t>
            </a: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de-DE" sz="1600" b="1" dirty="0">
              <a:solidFill>
                <a:srgbClr val="000000"/>
              </a:solidFill>
              <a:cs typeface="Arial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de-DE" sz="1100" dirty="0">
                <a:solidFill>
                  <a:srgbClr val="000000"/>
                </a:solidFill>
                <a:cs typeface="Arial"/>
              </a:rPr>
              <a:t>	                                  	                                            </a:t>
            </a:r>
          </a:p>
        </p:txBody>
      </p:sp>
      <p:cxnSp>
        <p:nvCxnSpPr>
          <p:cNvPr id="55" name="AutoShape 13">
            <a:extLst>
              <a:ext uri="{FF2B5EF4-FFF2-40B4-BE49-F238E27FC236}">
                <a16:creationId xmlns:a16="http://schemas.microsoft.com/office/drawing/2014/main" id="{47CB1622-7C13-0C40-B6A1-31DFEB8566C7}"/>
              </a:ext>
            </a:extLst>
          </p:cNvPr>
          <p:cNvCxnSpPr>
            <a:cxnSpLocks noChangeShapeType="1"/>
            <a:stCxn id="51" idx="2"/>
            <a:endCxn id="29" idx="0"/>
          </p:cNvCxnSpPr>
          <p:nvPr>
            <p:custDataLst>
              <p:tags r:id="rId8"/>
            </p:custDataLst>
          </p:nvPr>
        </p:nvCxnSpPr>
        <p:spPr bwMode="auto">
          <a:xfrm>
            <a:off x="6121037" y="2564764"/>
            <a:ext cx="2677" cy="443092"/>
          </a:xfrm>
          <a:prstGeom prst="straightConnector1">
            <a:avLst/>
          </a:prstGeom>
          <a:noFill/>
          <a:ln w="9525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9999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</p:cxnSp>
      <p:sp>
        <p:nvSpPr>
          <p:cNvPr id="56" name="Text Box 14">
            <a:extLst>
              <a:ext uri="{FF2B5EF4-FFF2-40B4-BE49-F238E27FC236}">
                <a16:creationId xmlns:a16="http://schemas.microsoft.com/office/drawing/2014/main" id="{44C9C737-8647-4D4C-9F07-78B31765EFF3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24371" y="5166250"/>
            <a:ext cx="1785937" cy="8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7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4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1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08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652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224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796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368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 </a:t>
            </a:r>
            <a:endParaRPr lang="en-US" altLang="de-DE" sz="1200" baseline="30000" dirty="0">
              <a:solidFill>
                <a:srgbClr val="000000"/>
              </a:solidFill>
              <a:cs typeface="Arial"/>
            </a:endParaRPr>
          </a:p>
        </p:txBody>
      </p:sp>
      <p:cxnSp>
        <p:nvCxnSpPr>
          <p:cNvPr id="57" name="AutoShape 16">
            <a:extLst>
              <a:ext uri="{FF2B5EF4-FFF2-40B4-BE49-F238E27FC236}">
                <a16:creationId xmlns:a16="http://schemas.microsoft.com/office/drawing/2014/main" id="{73D23E4E-06B2-AC44-B506-163F1B69D561}"/>
              </a:ext>
            </a:extLst>
          </p:cNvPr>
          <p:cNvCxnSpPr>
            <a:cxnSpLocks noChangeShapeType="1"/>
            <a:stCxn id="29" idx="2"/>
            <a:endCxn id="63" idx="0"/>
          </p:cNvCxnSpPr>
          <p:nvPr>
            <p:custDataLst>
              <p:tags r:id="rId10"/>
            </p:custDataLst>
          </p:nvPr>
        </p:nvCxnSpPr>
        <p:spPr bwMode="gray">
          <a:xfrm rot="5400000">
            <a:off x="5068764" y="3409177"/>
            <a:ext cx="873806" cy="123609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9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AutoShape 17">
            <a:extLst>
              <a:ext uri="{FF2B5EF4-FFF2-40B4-BE49-F238E27FC236}">
                <a16:creationId xmlns:a16="http://schemas.microsoft.com/office/drawing/2014/main" id="{7F34FC25-1C2E-764B-8A48-799B5C039BEC}"/>
              </a:ext>
            </a:extLst>
          </p:cNvPr>
          <p:cNvCxnSpPr>
            <a:cxnSpLocks noChangeShapeType="1"/>
            <a:stCxn id="29" idx="2"/>
            <a:endCxn id="30" idx="0"/>
          </p:cNvCxnSpPr>
          <p:nvPr>
            <p:custDataLst>
              <p:tags r:id="rId11"/>
            </p:custDataLst>
          </p:nvPr>
        </p:nvCxnSpPr>
        <p:spPr bwMode="gray">
          <a:xfrm rot="5400000">
            <a:off x="3803769" y="2144182"/>
            <a:ext cx="873806" cy="376608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9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AutoShape 18">
            <a:extLst>
              <a:ext uri="{FF2B5EF4-FFF2-40B4-BE49-F238E27FC236}">
                <a16:creationId xmlns:a16="http://schemas.microsoft.com/office/drawing/2014/main" id="{B95E8930-47DB-2D47-9996-D87660C60924}"/>
              </a:ext>
            </a:extLst>
          </p:cNvPr>
          <p:cNvCxnSpPr>
            <a:cxnSpLocks noChangeShapeType="1"/>
            <a:stCxn id="29" idx="2"/>
            <a:endCxn id="67" idx="0"/>
          </p:cNvCxnSpPr>
          <p:nvPr>
            <p:custDataLst>
              <p:tags r:id="rId12"/>
            </p:custDataLst>
          </p:nvPr>
        </p:nvCxnSpPr>
        <p:spPr bwMode="gray">
          <a:xfrm rot="16200000" flipH="1">
            <a:off x="7598752" y="2115282"/>
            <a:ext cx="873806" cy="382388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9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 Box 24">
            <a:extLst>
              <a:ext uri="{FF2B5EF4-FFF2-40B4-BE49-F238E27FC236}">
                <a16:creationId xmlns:a16="http://schemas.microsoft.com/office/drawing/2014/main" id="{5A00607E-3EF2-354E-93E9-CCF04470C29A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169493" y="2051191"/>
            <a:ext cx="1134926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M. Star (CEO)</a:t>
            </a:r>
          </a:p>
          <a:p>
            <a:pPr defTabSz="914400" fontAlgn="base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L.  Fast (CFO)</a:t>
            </a:r>
          </a:p>
        </p:txBody>
      </p:sp>
      <p:cxnSp>
        <p:nvCxnSpPr>
          <p:cNvPr id="61" name="AutoShape 29">
            <a:extLst>
              <a:ext uri="{FF2B5EF4-FFF2-40B4-BE49-F238E27FC236}">
                <a16:creationId xmlns:a16="http://schemas.microsoft.com/office/drawing/2014/main" id="{7EAF5D74-6A74-0F43-AFA4-FEBB89962272}"/>
              </a:ext>
            </a:extLst>
          </p:cNvPr>
          <p:cNvCxnSpPr>
            <a:cxnSpLocks noChangeShapeType="1"/>
            <a:stCxn id="29" idx="2"/>
            <a:endCxn id="65" idx="0"/>
          </p:cNvCxnSpPr>
          <p:nvPr>
            <p:custDataLst>
              <p:tags r:id="rId14"/>
            </p:custDataLst>
          </p:nvPr>
        </p:nvCxnSpPr>
        <p:spPr bwMode="gray">
          <a:xfrm rot="16200000" flipH="1">
            <a:off x="6333758" y="3380277"/>
            <a:ext cx="873806" cy="129389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99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 Box 24">
            <a:extLst>
              <a:ext uri="{FF2B5EF4-FFF2-40B4-BE49-F238E27FC236}">
                <a16:creationId xmlns:a16="http://schemas.microsoft.com/office/drawing/2014/main" id="{230E26BA-130D-0840-9352-B90C4026A613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7015214" y="2051190"/>
            <a:ext cx="1210203" cy="4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300"/>
              </a:spcAft>
            </a:pP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J. Smart (CTO)</a:t>
            </a:r>
          </a:p>
          <a:p>
            <a:pPr defTabSz="914400" fontAlgn="base">
              <a:spcBef>
                <a:spcPct val="0"/>
              </a:spcBef>
              <a:spcAft>
                <a:spcPts val="300"/>
              </a:spcAft>
            </a:pP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N. Lee (CIO) </a:t>
            </a:r>
          </a:p>
        </p:txBody>
      </p:sp>
      <p:sp>
        <p:nvSpPr>
          <p:cNvPr id="63" name="Rectangle 10">
            <a:extLst>
              <a:ext uri="{FF2B5EF4-FFF2-40B4-BE49-F238E27FC236}">
                <a16:creationId xmlns:a16="http://schemas.microsoft.com/office/drawing/2014/main" id="{35476DB8-67DE-6F44-B162-F4F01B392BA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54360" y="4464127"/>
            <a:ext cx="2266518" cy="504825"/>
          </a:xfrm>
          <a:prstGeom prst="rect">
            <a:avLst/>
          </a:prstGeom>
          <a:noFill/>
          <a:ln w="9525">
            <a:solidFill>
              <a:srgbClr val="99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China</a:t>
            </a:r>
            <a:b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</a:b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H. </a:t>
            </a:r>
            <a:r>
              <a:rPr lang="en-US" alt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Fiedrich</a:t>
            </a:r>
            <a:endParaRPr lang="en-US" altLang="de-DE" sz="14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4" name="Text Box 14">
            <a:extLst>
              <a:ext uri="{FF2B5EF4-FFF2-40B4-BE49-F238E27FC236}">
                <a16:creationId xmlns:a16="http://schemas.microsoft.com/office/drawing/2014/main" id="{1E44AB98-2EFE-2743-8E64-EE29896365D2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754360" y="5166250"/>
            <a:ext cx="1785937" cy="8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7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4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1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08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652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224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796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368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 </a:t>
            </a:r>
            <a:endParaRPr lang="en-US" altLang="de-DE" sz="1200" baseline="30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5" name="Rectangle 10">
            <a:extLst>
              <a:ext uri="{FF2B5EF4-FFF2-40B4-BE49-F238E27FC236}">
                <a16:creationId xmlns:a16="http://schemas.microsoft.com/office/drawing/2014/main" id="{6735647F-202B-CF42-81B8-2938B9868BF9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84349" y="4464127"/>
            <a:ext cx="2266518" cy="504825"/>
          </a:xfrm>
          <a:prstGeom prst="rect">
            <a:avLst/>
          </a:prstGeom>
          <a:noFill/>
          <a:ln w="9525">
            <a:solidFill>
              <a:srgbClr val="99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North America</a:t>
            </a:r>
            <a:b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</a:b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B. Pitt</a:t>
            </a:r>
          </a:p>
        </p:txBody>
      </p:sp>
      <p:sp>
        <p:nvSpPr>
          <p:cNvPr id="66" name="Text Box 14">
            <a:extLst>
              <a:ext uri="{FF2B5EF4-FFF2-40B4-BE49-F238E27FC236}">
                <a16:creationId xmlns:a16="http://schemas.microsoft.com/office/drawing/2014/main" id="{A49C202E-6DCC-064E-A58D-B063EE45C11E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84349" y="5166250"/>
            <a:ext cx="1785937" cy="10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7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4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1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08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652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224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796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368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</a:t>
            </a:r>
          </a:p>
          <a:p>
            <a:pPr marL="0" lvl="1" indent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 </a:t>
            </a:r>
            <a:endParaRPr lang="en-US" altLang="de-DE" sz="1200" baseline="30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67" name="Rectangle 10">
            <a:extLst>
              <a:ext uri="{FF2B5EF4-FFF2-40B4-BE49-F238E27FC236}">
                <a16:creationId xmlns:a16="http://schemas.microsoft.com/office/drawing/2014/main" id="{3A423881-4933-3548-B4E3-F38E3C3F4E35}"/>
              </a:ext>
            </a:extLst>
          </p:cNvPr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814338" y="4464127"/>
            <a:ext cx="2266518" cy="504825"/>
          </a:xfrm>
          <a:prstGeom prst="rect">
            <a:avLst/>
          </a:prstGeom>
          <a:noFill/>
          <a:ln w="9525">
            <a:solidFill>
              <a:srgbClr val="99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South America</a:t>
            </a:r>
            <a:b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</a:br>
            <a:r>
              <a:rPr lang="en-US" alt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N. Watts</a:t>
            </a:r>
          </a:p>
        </p:txBody>
      </p:sp>
      <p:sp>
        <p:nvSpPr>
          <p:cNvPr id="68" name="Text Box 14">
            <a:extLst>
              <a:ext uri="{FF2B5EF4-FFF2-40B4-BE49-F238E27FC236}">
                <a16:creationId xmlns:a16="http://schemas.microsoft.com/office/drawing/2014/main" id="{3B3D7E31-47F6-444D-8CF5-38BD0F5BE48F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814338" y="5166250"/>
            <a:ext cx="1785937" cy="8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7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4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1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08000" indent="-127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652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224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796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36800" indent="-1270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000000"/>
                </a:solidFill>
                <a:cs typeface="Arial"/>
              </a:rPr>
              <a:t>N.N. </a:t>
            </a:r>
            <a:endParaRPr lang="en-US" altLang="de-DE" sz="1200" baseline="300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6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>
            <a:extLst>
              <a:ext uri="{FF2B5EF4-FFF2-40B4-BE49-F238E27FC236}">
                <a16:creationId xmlns:a16="http://schemas.microsoft.com/office/drawing/2014/main" id="{B8588DEF-90EF-4482-B7F7-7AFBC69F28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6" name="think-cell Folie" r:id="rId5" imgW="359" imgH="360" progId="TCLayout.ActiveDocument.1">
                  <p:embed/>
                </p:oleObj>
              </mc:Choice>
              <mc:Fallback>
                <p:oleObj name="think-cell Folie" r:id="rId5" imgW="359" imgH="360" progId="TCLayout.ActiveDocument.1">
                  <p:embed/>
                  <p:pic>
                    <p:nvPicPr>
                      <p:cNvPr id="24" name="Objekt 23" hidden="1">
                        <a:extLst>
                          <a:ext uri="{FF2B5EF4-FFF2-40B4-BE49-F238E27FC236}">
                            <a16:creationId xmlns:a16="http://schemas.microsoft.com/office/drawing/2014/main" id="{B8588DEF-90EF-4482-B7F7-7AFBC69F2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 hidden="1">
            <a:extLst>
              <a:ext uri="{FF2B5EF4-FFF2-40B4-BE49-F238E27FC236}">
                <a16:creationId xmlns:a16="http://schemas.microsoft.com/office/drawing/2014/main" id="{E7A44920-0F0D-4181-8A08-4EE78C7676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73FEFB83-C8C1-B146-A7BC-0E74D971AD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31587" r="14075" b="26428"/>
          <a:stretch/>
        </p:blipFill>
        <p:spPr>
          <a:xfrm>
            <a:off x="9078002" y="203714"/>
            <a:ext cx="2524631" cy="108012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D987E8E-472B-F946-814E-2F9011CBA0BE}"/>
              </a:ext>
            </a:extLst>
          </p:cNvPr>
          <p:cNvSpPr txBox="1"/>
          <p:nvPr/>
        </p:nvSpPr>
        <p:spPr>
          <a:xfrm>
            <a:off x="5142501" y="6509375"/>
            <a:ext cx="1906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>
                <a:solidFill>
                  <a:srgbClr val="44727E"/>
                </a:solidFill>
              </a:rPr>
              <a:t>www.strategypunk.com</a:t>
            </a:r>
            <a:endParaRPr lang="de-DE" sz="1200" b="1" dirty="0">
              <a:solidFill>
                <a:srgbClr val="44727E"/>
              </a:solidFill>
            </a:endParaRPr>
          </a:p>
        </p:txBody>
      </p:sp>
      <p:sp>
        <p:nvSpPr>
          <p:cNvPr id="52" name="Titel 2">
            <a:extLst>
              <a:ext uri="{FF2B5EF4-FFF2-40B4-BE49-F238E27FC236}">
                <a16:creationId xmlns:a16="http://schemas.microsoft.com/office/drawing/2014/main" id="{61314FA3-69E5-5541-8A94-D3C16F51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89" y="293434"/>
            <a:ext cx="10658167" cy="471270"/>
          </a:xfrm>
        </p:spPr>
        <p:txBody>
          <a:bodyPr/>
          <a:lstStyle/>
          <a:p>
            <a:r>
              <a:rPr lang="de-DE" dirty="0"/>
              <a:t>Status Report</a:t>
            </a:r>
          </a:p>
        </p:txBody>
      </p:sp>
      <p:sp>
        <p:nvSpPr>
          <p:cNvPr id="53" name="Textplatzhalter 4">
            <a:extLst>
              <a:ext uri="{FF2B5EF4-FFF2-40B4-BE49-F238E27FC236}">
                <a16:creationId xmlns:a16="http://schemas.microsoft.com/office/drawing/2014/main" id="{859EA68E-9E59-6341-B135-973051B6D2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788" y="836712"/>
            <a:ext cx="4912783" cy="392112"/>
          </a:xfrm>
        </p:spPr>
        <p:txBody>
          <a:bodyPr/>
          <a:lstStyle/>
          <a:p>
            <a:r>
              <a:rPr lang="de-DE" dirty="0"/>
              <a:t>CW 44 / 2019 </a:t>
            </a:r>
          </a:p>
        </p:txBody>
      </p:sp>
      <p:sp>
        <p:nvSpPr>
          <p:cNvPr id="54" name="Rectangle 27">
            <a:extLst>
              <a:ext uri="{FF2B5EF4-FFF2-40B4-BE49-F238E27FC236}">
                <a16:creationId xmlns:a16="http://schemas.microsoft.com/office/drawing/2014/main" id="{0E24800C-D38E-B34D-A956-870C13DDBDE2}"/>
              </a:ext>
            </a:extLst>
          </p:cNvPr>
          <p:cNvSpPr/>
          <p:nvPr/>
        </p:nvSpPr>
        <p:spPr>
          <a:xfrm>
            <a:off x="636319" y="293774"/>
            <a:ext cx="192000" cy="900000"/>
          </a:xfrm>
          <a:prstGeom prst="rect">
            <a:avLst/>
          </a:prstGeom>
          <a:solidFill>
            <a:srgbClr val="0034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5E71779D-622F-1746-9E59-13F51E58C9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6319" y="1814229"/>
            <a:ext cx="5328000" cy="1980000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72000" tIns="72000" rIns="72000" bIns="36000"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81063" indent="-16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9875" indent="-168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5738" marR="0" lvl="0" indent="-185738" defTabSz="91440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de-DE" sz="1400" kern="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Main </a:t>
            </a: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results achieved since the previous status update</a:t>
            </a:r>
            <a:endParaRPr kumimoji="0" lang="en-US" alt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BC0DD0FB-5CA5-9E42-8856-17C888E163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6319" y="1457691"/>
            <a:ext cx="5328000" cy="354539"/>
          </a:xfrm>
          <a:prstGeom prst="rect">
            <a:avLst/>
          </a:prstGeom>
          <a:solidFill>
            <a:srgbClr val="003366"/>
          </a:solidFill>
          <a:ln w="9525" algn="ctr">
            <a:solidFill>
              <a:srgbClr val="999999"/>
            </a:solidFill>
            <a:miter lim="800000"/>
            <a:headEnd type="none" w="lg" len="lg"/>
            <a:tailEnd type="none" w="lg" len="lg"/>
          </a:ln>
          <a:effectLst/>
        </p:spPr>
        <p:txBody>
          <a:bodyPr tIns="91440" bIns="9144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Activities / Results</a:t>
            </a:r>
            <a:endParaRPr kumimoji="0" lang="en-US" altLang="de-DE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A2A695A8-7C45-C648-8DA5-576594BF91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38003" y="1814229"/>
            <a:ext cx="5328000" cy="1980000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72000" tIns="72000" rIns="72000" bIns="36000"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81063" indent="-16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9875" indent="-168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5738" indent="-185738" defTabSz="9144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de-DE" altLang="de-DE" sz="1400" kern="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Main </a:t>
            </a:r>
            <a:r>
              <a:rPr lang="de-DE" altLang="de-DE" sz="1400" kern="0" dirty="0" err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facing</a:t>
            </a:r>
            <a:r>
              <a:rPr lang="de-DE" altLang="de-DE" sz="1400" kern="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altLang="de-DE" sz="1400" kern="0" dirty="0" err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challenges</a:t>
            </a:r>
            <a:r>
              <a:rPr lang="de-DE" altLang="de-DE" sz="1400" kern="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de-DE" altLang="de-DE" sz="1400" kern="0" dirty="0" err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bottlenecks</a:t>
            </a:r>
            <a:r>
              <a:rPr lang="de-DE" altLang="de-DE" sz="1400" kern="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altLang="de-DE" sz="1400" kern="0" dirty="0" err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for</a:t>
            </a:r>
            <a:r>
              <a:rPr lang="de-DE" altLang="de-DE" sz="1400" kern="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altLang="de-DE" sz="1400" kern="0" dirty="0" err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project</a:t>
            </a:r>
            <a:r>
              <a:rPr lang="de-DE" altLang="de-DE" sz="1400" kern="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altLang="de-DE" sz="1400" kern="0" dirty="0" err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progress</a:t>
            </a:r>
            <a:r>
              <a:rPr lang="de-DE" altLang="de-DE" sz="1400" kern="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altLang="de-DE" sz="1400" kern="0" dirty="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E52F0D9B-C56D-E842-85CB-85834D7427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38003" y="1457691"/>
            <a:ext cx="5328000" cy="354539"/>
          </a:xfrm>
          <a:prstGeom prst="rect">
            <a:avLst/>
          </a:prstGeom>
          <a:solidFill>
            <a:srgbClr val="003366"/>
          </a:solidFill>
          <a:ln w="9525" algn="ctr">
            <a:solidFill>
              <a:srgbClr val="999999"/>
            </a:solidFill>
            <a:miter lim="800000"/>
            <a:headEnd type="none" w="lg" len="lg"/>
            <a:tailEnd type="none" w="lg" len="lg"/>
          </a:ln>
          <a:effectLst/>
        </p:spPr>
        <p:txBody>
          <a:bodyPr tIns="91440" bIns="9144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Challenges</a:t>
            </a:r>
            <a:endParaRPr kumimoji="0" lang="en-US" altLang="de-DE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049DD004-3DFC-7548-A53B-AA8C36AC72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6319" y="4410309"/>
            <a:ext cx="5328000" cy="1980000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72000" tIns="72000" rIns="72000" bIns="36000"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81063" indent="-16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9875" indent="-168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5738" marR="0" lvl="0" indent="-185738" defTabSz="9144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de-DE" sz="1400" kern="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Decisions which are required to move on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2E8E5DF1-9C7A-044C-902E-94AE2BEA6B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6319" y="4053771"/>
            <a:ext cx="5328000" cy="354539"/>
          </a:xfrm>
          <a:prstGeom prst="rect">
            <a:avLst/>
          </a:prstGeom>
          <a:solidFill>
            <a:srgbClr val="003366"/>
          </a:solidFill>
          <a:ln w="9525" algn="ctr">
            <a:solidFill>
              <a:srgbClr val="999999"/>
            </a:solidFill>
            <a:miter lim="800000"/>
            <a:headEnd type="none" w="lg" len="lg"/>
            <a:tailEnd type="none" w="lg" len="lg"/>
          </a:ln>
          <a:effectLst/>
        </p:spPr>
        <p:txBody>
          <a:bodyPr tIns="91440" bIns="9144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sz="1600" b="1" kern="0" dirty="0">
                <a:solidFill>
                  <a:schemeClr val="bg1"/>
                </a:solidFill>
                <a:latin typeface="Arial" panose="020B0604020202020204" pitchFamily="34" charset="0"/>
              </a:rPr>
              <a:t>Decisions required </a:t>
            </a: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D8B52FA7-752B-614E-BEC1-BDE4AD8CEA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38003" y="4410309"/>
            <a:ext cx="5328000" cy="1980000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72000" tIns="72000" rIns="72000" bIns="36000"/>
          <a:lstStyle>
            <a:lvl1pPr marL="180975" indent="-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81063" indent="-16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9875" indent="-168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5738" indent="-185738" defTabSz="91440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de-DE" altLang="de-DE" sz="1400" kern="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Outlook, </a:t>
            </a:r>
            <a:r>
              <a:rPr lang="de-DE" altLang="de-DE" sz="1400" kern="0" dirty="0" err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next</a:t>
            </a:r>
            <a:r>
              <a:rPr lang="de-DE" altLang="de-DE" sz="1400" kern="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de-DE" altLang="de-DE" sz="1400" kern="0" dirty="0" err="1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steps</a:t>
            </a:r>
            <a:endParaRPr lang="en-US" altLang="de-DE" sz="1400" kern="0" dirty="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6D47B97B-70E9-7342-A58E-F7CF13C91CE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38003" y="4053771"/>
            <a:ext cx="5328000" cy="354539"/>
          </a:xfrm>
          <a:prstGeom prst="rect">
            <a:avLst/>
          </a:prstGeom>
          <a:solidFill>
            <a:srgbClr val="003366"/>
          </a:solidFill>
          <a:ln w="9525" algn="ctr">
            <a:solidFill>
              <a:srgbClr val="999999"/>
            </a:solidFill>
            <a:miter lim="800000"/>
            <a:headEnd type="none" w="lg" len="lg"/>
            <a:tailEnd type="none" w="lg" len="lg"/>
          </a:ln>
          <a:effectLst/>
        </p:spPr>
        <p:txBody>
          <a:bodyPr tIns="91440" bIns="9144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Nex</a:t>
            </a:r>
            <a:r>
              <a:rPr lang="en-US" altLang="de-DE" sz="1600" b="1" kern="0" dirty="0">
                <a:solidFill>
                  <a:schemeClr val="bg1"/>
                </a:solidFill>
                <a:latin typeface="Arial" panose="020B0604020202020204" pitchFamily="34" charset="0"/>
              </a:rPr>
              <a:t>t steps</a:t>
            </a:r>
            <a:endParaRPr kumimoji="0" lang="en-US" altLang="de-DE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>
            <a:extLst>
              <a:ext uri="{FF2B5EF4-FFF2-40B4-BE49-F238E27FC236}">
                <a16:creationId xmlns:a16="http://schemas.microsoft.com/office/drawing/2014/main" id="{B8588DEF-90EF-4482-B7F7-7AFBC69F28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4" name="think-cell Folie" r:id="rId7" imgW="359" imgH="360" progId="TCLayout.ActiveDocument.1">
                  <p:embed/>
                </p:oleObj>
              </mc:Choice>
              <mc:Fallback>
                <p:oleObj name="think-cell Folie" r:id="rId7" imgW="359" imgH="360" progId="TCLayout.ActiveDocument.1">
                  <p:embed/>
                  <p:pic>
                    <p:nvPicPr>
                      <p:cNvPr id="24" name="Objekt 23" hidden="1">
                        <a:extLst>
                          <a:ext uri="{FF2B5EF4-FFF2-40B4-BE49-F238E27FC236}">
                            <a16:creationId xmlns:a16="http://schemas.microsoft.com/office/drawing/2014/main" id="{B8588DEF-90EF-4482-B7F7-7AFBC69F2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 hidden="1">
            <a:extLst>
              <a:ext uri="{FF2B5EF4-FFF2-40B4-BE49-F238E27FC236}">
                <a16:creationId xmlns:a16="http://schemas.microsoft.com/office/drawing/2014/main" id="{E7A44920-0F0D-4181-8A08-4EE78C7676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73FEFB83-C8C1-B146-A7BC-0E74D971AD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31587" r="14075" b="26428"/>
          <a:stretch/>
        </p:blipFill>
        <p:spPr>
          <a:xfrm>
            <a:off x="9078002" y="203714"/>
            <a:ext cx="2524631" cy="108012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D987E8E-472B-F946-814E-2F9011CBA0BE}"/>
              </a:ext>
            </a:extLst>
          </p:cNvPr>
          <p:cNvSpPr txBox="1"/>
          <p:nvPr/>
        </p:nvSpPr>
        <p:spPr>
          <a:xfrm>
            <a:off x="5142501" y="6509375"/>
            <a:ext cx="1906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>
                <a:solidFill>
                  <a:srgbClr val="44727E"/>
                </a:solidFill>
              </a:rPr>
              <a:t>www.strategypunk.com</a:t>
            </a:r>
            <a:endParaRPr lang="de-DE" sz="1200" b="1" dirty="0">
              <a:solidFill>
                <a:srgbClr val="44727E"/>
              </a:solidFill>
            </a:endParaRPr>
          </a:p>
        </p:txBody>
      </p:sp>
      <p:sp>
        <p:nvSpPr>
          <p:cNvPr id="52" name="Titel 2">
            <a:extLst>
              <a:ext uri="{FF2B5EF4-FFF2-40B4-BE49-F238E27FC236}">
                <a16:creationId xmlns:a16="http://schemas.microsoft.com/office/drawing/2014/main" id="{61314FA3-69E5-5541-8A94-D3C16F51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89" y="293434"/>
            <a:ext cx="10658167" cy="471270"/>
          </a:xfrm>
        </p:spPr>
        <p:txBody>
          <a:bodyPr/>
          <a:lstStyle/>
          <a:p>
            <a:r>
              <a:rPr lang="de-DE" dirty="0"/>
              <a:t>Highlights / </a:t>
            </a:r>
            <a:r>
              <a:rPr lang="de-DE" dirty="0" err="1"/>
              <a:t>Lowlights</a:t>
            </a:r>
            <a:endParaRPr lang="de-DE" dirty="0"/>
          </a:p>
        </p:txBody>
      </p:sp>
      <p:sp>
        <p:nvSpPr>
          <p:cNvPr id="53" name="Textplatzhalter 4">
            <a:extLst>
              <a:ext uri="{FF2B5EF4-FFF2-40B4-BE49-F238E27FC236}">
                <a16:creationId xmlns:a16="http://schemas.microsoft.com/office/drawing/2014/main" id="{859EA68E-9E59-6341-B135-973051B6D2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788" y="836712"/>
            <a:ext cx="4912783" cy="392112"/>
          </a:xfrm>
        </p:spPr>
        <p:txBody>
          <a:bodyPr/>
          <a:lstStyle/>
          <a:p>
            <a:r>
              <a:rPr lang="de-DE" dirty="0"/>
              <a:t>CW 44 / 2019 </a:t>
            </a:r>
          </a:p>
        </p:txBody>
      </p:sp>
      <p:sp>
        <p:nvSpPr>
          <p:cNvPr id="54" name="Rectangle 27">
            <a:extLst>
              <a:ext uri="{FF2B5EF4-FFF2-40B4-BE49-F238E27FC236}">
                <a16:creationId xmlns:a16="http://schemas.microsoft.com/office/drawing/2014/main" id="{0E24800C-D38E-B34D-A956-870C13DDBDE2}"/>
              </a:ext>
            </a:extLst>
          </p:cNvPr>
          <p:cNvSpPr/>
          <p:nvPr/>
        </p:nvSpPr>
        <p:spPr>
          <a:xfrm>
            <a:off x="636319" y="293774"/>
            <a:ext cx="192000" cy="900000"/>
          </a:xfrm>
          <a:prstGeom prst="rect">
            <a:avLst/>
          </a:prstGeom>
          <a:solidFill>
            <a:srgbClr val="0034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30F2DF22-140B-5F4B-A06C-2CA011F84D1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45517" y="2341059"/>
            <a:ext cx="44635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400" indent="-152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800" indent="-152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57200" indent="-152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09600" indent="-152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66800" indent="-152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24000" indent="-152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81200" indent="-152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8400" indent="-152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defTabSz="914400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dirty="0">
                <a:solidFill>
                  <a:srgbClr val="000000"/>
                </a:solidFill>
                <a:cs typeface="Arial"/>
              </a:rPr>
              <a:t>Highlights…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D557E599-4383-E844-AE24-A14679553A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1527" y="1716073"/>
            <a:ext cx="5220000" cy="521025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b="1" kern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03037FE-6D9E-1B4A-8159-A3FED85948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1529" y="1541207"/>
            <a:ext cx="5220000" cy="4768113"/>
          </a:xfrm>
          <a:prstGeom prst="rect">
            <a:avLst/>
          </a:prstGeom>
          <a:noFill/>
          <a:ln w="9525" algn="ctr">
            <a:solidFill>
              <a:srgbClr val="99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DB2E6837-5331-AE4E-84CE-4653098332C4}"/>
              </a:ext>
            </a:extLst>
          </p:cNvPr>
          <p:cNvSpPr>
            <a:spLocks noChangeArrowheads="1"/>
          </p:cNvSpPr>
          <p:nvPr/>
        </p:nvSpPr>
        <p:spPr bwMode="gray">
          <a:xfrm rot="5400000" flipH="1">
            <a:off x="3152179" y="-977928"/>
            <a:ext cx="162785" cy="5220000"/>
          </a:xfrm>
          <a:prstGeom prst="rect">
            <a:avLst/>
          </a:prstGeom>
          <a:solidFill>
            <a:srgbClr val="009933"/>
          </a:solidFill>
          <a:ln w="9525" algn="ctr">
            <a:solidFill>
              <a:srgbClr val="99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altLang="de-DE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CC441B6A-49E3-8944-B168-C16FB7B954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86065" y="1716073"/>
            <a:ext cx="5220000" cy="521025"/>
          </a:xfrm>
          <a:prstGeom prst="rect">
            <a:avLst/>
          </a:prstGeom>
          <a:solidFill>
            <a:srgbClr val="DDDDDD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b="1" kern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Lowlights </a:t>
            </a:r>
            <a:endParaRPr kumimoji="0" lang="en-US" altLang="de-DE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7BD5E148-7139-8C47-A45F-59C582F1C5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86067" y="1541207"/>
            <a:ext cx="5220000" cy="4768113"/>
          </a:xfrm>
          <a:prstGeom prst="rect">
            <a:avLst/>
          </a:prstGeom>
          <a:noFill/>
          <a:ln w="9525" algn="ctr">
            <a:solidFill>
              <a:srgbClr val="99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C6035AD3-D70B-B844-9BA0-5323F8D87E5C}"/>
              </a:ext>
            </a:extLst>
          </p:cNvPr>
          <p:cNvSpPr>
            <a:spLocks noChangeArrowheads="1"/>
          </p:cNvSpPr>
          <p:nvPr/>
        </p:nvSpPr>
        <p:spPr bwMode="gray">
          <a:xfrm rot="5400000" flipH="1">
            <a:off x="8816717" y="-977928"/>
            <a:ext cx="162785" cy="5220000"/>
          </a:xfrm>
          <a:prstGeom prst="rect">
            <a:avLst/>
          </a:prstGeom>
          <a:solidFill>
            <a:srgbClr val="C00000"/>
          </a:solidFill>
          <a:ln w="9525" algn="ctr">
            <a:solidFill>
              <a:srgbClr val="9999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altLang="de-DE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719EF05E-D27B-614E-9D33-AF4329D8511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396597" y="2341971"/>
            <a:ext cx="48713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400" indent="-152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800" indent="-152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57200" indent="-152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09600" indent="-1524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66800" indent="-152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24000" indent="-152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81200" indent="-152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8400" indent="-152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defTabSz="914400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dirty="0" err="1">
                <a:solidFill>
                  <a:srgbClr val="000000"/>
                </a:solidFill>
                <a:cs typeface="Arial"/>
              </a:rPr>
              <a:t>Lowlights</a:t>
            </a:r>
            <a:r>
              <a:rPr lang="de-DE" altLang="de-DE" dirty="0">
                <a:solidFill>
                  <a:srgbClr val="000000"/>
                </a:solidFill>
                <a:cs typeface="Arial"/>
              </a:rPr>
              <a:t> / </a:t>
            </a:r>
            <a:r>
              <a:rPr lang="de-DE" altLang="de-DE" dirty="0" err="1">
                <a:solidFill>
                  <a:srgbClr val="000000"/>
                </a:solidFill>
                <a:cs typeface="Arial"/>
              </a:rPr>
              <a:t>Challenges</a:t>
            </a:r>
            <a:r>
              <a:rPr lang="de-DE" altLang="de-DE" dirty="0">
                <a:solidFill>
                  <a:srgbClr val="000000"/>
                </a:solidFill>
                <a:cs typeface="Arial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551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v_A5FVT_SZEjBzuRceW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KJ9sViS4ib4gfVYYuwC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6sMbXr5CnIKeDZJ42Q6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v_A5FVT_SZEjBzuRceW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M95l_XQFe04_o4ChtJ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rcUU6xRGCK0IeADmKQM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rcUU6xRGCK0IeADmKQM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rcUU6xRGCK0IeADmKQM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qWi1txDUeV0OQLs1t5L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mfFbL3dku89agncdzi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0ymmcmZUCoOSbqYBwgi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vhVKUYCkKDqJG_f_tS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D._i8DY6VBvtPGfdOcf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GvSM51okWns4YeFkW5R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4rxYz91x06jDXDqn91jK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92c70KeUSxP7tKk4zRM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XTXYo.0keVBwJ5HFriy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Y9mT1IVkmMYv3K005xp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GlnqDackCICRBIRUwXn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hNbM3WkUy37hhYRa1Gw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GlnqDackCICRBIRUwXn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0ymmcmZUCoOSbqYBwgi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4rxYz91x06jDXDqn91j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0ymmcmZUCoOSbqYBwgi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4rxYz91x06jDXDqn91jK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0ymmcmZUCoOSbqYBwgi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4rxYz91x06jDXDqn91jK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rcUU6xRGCK0IeADmKQM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rcUU6xRGCK0IeADmKQM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A_L.eaSUuWcexncilCA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A_L.eaSUuWcexncilC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v_A5FVT_SZEjBzuRceW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v_A5FVT_SZEjBzuRceW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v_A5FVT_SZEjBzuRceWA"/>
</p:tagLst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Macintosh PowerPoint</Application>
  <PresentationFormat>Breitbild</PresentationFormat>
  <Paragraphs>113</Paragraphs>
  <Slides>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Wingdings</vt:lpstr>
      <vt:lpstr>1_Office</vt:lpstr>
      <vt:lpstr>Office</vt:lpstr>
      <vt:lpstr>2_Office</vt:lpstr>
      <vt:lpstr>think-cell Folie</vt:lpstr>
      <vt:lpstr>Project Status Report</vt:lpstr>
      <vt:lpstr>Project Description</vt:lpstr>
      <vt:lpstr>Project name</vt:lpstr>
      <vt:lpstr>Projectteam</vt:lpstr>
      <vt:lpstr>Status Report</vt:lpstr>
      <vt:lpstr>Highlights / Lowlights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Status Report</dc:title>
  <dc:subject/>
  <dc:creator>StrategyPunk.com</dc:creator>
  <cp:keywords/>
  <dc:description/>
  <cp:lastModifiedBy>Christina  Schmidt</cp:lastModifiedBy>
  <cp:revision>38</cp:revision>
  <dcterms:created xsi:type="dcterms:W3CDTF">2019-03-05T19:37:05Z</dcterms:created>
  <dcterms:modified xsi:type="dcterms:W3CDTF">2019-11-16T21:28:12Z</dcterms:modified>
  <cp:category/>
</cp:coreProperties>
</file>