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63" r:id="rId3"/>
    <p:sldId id="275" r:id="rId4"/>
    <p:sldId id="526" r:id="rId5"/>
    <p:sldId id="256" r:id="rId6"/>
    <p:sldId id="525" r:id="rId7"/>
    <p:sldId id="272" r:id="rId8"/>
  </p:sldIdLst>
  <p:sldSz cx="18288000" cy="10287000"/>
  <p:notesSz cx="6858000" cy="9144000"/>
  <p:embeddedFontLst>
    <p:embeddedFont>
      <p:font typeface="Aileron Regular" panose="020B0604020202020204" charset="0"/>
      <p:regular r:id="rId9"/>
    </p:embeddedFont>
    <p:embeddedFont>
      <p:font typeface="Aileron Regular Bold" panose="020B0604020202020204" charset="0"/>
      <p:regular r:id="rId10"/>
    </p:embeddedFont>
    <p:embeddedFont>
      <p:font typeface="Arimo" panose="020B0604020202020204" charset="0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" pitchFamily="2" charset="0"/>
      <p:regular r:id="rId16"/>
      <p:bold r:id="rId17"/>
      <p:italic r:id="rId18"/>
      <p:boldItalic r:id="rId19"/>
    </p:embeddedFont>
    <p:embeddedFont>
      <p:font typeface="Nunito Bold" charset="0"/>
      <p:regular r:id="rId20"/>
    </p:embeddedFont>
    <p:embeddedFont>
      <p:font typeface="Nunito Sans Bold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82A0"/>
    <a:srgbClr val="1EA185"/>
    <a:srgbClr val="BD392F"/>
    <a:srgbClr val="F29B26"/>
    <a:srgbClr val="9BBB5C"/>
    <a:srgbClr val="3884FD"/>
    <a:srgbClr val="191919"/>
    <a:srgbClr val="7F7F7F"/>
    <a:srgbClr val="F4F4F4"/>
    <a:srgbClr val="F49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8"/>
          <p:cNvSpPr/>
          <p:nvPr/>
        </p:nvSpPr>
        <p:spPr>
          <a:xfrm>
            <a:off x="1028700" y="9234488"/>
            <a:ext cx="758938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/>
          <p:nvPr/>
        </p:nvGrpSpPr>
        <p:grpSpPr>
          <a:xfrm>
            <a:off x="1219200" y="1472648"/>
            <a:ext cx="8115300" cy="3800903"/>
            <a:chOff x="0" y="85725"/>
            <a:chExt cx="9060860" cy="5067871"/>
          </a:xfrm>
        </p:grpSpPr>
        <p:sp>
          <p:nvSpPr>
            <p:cNvPr id="13" name="TextBox 13"/>
            <p:cNvSpPr txBox="1"/>
            <p:nvPr/>
          </p:nvSpPr>
          <p:spPr>
            <a:xfrm>
              <a:off x="0" y="85725"/>
              <a:ext cx="9060860" cy="3218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49"/>
                </a:lnSpc>
              </a:pPr>
              <a:r>
                <a:rPr lang="en-US" sz="8499" spc="-84" dirty="0">
                  <a:solidFill>
                    <a:srgbClr val="3884FD"/>
                  </a:solidFill>
                  <a:latin typeface="Nunito Bold"/>
                </a:rPr>
                <a:t>GROW Framework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44173" y="3622408"/>
              <a:ext cx="8146447" cy="15311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600" dirty="0">
                  <a:solidFill>
                    <a:srgbClr val="243762"/>
                  </a:solidFill>
                  <a:latin typeface="Nunito"/>
                </a:rPr>
                <a:t>Coaching framework to support people to do their best.</a:t>
              </a:r>
            </a:p>
          </p:txBody>
        </p:sp>
      </p:grpSp>
      <p:pic>
        <p:nvPicPr>
          <p:cNvPr id="18" name="Google Shape;196;p1">
            <a:extLst>
              <a:ext uri="{FF2B5EF4-FFF2-40B4-BE49-F238E27FC236}">
                <a16:creationId xmlns:a16="http://schemas.microsoft.com/office/drawing/2014/main" id="{6DB3BFFF-64C9-43C8-BBE3-13E92445A87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51499E3-4315-4072-A389-18401B117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0" y="3467100"/>
            <a:ext cx="7159284" cy="4957804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CB335B8F-CD30-4665-BC4F-C95C6C04342E}"/>
              </a:ext>
            </a:extLst>
          </p:cNvPr>
          <p:cNvSpPr txBox="1"/>
          <p:nvPr/>
        </p:nvSpPr>
        <p:spPr>
          <a:xfrm>
            <a:off x="1327151" y="8411652"/>
            <a:ext cx="6807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spc="-84" dirty="0">
                <a:solidFill>
                  <a:srgbClr val="3884FD"/>
                </a:solidFill>
                <a:latin typeface="Nunito Bold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98407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800100"/>
            <a:ext cx="13970688" cy="2500094"/>
            <a:chOff x="0" y="85725"/>
            <a:chExt cx="18627584" cy="3333459"/>
          </a:xfrm>
        </p:grpSpPr>
        <p:sp>
          <p:nvSpPr>
            <p:cNvPr id="5" name="TextBox 5"/>
            <p:cNvSpPr txBox="1"/>
            <p:nvPr/>
          </p:nvSpPr>
          <p:spPr>
            <a:xfrm>
              <a:off x="0" y="85725"/>
              <a:ext cx="18627584" cy="1634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50"/>
                </a:lnSpc>
              </a:pPr>
              <a:r>
                <a:rPr lang="en-US" sz="8500" spc="-85" dirty="0">
                  <a:solidFill>
                    <a:srgbClr val="3884FD"/>
                  </a:solidFill>
                  <a:latin typeface="Nunito Bold"/>
                </a:rPr>
                <a:t>Coaching vs Mentoring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8515"/>
              <a:ext cx="15087600" cy="15106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243762"/>
                  </a:solidFill>
                  <a:latin typeface="Nunito"/>
                </a:rPr>
                <a:t>Coaching and mentoring are often used synonymously, but they are very different.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4432003"/>
            <a:ext cx="7200900" cy="2540597"/>
            <a:chOff x="0" y="0"/>
            <a:chExt cx="8951131" cy="3387463"/>
          </a:xfrm>
        </p:grpSpPr>
        <p:sp>
          <p:nvSpPr>
            <p:cNvPr id="8" name="TextBox 8"/>
            <p:cNvSpPr txBox="1"/>
            <p:nvPr/>
          </p:nvSpPr>
          <p:spPr>
            <a:xfrm>
              <a:off x="0" y="956028"/>
              <a:ext cx="8951131" cy="2431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00"/>
                </a:lnSpc>
              </a:pPr>
              <a:r>
                <a:rPr lang="en-US" sz="2400" u="none" dirty="0">
                  <a:solidFill>
                    <a:srgbClr val="243762"/>
                  </a:solidFill>
                  <a:latin typeface="Nunito"/>
                </a:rPr>
                <a:t>A coach will explore possibilities by asking challenging questions and thereby providing guidance to help another reach their full potential.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8951131" cy="651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dirty="0">
                  <a:solidFill>
                    <a:srgbClr val="3884FD"/>
                  </a:solidFill>
                  <a:latin typeface="Nunito Sans Bold"/>
                </a:rPr>
                <a:t>Coaching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35326" y="7484168"/>
            <a:ext cx="7651474" cy="2078932"/>
            <a:chOff x="0" y="0"/>
            <a:chExt cx="8951131" cy="277191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56028"/>
              <a:ext cx="8951131" cy="1815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600"/>
                </a:lnSpc>
              </a:pPr>
              <a:r>
                <a:rPr lang="en-US" sz="2400" dirty="0">
                  <a:solidFill>
                    <a:srgbClr val="243762"/>
                  </a:solidFill>
                  <a:latin typeface="Nunito"/>
                </a:rPr>
                <a:t>A mentor is teaching from experience, knowledge or skills to help another to develop and grow.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951131" cy="651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839"/>
                </a:lnSpc>
              </a:pPr>
              <a:r>
                <a:rPr lang="en-US" sz="3199" dirty="0">
                  <a:solidFill>
                    <a:srgbClr val="3884FD"/>
                  </a:solidFill>
                  <a:latin typeface="Nunito Sans Bold"/>
                </a:rPr>
                <a:t>Mentoring</a:t>
              </a:r>
            </a:p>
          </p:txBody>
        </p: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0411FBB9-E912-4864-BF80-AA8762A09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2616733"/>
            <a:ext cx="5486400" cy="6252308"/>
          </a:xfrm>
          <a:prstGeom prst="rect">
            <a:avLst/>
          </a:prstGeom>
        </p:spPr>
      </p:pic>
      <p:pic>
        <p:nvPicPr>
          <p:cNvPr id="19" name="Google Shape;196;p1">
            <a:extLst>
              <a:ext uri="{FF2B5EF4-FFF2-40B4-BE49-F238E27FC236}">
                <a16:creationId xmlns:a16="http://schemas.microsoft.com/office/drawing/2014/main" id="{30DB4277-77FD-4B6D-B0E8-FF5CB5E428D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800100"/>
            <a:ext cx="13970688" cy="1923013"/>
            <a:chOff x="0" y="85725"/>
            <a:chExt cx="18627584" cy="2564018"/>
          </a:xfrm>
        </p:grpSpPr>
        <p:sp>
          <p:nvSpPr>
            <p:cNvPr id="5" name="TextBox 5"/>
            <p:cNvSpPr txBox="1"/>
            <p:nvPr/>
          </p:nvSpPr>
          <p:spPr>
            <a:xfrm>
              <a:off x="0" y="85725"/>
              <a:ext cx="18627584" cy="1634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50"/>
                </a:lnSpc>
              </a:pPr>
              <a:r>
                <a:rPr lang="en-US" sz="8500" spc="-85" dirty="0">
                  <a:solidFill>
                    <a:srgbClr val="3884FD"/>
                  </a:solidFill>
                  <a:latin typeface="Nunito Bold"/>
                </a:rPr>
                <a:t>GROW Framework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908515"/>
              <a:ext cx="15087600" cy="74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243762"/>
                  </a:solidFill>
                  <a:latin typeface="Nunito"/>
                </a:rPr>
                <a:t>Coaching for performance – by Sir John Whitmore </a:t>
              </a:r>
            </a:p>
          </p:txBody>
        </p:sp>
      </p:grpSp>
      <p:pic>
        <p:nvPicPr>
          <p:cNvPr id="19" name="Google Shape;196;p1">
            <a:extLst>
              <a:ext uri="{FF2B5EF4-FFF2-40B4-BE49-F238E27FC236}">
                <a16:creationId xmlns:a16="http://schemas.microsoft.com/office/drawing/2014/main" id="{30DB4277-77FD-4B6D-B0E8-FF5CB5E428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AutoShape 2">
            <a:extLst>
              <a:ext uri="{FF2B5EF4-FFF2-40B4-BE49-F238E27FC236}">
                <a16:creationId xmlns:a16="http://schemas.microsoft.com/office/drawing/2014/main" id="{AC62B55E-FCDF-42B6-BD5E-9005C2E743EE}"/>
              </a:ext>
            </a:extLst>
          </p:cNvPr>
          <p:cNvSpPr>
            <a:spLocks/>
          </p:cNvSpPr>
          <p:nvPr/>
        </p:nvSpPr>
        <p:spPr bwMode="auto">
          <a:xfrm>
            <a:off x="11750821" y="3695700"/>
            <a:ext cx="4381500" cy="4380930"/>
          </a:xfrm>
          <a:prstGeom prst="diamond">
            <a:avLst/>
          </a:prstGeom>
          <a:solidFill>
            <a:srgbClr val="BD392F">
              <a:alpha val="89803"/>
            </a:srgbClr>
          </a:solidFill>
          <a:ln w="25400">
            <a:solidFill>
              <a:srgbClr val="737572">
                <a:alpha val="0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id="{6277BF02-CC2C-4875-A639-3E1EDAD68B36}"/>
              </a:ext>
            </a:extLst>
          </p:cNvPr>
          <p:cNvSpPr>
            <a:spLocks/>
          </p:cNvSpPr>
          <p:nvPr/>
        </p:nvSpPr>
        <p:spPr bwMode="auto">
          <a:xfrm>
            <a:off x="8483746" y="3695700"/>
            <a:ext cx="4381500" cy="4380930"/>
          </a:xfrm>
          <a:prstGeom prst="diamond">
            <a:avLst/>
          </a:prstGeom>
          <a:solidFill>
            <a:srgbClr val="F29B26">
              <a:alpha val="89803"/>
            </a:srgbClr>
          </a:solidFill>
          <a:ln w="25400">
            <a:solidFill>
              <a:srgbClr val="737572">
                <a:alpha val="0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</a:endParaRPr>
          </a:p>
        </p:txBody>
      </p:sp>
      <p:sp>
        <p:nvSpPr>
          <p:cNvPr id="79" name="AutoShape 4">
            <a:extLst>
              <a:ext uri="{FF2B5EF4-FFF2-40B4-BE49-F238E27FC236}">
                <a16:creationId xmlns:a16="http://schemas.microsoft.com/office/drawing/2014/main" id="{60E61D63-F99F-4A64-B12C-60A3B91A9247}"/>
              </a:ext>
            </a:extLst>
          </p:cNvPr>
          <p:cNvSpPr>
            <a:spLocks/>
          </p:cNvSpPr>
          <p:nvPr/>
        </p:nvSpPr>
        <p:spPr bwMode="auto">
          <a:xfrm>
            <a:off x="5302395" y="3695700"/>
            <a:ext cx="4381500" cy="4380930"/>
          </a:xfrm>
          <a:prstGeom prst="diamond">
            <a:avLst/>
          </a:prstGeom>
          <a:solidFill>
            <a:srgbClr val="9BBB5C">
              <a:alpha val="89803"/>
            </a:srgbClr>
          </a:solidFill>
          <a:ln w="25400">
            <a:solidFill>
              <a:srgbClr val="737572">
                <a:alpha val="0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</a:endParaRPr>
          </a:p>
        </p:txBody>
      </p:sp>
      <p:sp>
        <p:nvSpPr>
          <p:cNvPr id="80" name="AutoShape 5">
            <a:extLst>
              <a:ext uri="{FF2B5EF4-FFF2-40B4-BE49-F238E27FC236}">
                <a16:creationId xmlns:a16="http://schemas.microsoft.com/office/drawing/2014/main" id="{8CED2A3E-0EA8-42C1-82F9-42F5A106B72C}"/>
              </a:ext>
            </a:extLst>
          </p:cNvPr>
          <p:cNvSpPr>
            <a:spLocks/>
          </p:cNvSpPr>
          <p:nvPr/>
        </p:nvSpPr>
        <p:spPr bwMode="auto">
          <a:xfrm>
            <a:off x="2197246" y="3695700"/>
            <a:ext cx="4381500" cy="4380930"/>
          </a:xfrm>
          <a:prstGeom prst="diamond">
            <a:avLst/>
          </a:prstGeom>
          <a:solidFill>
            <a:srgbClr val="1EA185">
              <a:alpha val="89803"/>
            </a:srgbClr>
          </a:solidFill>
          <a:ln w="25400">
            <a:solidFill>
              <a:srgbClr val="737572">
                <a:alpha val="0"/>
              </a:srgbClr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ctr" defTabSz="91432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</a:endParaRPr>
          </a:p>
        </p:txBody>
      </p:sp>
      <p:sp>
        <p:nvSpPr>
          <p:cNvPr id="81" name="Rectangle 11">
            <a:extLst>
              <a:ext uri="{FF2B5EF4-FFF2-40B4-BE49-F238E27FC236}">
                <a16:creationId xmlns:a16="http://schemas.microsoft.com/office/drawing/2014/main" id="{77969F25-741D-4FE3-88CB-1F00F160EA10}"/>
              </a:ext>
            </a:extLst>
          </p:cNvPr>
          <p:cNvSpPr>
            <a:spLocks/>
          </p:cNvSpPr>
          <p:nvPr/>
        </p:nvSpPr>
        <p:spPr bwMode="auto">
          <a:xfrm>
            <a:off x="3050514" y="8629513"/>
            <a:ext cx="2667000" cy="2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324">
              <a:spcBef>
                <a:spcPts val="1275"/>
              </a:spcBef>
            </a:pPr>
            <a:r>
              <a:rPr lang="en-US" sz="4800" dirty="0">
                <a:solidFill>
                  <a:srgbClr val="243762"/>
                </a:solidFill>
                <a:latin typeface="Nunito"/>
                <a:sym typeface="Lato Bold" charset="0"/>
              </a:rPr>
              <a:t>Goal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DAF898E-215E-489F-93D7-5AF018084BC7}"/>
              </a:ext>
            </a:extLst>
          </p:cNvPr>
          <p:cNvSpPr txBox="1"/>
          <p:nvPr/>
        </p:nvSpPr>
        <p:spPr>
          <a:xfrm>
            <a:off x="3756278" y="4955141"/>
            <a:ext cx="125547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dirty="0">
                <a:solidFill>
                  <a:schemeClr val="bg1"/>
                </a:solidFill>
                <a:latin typeface="Nunito"/>
              </a:rPr>
              <a:t>G</a:t>
            </a: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5683FB8E-C5EC-4FF6-BA2D-A0781B1AFCE7}"/>
              </a:ext>
            </a:extLst>
          </p:cNvPr>
          <p:cNvSpPr txBox="1"/>
          <p:nvPr/>
        </p:nvSpPr>
        <p:spPr>
          <a:xfrm>
            <a:off x="6869391" y="4955141"/>
            <a:ext cx="11705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dirty="0">
                <a:solidFill>
                  <a:schemeClr val="bg1"/>
                </a:solidFill>
                <a:latin typeface="Nunito"/>
              </a:rPr>
              <a:t>R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A78C878E-90BF-4C5E-87FC-17808224EB70}"/>
              </a:ext>
            </a:extLst>
          </p:cNvPr>
          <p:cNvSpPr txBox="1"/>
          <p:nvPr/>
        </p:nvSpPr>
        <p:spPr>
          <a:xfrm>
            <a:off x="10029130" y="4955141"/>
            <a:ext cx="131638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dirty="0">
                <a:solidFill>
                  <a:schemeClr val="bg1"/>
                </a:solidFill>
                <a:latin typeface="Nunito"/>
              </a:rPr>
              <a:t>O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239D4ADE-9A32-4111-A4F6-3AC4346D7647}"/>
              </a:ext>
            </a:extLst>
          </p:cNvPr>
          <p:cNvSpPr txBox="1"/>
          <p:nvPr/>
        </p:nvSpPr>
        <p:spPr>
          <a:xfrm>
            <a:off x="13030805" y="4955141"/>
            <a:ext cx="180850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500" dirty="0">
                <a:solidFill>
                  <a:schemeClr val="bg1"/>
                </a:solidFill>
                <a:latin typeface="Nunito"/>
              </a:rPr>
              <a:t>W</a:t>
            </a:r>
          </a:p>
        </p:txBody>
      </p:sp>
      <p:sp>
        <p:nvSpPr>
          <p:cNvPr id="100" name="Rectangle 11">
            <a:extLst>
              <a:ext uri="{FF2B5EF4-FFF2-40B4-BE49-F238E27FC236}">
                <a16:creationId xmlns:a16="http://schemas.microsoft.com/office/drawing/2014/main" id="{9A26FF0E-0A43-4366-8173-67E54994F007}"/>
              </a:ext>
            </a:extLst>
          </p:cNvPr>
          <p:cNvSpPr>
            <a:spLocks/>
          </p:cNvSpPr>
          <p:nvPr/>
        </p:nvSpPr>
        <p:spPr bwMode="auto">
          <a:xfrm>
            <a:off x="6159645" y="8630082"/>
            <a:ext cx="2667000" cy="2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324">
              <a:spcBef>
                <a:spcPts val="1275"/>
              </a:spcBef>
            </a:pPr>
            <a:r>
              <a:rPr lang="en-US" sz="4800" dirty="0">
                <a:solidFill>
                  <a:srgbClr val="243762"/>
                </a:solidFill>
                <a:latin typeface="Nunito"/>
                <a:sym typeface="Lato Bold" charset="0"/>
              </a:rPr>
              <a:t>Reality</a:t>
            </a:r>
          </a:p>
        </p:txBody>
      </p:sp>
      <p:sp>
        <p:nvSpPr>
          <p:cNvPr id="103" name="Rectangle 11">
            <a:extLst>
              <a:ext uri="{FF2B5EF4-FFF2-40B4-BE49-F238E27FC236}">
                <a16:creationId xmlns:a16="http://schemas.microsoft.com/office/drawing/2014/main" id="{3FE88EBA-85D6-4954-A0B4-DF662B57AEF3}"/>
              </a:ext>
            </a:extLst>
          </p:cNvPr>
          <p:cNvSpPr>
            <a:spLocks/>
          </p:cNvSpPr>
          <p:nvPr/>
        </p:nvSpPr>
        <p:spPr bwMode="auto">
          <a:xfrm>
            <a:off x="12608071" y="8652946"/>
            <a:ext cx="2667000" cy="2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324">
              <a:spcBef>
                <a:spcPts val="1275"/>
              </a:spcBef>
            </a:pPr>
            <a:r>
              <a:rPr lang="en-US" sz="4800" dirty="0">
                <a:solidFill>
                  <a:srgbClr val="243762"/>
                </a:solidFill>
                <a:latin typeface="Nunito"/>
                <a:sym typeface="Lato Bold" charset="0"/>
              </a:rPr>
              <a:t>Will</a:t>
            </a:r>
          </a:p>
        </p:txBody>
      </p:sp>
      <p:sp>
        <p:nvSpPr>
          <p:cNvPr id="104" name="Rectangle 11">
            <a:extLst>
              <a:ext uri="{FF2B5EF4-FFF2-40B4-BE49-F238E27FC236}">
                <a16:creationId xmlns:a16="http://schemas.microsoft.com/office/drawing/2014/main" id="{DD54C50C-7D5D-4C6D-AFEF-C6E9F78229EC}"/>
              </a:ext>
            </a:extLst>
          </p:cNvPr>
          <p:cNvSpPr>
            <a:spLocks/>
          </p:cNvSpPr>
          <p:nvPr/>
        </p:nvSpPr>
        <p:spPr bwMode="auto">
          <a:xfrm>
            <a:off x="9340996" y="8661920"/>
            <a:ext cx="2667000" cy="2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defTabSz="914324">
              <a:spcBef>
                <a:spcPts val="1275"/>
              </a:spcBef>
            </a:pPr>
            <a:r>
              <a:rPr lang="en-US" sz="4800" dirty="0">
                <a:solidFill>
                  <a:srgbClr val="243762"/>
                </a:solidFill>
                <a:latin typeface="Nunito"/>
                <a:sym typeface="Lato Bold" charset="0"/>
              </a:rPr>
              <a:t>Options</a:t>
            </a:r>
          </a:p>
        </p:txBody>
      </p:sp>
    </p:spTree>
    <p:extLst>
      <p:ext uri="{BB962C8B-B14F-4D97-AF65-F5344CB8AC3E}">
        <p14:creationId xmlns:p14="http://schemas.microsoft.com/office/powerpoint/2010/main" val="336596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/>
      <p:bldP spid="100" grpId="0"/>
      <p:bldP spid="103" grpId="0"/>
      <p:bldP spid="1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14800" y="3933178"/>
            <a:ext cx="2398559" cy="13312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6288011" y="5561484"/>
            <a:ext cx="2398559" cy="13312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411314" y="3933178"/>
            <a:ext cx="2398559" cy="1331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0584525" y="5561484"/>
            <a:ext cx="2398559" cy="13312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61852" y="4382197"/>
            <a:ext cx="1504455" cy="15044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35063" y="5067540"/>
            <a:ext cx="1504455" cy="150445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031577" y="5067540"/>
            <a:ext cx="1504455" cy="150445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44827" y="4382197"/>
            <a:ext cx="1504455" cy="150445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4033075" y="7794801"/>
            <a:ext cx="2139125" cy="1366920"/>
            <a:chOff x="0" y="-66675"/>
            <a:chExt cx="3486687" cy="182255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66675"/>
              <a:ext cx="3486687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42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ileron Regular Bold"/>
                  <a:ea typeface="+mn-ea"/>
                  <a:cs typeface="+mn-cs"/>
                </a:rPr>
                <a:t>1 - Goal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2" y="870086"/>
              <a:ext cx="3314086" cy="885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36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What do you want to achieve?</a:t>
              </a:r>
            </a:p>
          </p:txBody>
        </p:sp>
      </p:grpSp>
      <p:grpSp>
        <p:nvGrpSpPr>
          <p:cNvPr id="30" name="Group 4">
            <a:extLst>
              <a:ext uri="{FF2B5EF4-FFF2-40B4-BE49-F238E27FC236}">
                <a16:creationId xmlns:a16="http://schemas.microsoft.com/office/drawing/2014/main" id="{7AE12464-3187-42D6-8E03-3A61400E5D4B}"/>
              </a:ext>
            </a:extLst>
          </p:cNvPr>
          <p:cNvGrpSpPr/>
          <p:nvPr/>
        </p:nvGrpSpPr>
        <p:grpSpPr>
          <a:xfrm>
            <a:off x="1028700" y="800100"/>
            <a:ext cx="13970688" cy="1923013"/>
            <a:chOff x="0" y="85725"/>
            <a:chExt cx="18627584" cy="2564018"/>
          </a:xfrm>
        </p:grpSpPr>
        <p:sp>
          <p:nvSpPr>
            <p:cNvPr id="31" name="TextBox 5">
              <a:extLst>
                <a:ext uri="{FF2B5EF4-FFF2-40B4-BE49-F238E27FC236}">
                  <a16:creationId xmlns:a16="http://schemas.microsoft.com/office/drawing/2014/main" id="{B9014FCB-D9F2-4921-9157-099518DD0B83}"/>
                </a:ext>
              </a:extLst>
            </p:cNvPr>
            <p:cNvSpPr txBox="1"/>
            <p:nvPr/>
          </p:nvSpPr>
          <p:spPr>
            <a:xfrm>
              <a:off x="0" y="85725"/>
              <a:ext cx="18627584" cy="163423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350"/>
                </a:lnSpc>
              </a:pPr>
              <a:r>
                <a:rPr lang="en-US" sz="8500" spc="-85" dirty="0">
                  <a:solidFill>
                    <a:srgbClr val="3884FD"/>
                  </a:solidFill>
                  <a:latin typeface="Nunito Bold"/>
                </a:rPr>
                <a:t>GROW Framework</a:t>
              </a:r>
            </a:p>
          </p:txBody>
        </p:sp>
        <p:sp>
          <p:nvSpPr>
            <p:cNvPr id="32" name="TextBox 6">
              <a:extLst>
                <a:ext uri="{FF2B5EF4-FFF2-40B4-BE49-F238E27FC236}">
                  <a16:creationId xmlns:a16="http://schemas.microsoft.com/office/drawing/2014/main" id="{4DDE3D39-D5D1-4214-A260-D5C2547590B5}"/>
                </a:ext>
              </a:extLst>
            </p:cNvPr>
            <p:cNvSpPr txBox="1"/>
            <p:nvPr/>
          </p:nvSpPr>
          <p:spPr>
            <a:xfrm>
              <a:off x="0" y="1908515"/>
              <a:ext cx="15087600" cy="74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480"/>
                </a:lnSpc>
                <a:spcBef>
                  <a:spcPct val="0"/>
                </a:spcBef>
              </a:pPr>
              <a:r>
                <a:rPr lang="en-US" sz="3200" dirty="0">
                  <a:solidFill>
                    <a:srgbClr val="243762"/>
                  </a:solidFill>
                  <a:latin typeface="Nunito"/>
                </a:rPr>
                <a:t>Coaching for performance – by Sir John Whitmore </a:t>
              </a:r>
            </a:p>
          </p:txBody>
        </p:sp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B42E2B5F-9024-470D-A8A8-B1932D170CBC}"/>
              </a:ext>
            </a:extLst>
          </p:cNvPr>
          <p:cNvSpPr txBox="1"/>
          <p:nvPr/>
        </p:nvSpPr>
        <p:spPr>
          <a:xfrm>
            <a:off x="4865336" y="4620513"/>
            <a:ext cx="850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spc="-85" dirty="0">
                <a:solidFill>
                  <a:schemeClr val="bg1"/>
                </a:solidFill>
                <a:latin typeface="Nunito Bold"/>
              </a:rPr>
              <a:t>G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18CC30EC-0DA4-4510-AC80-8DAD6494391D}"/>
              </a:ext>
            </a:extLst>
          </p:cNvPr>
          <p:cNvSpPr txBox="1"/>
          <p:nvPr/>
        </p:nvSpPr>
        <p:spPr>
          <a:xfrm>
            <a:off x="9150296" y="4620513"/>
            <a:ext cx="8935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spc="-85" dirty="0">
                <a:solidFill>
                  <a:schemeClr val="bg1"/>
                </a:solidFill>
                <a:latin typeface="Nunito Bold"/>
              </a:rPr>
              <a:t>O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4803E61-CE37-4B80-A480-0B9F1CCAC3C0}"/>
              </a:ext>
            </a:extLst>
          </p:cNvPr>
          <p:cNvSpPr txBox="1"/>
          <p:nvPr/>
        </p:nvSpPr>
        <p:spPr>
          <a:xfrm>
            <a:off x="7079806" y="5303706"/>
            <a:ext cx="8149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spc="-85" dirty="0">
                <a:solidFill>
                  <a:schemeClr val="bg1"/>
                </a:solidFill>
                <a:latin typeface="Nunito Bold"/>
              </a:rPr>
              <a:t>R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2717FA0-8944-496C-AD48-80EDBEE3515D}"/>
              </a:ext>
            </a:extLst>
          </p:cNvPr>
          <p:cNvSpPr txBox="1"/>
          <p:nvPr/>
        </p:nvSpPr>
        <p:spPr>
          <a:xfrm>
            <a:off x="11184761" y="5329608"/>
            <a:ext cx="1198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spc="-85" dirty="0">
                <a:solidFill>
                  <a:schemeClr val="bg1"/>
                </a:solidFill>
                <a:latin typeface="Nunito Bold"/>
              </a:rPr>
              <a:t>W</a:t>
            </a:r>
          </a:p>
        </p:txBody>
      </p:sp>
      <p:grpSp>
        <p:nvGrpSpPr>
          <p:cNvPr id="37" name="Group 12">
            <a:extLst>
              <a:ext uri="{FF2B5EF4-FFF2-40B4-BE49-F238E27FC236}">
                <a16:creationId xmlns:a16="http://schemas.microsoft.com/office/drawing/2014/main" id="{C80B0F9E-54E8-41C9-8752-A30E0ABE98D8}"/>
              </a:ext>
            </a:extLst>
          </p:cNvPr>
          <p:cNvGrpSpPr/>
          <p:nvPr/>
        </p:nvGrpSpPr>
        <p:grpSpPr>
          <a:xfrm>
            <a:off x="6503420" y="7794801"/>
            <a:ext cx="2615015" cy="1366920"/>
            <a:chOff x="0" y="-66675"/>
            <a:chExt cx="3486687" cy="1822559"/>
          </a:xfrm>
        </p:grpSpPr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id="{264B3455-323D-4735-A8DD-04B688072988}"/>
                </a:ext>
              </a:extLst>
            </p:cNvPr>
            <p:cNvSpPr txBox="1"/>
            <p:nvPr/>
          </p:nvSpPr>
          <p:spPr>
            <a:xfrm>
              <a:off x="0" y="-66675"/>
              <a:ext cx="3486687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pc="42" dirty="0">
                  <a:solidFill>
                    <a:srgbClr val="191919"/>
                  </a:solidFill>
                  <a:latin typeface="Aileron Regular Bold"/>
                </a:rPr>
                <a:t>2</a:t>
              </a:r>
              <a:r>
                <a:rPr kumimoji="0" lang="en-US" sz="2800" b="1" i="0" u="none" strike="noStrike" kern="1200" cap="none" spc="42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ileron Regular Bold"/>
                  <a:ea typeface="+mn-ea"/>
                  <a:cs typeface="+mn-cs"/>
                </a:rPr>
                <a:t> - Reality</a:t>
              </a:r>
            </a:p>
          </p:txBody>
        </p:sp>
        <p:sp>
          <p:nvSpPr>
            <p:cNvPr id="39" name="TextBox 14">
              <a:extLst>
                <a:ext uri="{FF2B5EF4-FFF2-40B4-BE49-F238E27FC236}">
                  <a16:creationId xmlns:a16="http://schemas.microsoft.com/office/drawing/2014/main" id="{054CA122-68A5-4F24-85D1-24ECD79D93AA}"/>
                </a:ext>
              </a:extLst>
            </p:cNvPr>
            <p:cNvSpPr txBox="1"/>
            <p:nvPr/>
          </p:nvSpPr>
          <p:spPr>
            <a:xfrm>
              <a:off x="0" y="870086"/>
              <a:ext cx="3486687" cy="885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36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Where are you</a:t>
              </a:r>
            </a:p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36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now?</a:t>
              </a:r>
            </a:p>
          </p:txBody>
        </p:sp>
      </p:grpSp>
      <p:grpSp>
        <p:nvGrpSpPr>
          <p:cNvPr id="40" name="Group 12">
            <a:extLst>
              <a:ext uri="{FF2B5EF4-FFF2-40B4-BE49-F238E27FC236}">
                <a16:creationId xmlns:a16="http://schemas.microsoft.com/office/drawing/2014/main" id="{9384D588-5722-4AE3-983B-49A4A1376D5A}"/>
              </a:ext>
            </a:extLst>
          </p:cNvPr>
          <p:cNvGrpSpPr/>
          <p:nvPr/>
        </p:nvGrpSpPr>
        <p:grpSpPr>
          <a:xfrm>
            <a:off x="8791152" y="7794801"/>
            <a:ext cx="2615015" cy="1366920"/>
            <a:chOff x="0" y="-66675"/>
            <a:chExt cx="3486687" cy="1822559"/>
          </a:xfrm>
        </p:grpSpPr>
        <p:sp>
          <p:nvSpPr>
            <p:cNvPr id="41" name="TextBox 13">
              <a:extLst>
                <a:ext uri="{FF2B5EF4-FFF2-40B4-BE49-F238E27FC236}">
                  <a16:creationId xmlns:a16="http://schemas.microsoft.com/office/drawing/2014/main" id="{310D5816-F268-4000-BEA0-5F98E8E26A4D}"/>
                </a:ext>
              </a:extLst>
            </p:cNvPr>
            <p:cNvSpPr txBox="1"/>
            <p:nvPr/>
          </p:nvSpPr>
          <p:spPr>
            <a:xfrm>
              <a:off x="0" y="-66675"/>
              <a:ext cx="3486687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42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ileron Regular Bold"/>
                  <a:ea typeface="+mn-ea"/>
                  <a:cs typeface="+mn-cs"/>
                </a:rPr>
                <a:t>3 - Options</a:t>
              </a:r>
            </a:p>
          </p:txBody>
        </p:sp>
        <p:sp>
          <p:nvSpPr>
            <p:cNvPr id="42" name="TextBox 14">
              <a:extLst>
                <a:ext uri="{FF2B5EF4-FFF2-40B4-BE49-F238E27FC236}">
                  <a16:creationId xmlns:a16="http://schemas.microsoft.com/office/drawing/2014/main" id="{13005CBF-CF60-4CD2-A3D7-ACC3D0269F79}"/>
                </a:ext>
              </a:extLst>
            </p:cNvPr>
            <p:cNvSpPr txBox="1"/>
            <p:nvPr/>
          </p:nvSpPr>
          <p:spPr>
            <a:xfrm>
              <a:off x="0" y="870086"/>
              <a:ext cx="3191479" cy="8857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36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What options do you have?</a:t>
              </a:r>
            </a:p>
          </p:txBody>
        </p:sp>
      </p:grpSp>
      <p:grpSp>
        <p:nvGrpSpPr>
          <p:cNvPr id="43" name="Group 12">
            <a:extLst>
              <a:ext uri="{FF2B5EF4-FFF2-40B4-BE49-F238E27FC236}">
                <a16:creationId xmlns:a16="http://schemas.microsoft.com/office/drawing/2014/main" id="{889F6E5B-9F3A-4039-8F0C-DCF694E6A6AA}"/>
              </a:ext>
            </a:extLst>
          </p:cNvPr>
          <p:cNvGrpSpPr/>
          <p:nvPr/>
        </p:nvGrpSpPr>
        <p:grpSpPr>
          <a:xfrm>
            <a:off x="11506200" y="7797719"/>
            <a:ext cx="2615015" cy="1361085"/>
            <a:chOff x="0" y="-66675"/>
            <a:chExt cx="3486687" cy="181477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A28FBBCE-8CB2-4F92-8F44-A16FC4AEFDCE}"/>
                </a:ext>
              </a:extLst>
            </p:cNvPr>
            <p:cNvSpPr txBox="1"/>
            <p:nvPr/>
          </p:nvSpPr>
          <p:spPr>
            <a:xfrm>
              <a:off x="0" y="-66675"/>
              <a:ext cx="3486687" cy="547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15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spc="42" dirty="0">
                  <a:solidFill>
                    <a:srgbClr val="191919"/>
                  </a:solidFill>
                  <a:latin typeface="Aileron Regular Bold"/>
                </a:rPr>
                <a:t>4</a:t>
              </a:r>
              <a:r>
                <a:rPr kumimoji="0" lang="en-US" sz="2800" b="1" i="0" u="none" strike="noStrike" kern="1200" cap="none" spc="42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ileron Regular Bold"/>
                  <a:ea typeface="+mn-ea"/>
                  <a:cs typeface="+mn-cs"/>
                </a:rPr>
                <a:t> - Will</a:t>
              </a: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3626E84D-5EBE-4E39-BDBF-D2BBDDCCD18D}"/>
                </a:ext>
              </a:extLst>
            </p:cNvPr>
            <p:cNvSpPr txBox="1"/>
            <p:nvPr/>
          </p:nvSpPr>
          <p:spPr>
            <a:xfrm>
              <a:off x="0" y="870086"/>
              <a:ext cx="3486687" cy="8780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36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ileron Regular"/>
                  <a:ea typeface="+mn-ea"/>
                  <a:cs typeface="+mn-cs"/>
                </a:rPr>
                <a:t>What will you </a:t>
              </a:r>
            </a:p>
            <a:p>
              <a:pPr marL="0" marR="0" lvl="0" indent="0" algn="l" defTabSz="914400" rtl="0" eaLnBrk="1" fontAlgn="auto" latinLnBrk="0" hangingPunct="1">
                <a:lnSpc>
                  <a:spcPts val="27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spc="36" dirty="0">
                  <a:solidFill>
                    <a:srgbClr val="191919"/>
                  </a:solidFill>
                  <a:latin typeface="Aileron Regular"/>
                </a:rPr>
                <a:t>do?</a:t>
              </a:r>
              <a:endParaRPr kumimoji="0" lang="en-US" sz="2000" b="0" i="0" u="none" strike="noStrike" kern="1200" cap="none" spc="36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ileron Regular"/>
                <a:ea typeface="+mn-ea"/>
                <a:cs typeface="+mn-cs"/>
              </a:endParaRPr>
            </a:p>
          </p:txBody>
        </p:sp>
      </p:grpSp>
      <p:pic>
        <p:nvPicPr>
          <p:cNvPr id="29" name="Google Shape;196;p1">
            <a:extLst>
              <a:ext uri="{FF2B5EF4-FFF2-40B4-BE49-F238E27FC236}">
                <a16:creationId xmlns:a16="http://schemas.microsoft.com/office/drawing/2014/main" id="{7F06637E-4252-43DF-BD24-73B2C5CD47CE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5184894" y="1617488"/>
            <a:ext cx="7789822" cy="7728738"/>
            <a:chOff x="-63706" y="0"/>
            <a:chExt cx="10386429" cy="10304983"/>
          </a:xfrm>
        </p:grpSpPr>
        <p:sp>
          <p:nvSpPr>
            <p:cNvPr id="46" name="TextBox 46"/>
            <p:cNvSpPr txBox="1"/>
            <p:nvPr/>
          </p:nvSpPr>
          <p:spPr>
            <a:xfrm>
              <a:off x="8767506" y="694645"/>
              <a:ext cx="759008" cy="35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2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mo"/>
                <a:ea typeface="+mn-ea"/>
                <a:cs typeface="+mn-cs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8767506" y="8747389"/>
              <a:ext cx="759008" cy="35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2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mo"/>
                <a:ea typeface="+mn-ea"/>
                <a:cs typeface="+mn-cs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14763" y="8747389"/>
              <a:ext cx="759008" cy="35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2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mo"/>
                <a:ea typeface="+mn-ea"/>
                <a:cs typeface="+mn-cs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14763" y="694645"/>
              <a:ext cx="759008" cy="357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25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12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mo"/>
                <a:ea typeface="+mn-ea"/>
                <a:cs typeface="+mn-cs"/>
              </a:endParaRPr>
            </a:p>
          </p:txBody>
        </p: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>
              <a:off x="-63706" y="0"/>
              <a:ext cx="10386429" cy="10304983"/>
              <a:chOff x="-12858" y="-12700"/>
              <a:chExt cx="25760" cy="25558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44" y="-12700"/>
                <a:ext cx="12858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12858" h="13335">
                    <a:moveTo>
                      <a:pt x="0" y="0"/>
                    </a:moveTo>
                    <a:lnTo>
                      <a:pt x="0" y="0"/>
                    </a:lnTo>
                    <a:cubicBezTo>
                      <a:pt x="3478" y="0"/>
                      <a:pt x="6805" y="1427"/>
                      <a:pt x="9202" y="3947"/>
                    </a:cubicBezTo>
                    <a:cubicBezTo>
                      <a:pt x="11599" y="6467"/>
                      <a:pt x="12858" y="9861"/>
                      <a:pt x="12684" y="13335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9BBB5C"/>
              </a:solidFill>
            </p:spPr>
          </p:sp>
          <p:sp>
            <p:nvSpPr>
              <p:cNvPr id="52" name="Freeform 52"/>
              <p:cNvSpPr/>
              <p:nvPr/>
            </p:nvSpPr>
            <p:spPr>
              <a:xfrm>
                <a:off x="-591" y="0"/>
                <a:ext cx="13335" cy="12858"/>
              </a:xfrm>
              <a:custGeom>
                <a:avLst/>
                <a:gdLst/>
                <a:ahLst/>
                <a:cxnLst/>
                <a:rect l="l" t="t" r="r" b="b"/>
                <a:pathLst>
                  <a:path w="13335" h="12858">
                    <a:moveTo>
                      <a:pt x="13335" y="0"/>
                    </a:moveTo>
                    <a:lnTo>
                      <a:pt x="13335" y="0"/>
                    </a:lnTo>
                    <a:cubicBezTo>
                      <a:pt x="13335" y="3478"/>
                      <a:pt x="11908" y="6805"/>
                      <a:pt x="9388" y="9202"/>
                    </a:cubicBezTo>
                    <a:cubicBezTo>
                      <a:pt x="6868" y="11599"/>
                      <a:pt x="3474" y="12858"/>
                      <a:pt x="0" y="12684"/>
                    </a:cubicBezTo>
                    <a:lnTo>
                      <a:pt x="635" y="0"/>
                    </a:lnTo>
                    <a:close/>
                  </a:path>
                </a:pathLst>
              </a:custGeom>
              <a:solidFill>
                <a:srgbClr val="F29B26"/>
              </a:solidFill>
            </p:spPr>
          </p:sp>
          <p:sp>
            <p:nvSpPr>
              <p:cNvPr id="53" name="Freeform 53"/>
              <p:cNvSpPr/>
              <p:nvPr/>
            </p:nvSpPr>
            <p:spPr>
              <a:xfrm>
                <a:off x="-12858" y="-635"/>
                <a:ext cx="12858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12858" h="13335">
                    <a:moveTo>
                      <a:pt x="12858" y="13335"/>
                    </a:moveTo>
                    <a:lnTo>
                      <a:pt x="12858" y="13335"/>
                    </a:lnTo>
                    <a:cubicBezTo>
                      <a:pt x="9380" y="13335"/>
                      <a:pt x="6053" y="11908"/>
                      <a:pt x="3656" y="9388"/>
                    </a:cubicBezTo>
                    <a:cubicBezTo>
                      <a:pt x="1259" y="6868"/>
                      <a:pt x="0" y="3474"/>
                      <a:pt x="174" y="0"/>
                    </a:cubicBezTo>
                    <a:lnTo>
                      <a:pt x="12858" y="635"/>
                    </a:lnTo>
                    <a:close/>
                  </a:path>
                </a:pathLst>
              </a:custGeom>
              <a:solidFill>
                <a:srgbClr val="BD392F"/>
              </a:solidFill>
            </p:spPr>
          </p:sp>
          <p:sp>
            <p:nvSpPr>
              <p:cNvPr id="54" name="Freeform 54"/>
              <p:cNvSpPr/>
              <p:nvPr/>
            </p:nvSpPr>
            <p:spPr>
              <a:xfrm>
                <a:off x="-12700" y="-12700"/>
                <a:ext cx="12700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2700" h="12700">
                    <a:moveTo>
                      <a:pt x="0" y="12700"/>
                    </a:moveTo>
                    <a:lnTo>
                      <a:pt x="0" y="12700"/>
                    </a:lnTo>
                    <a:cubicBezTo>
                      <a:pt x="0" y="5686"/>
                      <a:pt x="5685" y="1"/>
                      <a:pt x="12699" y="0"/>
                    </a:cubicBez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1EA185"/>
              </a:solidFill>
            </p:spPr>
          </p:sp>
          <p:sp>
            <p:nvSpPr>
              <p:cNvPr id="55" name="Freeform 55"/>
              <p:cNvSpPr/>
              <p:nvPr/>
            </p:nvSpPr>
            <p:spPr>
              <a:xfrm>
                <a:off x="0" y="-12700"/>
                <a:ext cx="1" cy="1270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0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1" y="0"/>
                      <a:pt x="1" y="0"/>
                    </a:cubicBez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5662AB"/>
              </a:solidFill>
            </p:spPr>
          </p:sp>
        </p:grp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72377" y="2757191"/>
            <a:ext cx="5401552" cy="5401552"/>
          </a:xfrm>
          <a:prstGeom prst="rect">
            <a:avLst/>
          </a:prstGeom>
        </p:spPr>
      </p:pic>
      <p:grpSp>
        <p:nvGrpSpPr>
          <p:cNvPr id="57" name="Group 57"/>
          <p:cNvGrpSpPr>
            <a:grpSpLocks noChangeAspect="1"/>
          </p:cNvGrpSpPr>
          <p:nvPr/>
        </p:nvGrpSpPr>
        <p:grpSpPr>
          <a:xfrm rot="5400000">
            <a:off x="8444261" y="8500880"/>
            <a:ext cx="752277" cy="505807"/>
            <a:chOff x="0" y="0"/>
            <a:chExt cx="1930400" cy="129794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 rot="16200000">
            <a:off x="8963966" y="1905591"/>
            <a:ext cx="752277" cy="505807"/>
            <a:chOff x="0" y="0"/>
            <a:chExt cx="1930400" cy="129794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1" name="Group 61"/>
          <p:cNvGrpSpPr>
            <a:grpSpLocks noChangeAspect="1"/>
          </p:cNvGrpSpPr>
          <p:nvPr/>
        </p:nvGrpSpPr>
        <p:grpSpPr>
          <a:xfrm>
            <a:off x="11937267" y="5438001"/>
            <a:ext cx="752277" cy="505807"/>
            <a:chOff x="0" y="0"/>
            <a:chExt cx="1930400" cy="129794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 rot="10800000">
            <a:off x="5420641" y="4932194"/>
            <a:ext cx="752277" cy="505807"/>
            <a:chOff x="0" y="0"/>
            <a:chExt cx="1930400" cy="1297940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5" name="TextBox 65"/>
          <p:cNvSpPr txBox="1"/>
          <p:nvPr/>
        </p:nvSpPr>
        <p:spPr>
          <a:xfrm rot="-3193413">
            <a:off x="5530764" y="3238795"/>
            <a:ext cx="2229463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Nunito"/>
              </a:rPr>
              <a:t>Goal</a:t>
            </a:r>
          </a:p>
        </p:txBody>
      </p:sp>
      <p:sp>
        <p:nvSpPr>
          <p:cNvPr id="66" name="TextBox 66"/>
          <p:cNvSpPr txBox="1"/>
          <p:nvPr/>
        </p:nvSpPr>
        <p:spPr>
          <a:xfrm rot="2974528">
            <a:off x="10292568" y="3065279"/>
            <a:ext cx="2229463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defRPr/>
            </a:pPr>
            <a:r>
              <a:rPr lang="en-US" sz="4000" dirty="0">
                <a:solidFill>
                  <a:schemeClr val="bg1"/>
                </a:solidFill>
                <a:latin typeface="Nunito"/>
              </a:rPr>
              <a:t>Reality</a:t>
            </a:r>
          </a:p>
        </p:txBody>
      </p:sp>
      <p:sp>
        <p:nvSpPr>
          <p:cNvPr id="67" name="TextBox 67"/>
          <p:cNvSpPr txBox="1"/>
          <p:nvPr/>
        </p:nvSpPr>
        <p:spPr>
          <a:xfrm rot="-2700000">
            <a:off x="10265682" y="7468102"/>
            <a:ext cx="2229463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R="0" lvl="0" indent="0" algn="ctr" fontAlgn="auto">
              <a:lnSpc>
                <a:spcPts val="33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bg1"/>
                </a:solidFill>
                <a:latin typeface="Nunito"/>
              </a:rPr>
              <a:t>Options</a:t>
            </a:r>
          </a:p>
        </p:txBody>
      </p:sp>
      <p:sp>
        <p:nvSpPr>
          <p:cNvPr id="68" name="TextBox 68"/>
          <p:cNvSpPr txBox="1"/>
          <p:nvPr/>
        </p:nvSpPr>
        <p:spPr>
          <a:xfrm rot="2700000">
            <a:off x="5736177" y="7468102"/>
            <a:ext cx="2229463" cy="480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defRPr/>
            </a:pPr>
            <a:r>
              <a:rPr lang="en-US" sz="4000" dirty="0">
                <a:solidFill>
                  <a:schemeClr val="bg1"/>
                </a:solidFill>
                <a:latin typeface="Nunito"/>
              </a:rPr>
              <a:t>Will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6935052" y="5456449"/>
            <a:ext cx="4272591" cy="534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  <a:defRPr/>
            </a:pPr>
            <a:r>
              <a:rPr lang="en-US" sz="5400" dirty="0">
                <a:solidFill>
                  <a:srgbClr val="3884FD"/>
                </a:solidFill>
                <a:latin typeface="Nunito"/>
              </a:rPr>
              <a:t>GROW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17E9F6AD-15B1-4F94-8D68-174263844BFD}"/>
              </a:ext>
            </a:extLst>
          </p:cNvPr>
          <p:cNvSpPr txBox="1"/>
          <p:nvPr/>
        </p:nvSpPr>
        <p:spPr>
          <a:xfrm>
            <a:off x="489985" y="2721388"/>
            <a:ext cx="4969601" cy="97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59"/>
              </a:lnSpc>
              <a:defRPr/>
            </a:pPr>
            <a:r>
              <a:rPr lang="de-DE" sz="3200" dirty="0" err="1">
                <a:latin typeface="Nunito"/>
              </a:rPr>
              <a:t>What</a:t>
            </a:r>
            <a:r>
              <a:rPr lang="de-DE" sz="3200" dirty="0">
                <a:latin typeface="Nunito"/>
              </a:rPr>
              <a:t> do </a:t>
            </a:r>
            <a:r>
              <a:rPr lang="de-DE" sz="3200" dirty="0" err="1">
                <a:latin typeface="Nunito"/>
              </a:rPr>
              <a:t>you</a:t>
            </a:r>
            <a:r>
              <a:rPr lang="de-DE" sz="3200" dirty="0">
                <a:latin typeface="Nunito"/>
              </a:rPr>
              <a:t> </a:t>
            </a:r>
            <a:r>
              <a:rPr lang="de-DE" sz="3200" dirty="0" err="1">
                <a:latin typeface="Nunito"/>
              </a:rPr>
              <a:t>want</a:t>
            </a:r>
            <a:r>
              <a:rPr lang="de-DE" sz="3200" dirty="0">
                <a:latin typeface="Nunito"/>
              </a:rPr>
              <a:t> </a:t>
            </a:r>
            <a:r>
              <a:rPr lang="de-DE" sz="3200" dirty="0" err="1">
                <a:latin typeface="Nunito"/>
              </a:rPr>
              <a:t>to</a:t>
            </a:r>
            <a:r>
              <a:rPr lang="de-DE" sz="3200" dirty="0">
                <a:latin typeface="Nunito"/>
              </a:rPr>
              <a:t> </a:t>
            </a:r>
            <a:r>
              <a:rPr lang="de-DE" sz="3200" dirty="0" err="1">
                <a:latin typeface="Nunito"/>
              </a:rPr>
              <a:t>achieve</a:t>
            </a:r>
            <a:r>
              <a:rPr lang="de-DE" sz="3200" dirty="0">
                <a:latin typeface="Nunito"/>
              </a:rPr>
              <a:t>?</a:t>
            </a:r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8E8F5529-50CA-412E-8BD1-C29163B78CF0}"/>
              </a:ext>
            </a:extLst>
          </p:cNvPr>
          <p:cNvSpPr txBox="1"/>
          <p:nvPr/>
        </p:nvSpPr>
        <p:spPr>
          <a:xfrm>
            <a:off x="12893807" y="2726215"/>
            <a:ext cx="4969601" cy="969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59"/>
              </a:lnSpc>
              <a:defRPr/>
            </a:pPr>
            <a:r>
              <a:rPr lang="de-DE" sz="3200" dirty="0" err="1">
                <a:latin typeface="Nunito"/>
              </a:rPr>
              <a:t>Where</a:t>
            </a:r>
            <a:r>
              <a:rPr lang="de-DE" sz="3200" dirty="0">
                <a:latin typeface="Nunito"/>
              </a:rPr>
              <a:t> </a:t>
            </a:r>
            <a:r>
              <a:rPr lang="de-DE" sz="3200" dirty="0" err="1">
                <a:latin typeface="Nunito"/>
              </a:rPr>
              <a:t>are</a:t>
            </a:r>
            <a:r>
              <a:rPr lang="de-DE" sz="3200" dirty="0">
                <a:latin typeface="Nunito"/>
              </a:rPr>
              <a:t> </a:t>
            </a:r>
            <a:r>
              <a:rPr lang="de-DE" sz="3200" dirty="0" err="1">
                <a:latin typeface="Nunito"/>
              </a:rPr>
              <a:t>you</a:t>
            </a:r>
            <a:endParaRPr lang="de-DE" sz="3200" dirty="0">
              <a:latin typeface="Nunito"/>
            </a:endParaRPr>
          </a:p>
          <a:p>
            <a:pPr algn="ctr">
              <a:lnSpc>
                <a:spcPts val="3359"/>
              </a:lnSpc>
              <a:defRPr/>
            </a:pPr>
            <a:r>
              <a:rPr lang="de-DE" sz="3200" dirty="0" err="1">
                <a:latin typeface="Nunito"/>
              </a:rPr>
              <a:t>now</a:t>
            </a:r>
            <a:r>
              <a:rPr lang="de-DE" sz="3200" dirty="0">
                <a:latin typeface="Nunito"/>
              </a:rPr>
              <a:t>?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87BE291A-15AC-45B4-B4FF-3FB2467F8A5A}"/>
              </a:ext>
            </a:extLst>
          </p:cNvPr>
          <p:cNvSpPr txBox="1"/>
          <p:nvPr/>
        </p:nvSpPr>
        <p:spPr>
          <a:xfrm>
            <a:off x="12930356" y="7130435"/>
            <a:ext cx="4969601" cy="2363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59"/>
              </a:lnSpc>
              <a:spcAft>
                <a:spcPts val="600"/>
              </a:spcAft>
              <a:defRPr/>
            </a:pPr>
            <a:r>
              <a:rPr lang="de-DE" sz="3200" dirty="0" err="1">
                <a:latin typeface="Nunito"/>
              </a:rPr>
              <a:t>What</a:t>
            </a:r>
            <a:r>
              <a:rPr lang="de-DE" sz="3200" dirty="0">
                <a:latin typeface="Nunito"/>
              </a:rPr>
              <a:t> </a:t>
            </a:r>
            <a:r>
              <a:rPr lang="de-DE" sz="3200" dirty="0" err="1">
                <a:latin typeface="Nunito"/>
              </a:rPr>
              <a:t>options</a:t>
            </a:r>
            <a:r>
              <a:rPr lang="de-DE" sz="3200" dirty="0">
                <a:latin typeface="Nunito"/>
              </a:rPr>
              <a:t> do </a:t>
            </a:r>
            <a:r>
              <a:rPr lang="de-DE" sz="3200" dirty="0" err="1">
                <a:latin typeface="Nunito"/>
              </a:rPr>
              <a:t>you</a:t>
            </a:r>
            <a:r>
              <a:rPr lang="de-DE" sz="3200" dirty="0">
                <a:latin typeface="Nunito"/>
              </a:rPr>
              <a:t> </a:t>
            </a:r>
            <a:r>
              <a:rPr lang="de-DE" sz="3200" dirty="0" err="1">
                <a:latin typeface="Nunito"/>
              </a:rPr>
              <a:t>have</a:t>
            </a:r>
            <a:r>
              <a:rPr lang="de-DE" sz="3200" dirty="0">
                <a:latin typeface="Nunito"/>
              </a:rPr>
              <a:t>?</a:t>
            </a:r>
          </a:p>
          <a:p>
            <a:pPr algn="ctr">
              <a:lnSpc>
                <a:spcPts val="3359"/>
              </a:lnSpc>
              <a:defRPr/>
            </a:pPr>
            <a:endParaRPr lang="de-DE" sz="3200" dirty="0">
              <a:latin typeface="Nunito"/>
            </a:endParaRPr>
          </a:p>
          <a:p>
            <a:pPr algn="ctr">
              <a:lnSpc>
                <a:spcPts val="3359"/>
              </a:lnSpc>
              <a:defRPr/>
            </a:pPr>
            <a:r>
              <a:rPr lang="en-US" sz="3200" dirty="0">
                <a:latin typeface="Nunito"/>
              </a:rPr>
              <a:t> What stands in your way</a:t>
            </a:r>
            <a:r>
              <a:rPr lang="de-DE" sz="3200" dirty="0">
                <a:latin typeface="Nunito"/>
              </a:rPr>
              <a:t>?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BEC1C765-8AE8-4FC4-84DD-E3D0FF13EAE1}"/>
              </a:ext>
            </a:extLst>
          </p:cNvPr>
          <p:cNvSpPr txBox="1"/>
          <p:nvPr/>
        </p:nvSpPr>
        <p:spPr>
          <a:xfrm>
            <a:off x="492950" y="7219314"/>
            <a:ext cx="4969601" cy="97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59"/>
              </a:lnSpc>
              <a:defRPr/>
            </a:pPr>
            <a:r>
              <a:rPr lang="de-DE" sz="3200" dirty="0" err="1">
                <a:latin typeface="Nunito"/>
              </a:rPr>
              <a:t>What</a:t>
            </a:r>
            <a:r>
              <a:rPr lang="de-DE" sz="3200" dirty="0">
                <a:latin typeface="Nunito"/>
              </a:rPr>
              <a:t> will </a:t>
            </a:r>
            <a:r>
              <a:rPr lang="de-DE" sz="3200" dirty="0" err="1">
                <a:latin typeface="Nunito"/>
              </a:rPr>
              <a:t>you</a:t>
            </a:r>
            <a:r>
              <a:rPr lang="de-DE" sz="3200" dirty="0">
                <a:latin typeface="Nunito"/>
              </a:rPr>
              <a:t> do </a:t>
            </a:r>
          </a:p>
          <a:p>
            <a:pPr algn="ctr">
              <a:lnSpc>
                <a:spcPts val="3359"/>
              </a:lnSpc>
              <a:defRPr/>
            </a:pPr>
            <a:r>
              <a:rPr lang="de-DE" sz="3200" dirty="0" err="1">
                <a:latin typeface="Nunito"/>
              </a:rPr>
              <a:t>now</a:t>
            </a:r>
            <a:r>
              <a:rPr lang="de-DE" sz="3200" dirty="0">
                <a:latin typeface="Nunito"/>
              </a:rPr>
              <a:t>?</a:t>
            </a:r>
          </a:p>
        </p:txBody>
      </p:sp>
      <p:pic>
        <p:nvPicPr>
          <p:cNvPr id="33" name="Google Shape;196;p1">
            <a:extLst>
              <a:ext uri="{FF2B5EF4-FFF2-40B4-BE49-F238E27FC236}">
                <a16:creationId xmlns:a16="http://schemas.microsoft.com/office/drawing/2014/main" id="{379EE87E-6DD5-4962-82E2-1A9751D63C4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6"/>
          <p:cNvSpPr/>
          <p:nvPr/>
        </p:nvSpPr>
        <p:spPr>
          <a:xfrm>
            <a:off x="5815088" y="2383236"/>
            <a:ext cx="5791200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2583339" y="2383236"/>
            <a:ext cx="3058406" cy="1620000"/>
          </a:xfrm>
          <a:prstGeom prst="rect">
            <a:avLst/>
          </a:prstGeom>
          <a:solidFill>
            <a:srgbClr val="1EA185"/>
          </a:solidFill>
        </p:spPr>
      </p:sp>
      <p:sp>
        <p:nvSpPr>
          <p:cNvPr id="4" name="TextBox 4"/>
          <p:cNvSpPr txBox="1"/>
          <p:nvPr/>
        </p:nvSpPr>
        <p:spPr>
          <a:xfrm>
            <a:off x="3311024" y="2971060"/>
            <a:ext cx="1603036" cy="611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23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0"/>
              </a:rPr>
              <a:t>Goal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107196" y="2971060"/>
            <a:ext cx="5159884" cy="444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What do you want to achieve? </a:t>
            </a:r>
          </a:p>
        </p:txBody>
      </p:sp>
      <p:sp>
        <p:nvSpPr>
          <p:cNvPr id="41" name="TextBox 5">
            <a:extLst>
              <a:ext uri="{FF2B5EF4-FFF2-40B4-BE49-F238E27FC236}">
                <a16:creationId xmlns:a16="http://schemas.microsoft.com/office/drawing/2014/main" id="{52D469AE-26F1-4C64-81FF-BE9E8A7BE996}"/>
              </a:ext>
            </a:extLst>
          </p:cNvPr>
          <p:cNvSpPr txBox="1"/>
          <p:nvPr/>
        </p:nvSpPr>
        <p:spPr>
          <a:xfrm>
            <a:off x="1028700" y="800100"/>
            <a:ext cx="13970688" cy="122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50"/>
              </a:lnSpc>
            </a:pPr>
            <a:r>
              <a:rPr lang="en-US" sz="8500" spc="-85" dirty="0">
                <a:solidFill>
                  <a:srgbClr val="3884FD"/>
                </a:solidFill>
                <a:latin typeface="Nunito Bold"/>
              </a:rPr>
              <a:t>GROW Framework</a:t>
            </a:r>
          </a:p>
        </p:txBody>
      </p:sp>
      <p:sp>
        <p:nvSpPr>
          <p:cNvPr id="44" name="AutoShape 26">
            <a:extLst>
              <a:ext uri="{FF2B5EF4-FFF2-40B4-BE49-F238E27FC236}">
                <a16:creationId xmlns:a16="http://schemas.microsoft.com/office/drawing/2014/main" id="{4832ACA9-0A0B-4D78-9729-B216ED1C63E9}"/>
              </a:ext>
            </a:extLst>
          </p:cNvPr>
          <p:cNvSpPr/>
          <p:nvPr/>
        </p:nvSpPr>
        <p:spPr>
          <a:xfrm>
            <a:off x="1028700" y="2383236"/>
            <a:ext cx="1381296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46" name="AutoShape 26">
            <a:extLst>
              <a:ext uri="{FF2B5EF4-FFF2-40B4-BE49-F238E27FC236}">
                <a16:creationId xmlns:a16="http://schemas.microsoft.com/office/drawing/2014/main" id="{BA6DEC60-5286-41BD-9841-1EE0E03F2DDA}"/>
              </a:ext>
            </a:extLst>
          </p:cNvPr>
          <p:cNvSpPr/>
          <p:nvPr/>
        </p:nvSpPr>
        <p:spPr>
          <a:xfrm>
            <a:off x="11775748" y="2358326"/>
            <a:ext cx="5791200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47" name="TextBox 6">
            <a:extLst>
              <a:ext uri="{FF2B5EF4-FFF2-40B4-BE49-F238E27FC236}">
                <a16:creationId xmlns:a16="http://schemas.microsoft.com/office/drawing/2014/main" id="{A4C9660B-8741-4DDE-B40F-A8591C028EDE}"/>
              </a:ext>
            </a:extLst>
          </p:cNvPr>
          <p:cNvSpPr txBox="1"/>
          <p:nvPr/>
        </p:nvSpPr>
        <p:spPr>
          <a:xfrm>
            <a:off x="11964152" y="2474916"/>
            <a:ext cx="5602795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Definition of goal: How will you know you achieved this goal?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pc="100" dirty="0">
                <a:solidFill>
                  <a:srgbClr val="191919"/>
                </a:solidFill>
                <a:latin typeface="Nunito" pitchFamily="2" charset="0"/>
              </a:rPr>
              <a:t>Make sure that the goal is SMART: Specific, Measurable, Attainable, Realistic, and Time-bound.</a:t>
            </a:r>
          </a:p>
        </p:txBody>
      </p:sp>
      <p:sp>
        <p:nvSpPr>
          <p:cNvPr id="56" name="AutoShape 26">
            <a:extLst>
              <a:ext uri="{FF2B5EF4-FFF2-40B4-BE49-F238E27FC236}">
                <a16:creationId xmlns:a16="http://schemas.microsoft.com/office/drawing/2014/main" id="{9BE97339-A4D6-4DCD-98D8-6EE5A9DD6F6D}"/>
              </a:ext>
            </a:extLst>
          </p:cNvPr>
          <p:cNvSpPr/>
          <p:nvPr/>
        </p:nvSpPr>
        <p:spPr>
          <a:xfrm>
            <a:off x="5815088" y="4320095"/>
            <a:ext cx="5791200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57" name="AutoShape 3">
            <a:extLst>
              <a:ext uri="{FF2B5EF4-FFF2-40B4-BE49-F238E27FC236}">
                <a16:creationId xmlns:a16="http://schemas.microsoft.com/office/drawing/2014/main" id="{647F034D-3589-451F-A716-9703F2B60012}"/>
              </a:ext>
            </a:extLst>
          </p:cNvPr>
          <p:cNvSpPr/>
          <p:nvPr/>
        </p:nvSpPr>
        <p:spPr>
          <a:xfrm>
            <a:off x="2583339" y="4320095"/>
            <a:ext cx="3058406" cy="1620000"/>
          </a:xfrm>
          <a:prstGeom prst="rect">
            <a:avLst/>
          </a:prstGeom>
          <a:solidFill>
            <a:srgbClr val="9BBB5C"/>
          </a:solidFill>
        </p:spPr>
      </p:sp>
      <p:sp>
        <p:nvSpPr>
          <p:cNvPr id="58" name="TextBox 4">
            <a:extLst>
              <a:ext uri="{FF2B5EF4-FFF2-40B4-BE49-F238E27FC236}">
                <a16:creationId xmlns:a16="http://schemas.microsoft.com/office/drawing/2014/main" id="{B1385BB5-2180-4CED-B19B-E021A5A49CF9}"/>
              </a:ext>
            </a:extLst>
          </p:cNvPr>
          <p:cNvSpPr txBox="1"/>
          <p:nvPr/>
        </p:nvSpPr>
        <p:spPr>
          <a:xfrm>
            <a:off x="2844912" y="4907919"/>
            <a:ext cx="2535259" cy="611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23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0"/>
              </a:rPr>
              <a:t>Reality</a:t>
            </a:r>
          </a:p>
        </p:txBody>
      </p:sp>
      <p:sp>
        <p:nvSpPr>
          <p:cNvPr id="59" name="TextBox 6">
            <a:extLst>
              <a:ext uri="{FF2B5EF4-FFF2-40B4-BE49-F238E27FC236}">
                <a16:creationId xmlns:a16="http://schemas.microsoft.com/office/drawing/2014/main" id="{7294760C-35C6-41CB-90F4-3C0300A27E0F}"/>
              </a:ext>
            </a:extLst>
          </p:cNvPr>
          <p:cNvSpPr txBox="1"/>
          <p:nvPr/>
        </p:nvSpPr>
        <p:spPr>
          <a:xfrm>
            <a:off x="6107196" y="4907919"/>
            <a:ext cx="5159884" cy="444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Where are you now? </a:t>
            </a:r>
          </a:p>
        </p:txBody>
      </p:sp>
      <p:sp>
        <p:nvSpPr>
          <p:cNvPr id="60" name="AutoShape 26">
            <a:extLst>
              <a:ext uri="{FF2B5EF4-FFF2-40B4-BE49-F238E27FC236}">
                <a16:creationId xmlns:a16="http://schemas.microsoft.com/office/drawing/2014/main" id="{1CFB0C78-AAA9-475E-9149-14A3836DDFD0}"/>
              </a:ext>
            </a:extLst>
          </p:cNvPr>
          <p:cNvSpPr/>
          <p:nvPr/>
        </p:nvSpPr>
        <p:spPr>
          <a:xfrm>
            <a:off x="1028700" y="4320095"/>
            <a:ext cx="1381296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62" name="AutoShape 26">
            <a:extLst>
              <a:ext uri="{FF2B5EF4-FFF2-40B4-BE49-F238E27FC236}">
                <a16:creationId xmlns:a16="http://schemas.microsoft.com/office/drawing/2014/main" id="{C0067239-64BE-4883-B06A-C369E87F0EA6}"/>
              </a:ext>
            </a:extLst>
          </p:cNvPr>
          <p:cNvSpPr/>
          <p:nvPr/>
        </p:nvSpPr>
        <p:spPr>
          <a:xfrm>
            <a:off x="11775748" y="4295185"/>
            <a:ext cx="5791200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63" name="TextBox 6">
            <a:extLst>
              <a:ext uri="{FF2B5EF4-FFF2-40B4-BE49-F238E27FC236}">
                <a16:creationId xmlns:a16="http://schemas.microsoft.com/office/drawing/2014/main" id="{06F0B162-EA24-4D89-AD95-450B39CC009E}"/>
              </a:ext>
            </a:extLst>
          </p:cNvPr>
          <p:cNvSpPr txBox="1"/>
          <p:nvPr/>
        </p:nvSpPr>
        <p:spPr>
          <a:xfrm>
            <a:off x="11964152" y="4534607"/>
            <a:ext cx="5602795" cy="118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What is happening now - what, who, when and how often? 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pc="100" dirty="0">
                <a:solidFill>
                  <a:srgbClr val="191919"/>
                </a:solidFill>
                <a:latin typeface="Nunito" pitchFamily="2" charset="0"/>
              </a:rPr>
              <a:t>Fully consider the starting point. What resources do you have to help you?</a:t>
            </a:r>
          </a:p>
        </p:txBody>
      </p:sp>
      <p:sp>
        <p:nvSpPr>
          <p:cNvPr id="64" name="AutoShape 26">
            <a:extLst>
              <a:ext uri="{FF2B5EF4-FFF2-40B4-BE49-F238E27FC236}">
                <a16:creationId xmlns:a16="http://schemas.microsoft.com/office/drawing/2014/main" id="{F96CE59B-B89B-4058-86D6-DA1AC51E4DC6}"/>
              </a:ext>
            </a:extLst>
          </p:cNvPr>
          <p:cNvSpPr/>
          <p:nvPr/>
        </p:nvSpPr>
        <p:spPr>
          <a:xfrm>
            <a:off x="5815088" y="6247757"/>
            <a:ext cx="5791200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65" name="AutoShape 3">
            <a:extLst>
              <a:ext uri="{FF2B5EF4-FFF2-40B4-BE49-F238E27FC236}">
                <a16:creationId xmlns:a16="http://schemas.microsoft.com/office/drawing/2014/main" id="{1851EFBE-0712-4AE6-A8E7-03E2EE61BE7C}"/>
              </a:ext>
            </a:extLst>
          </p:cNvPr>
          <p:cNvSpPr/>
          <p:nvPr/>
        </p:nvSpPr>
        <p:spPr>
          <a:xfrm>
            <a:off x="2583339" y="6247757"/>
            <a:ext cx="3058406" cy="1620000"/>
          </a:xfrm>
          <a:prstGeom prst="rect">
            <a:avLst/>
          </a:prstGeom>
          <a:solidFill>
            <a:srgbClr val="F29B26"/>
          </a:solidFill>
        </p:spPr>
      </p:sp>
      <p:sp>
        <p:nvSpPr>
          <p:cNvPr id="66" name="TextBox 4">
            <a:extLst>
              <a:ext uri="{FF2B5EF4-FFF2-40B4-BE49-F238E27FC236}">
                <a16:creationId xmlns:a16="http://schemas.microsoft.com/office/drawing/2014/main" id="{478E60C3-6B57-4483-8DA6-3E129A56B361}"/>
              </a:ext>
            </a:extLst>
          </p:cNvPr>
          <p:cNvSpPr txBox="1"/>
          <p:nvPr/>
        </p:nvSpPr>
        <p:spPr>
          <a:xfrm>
            <a:off x="2779414" y="6835581"/>
            <a:ext cx="2709942" cy="611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23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" pitchFamily="2" charset="0"/>
              </a:rPr>
              <a:t>Options</a:t>
            </a:r>
          </a:p>
        </p:txBody>
      </p:sp>
      <p:sp>
        <p:nvSpPr>
          <p:cNvPr id="67" name="TextBox 6">
            <a:extLst>
              <a:ext uri="{FF2B5EF4-FFF2-40B4-BE49-F238E27FC236}">
                <a16:creationId xmlns:a16="http://schemas.microsoft.com/office/drawing/2014/main" id="{8BA1550B-EC7E-4640-B393-CC32FE5C57CD}"/>
              </a:ext>
            </a:extLst>
          </p:cNvPr>
          <p:cNvSpPr txBox="1"/>
          <p:nvPr/>
        </p:nvSpPr>
        <p:spPr>
          <a:xfrm>
            <a:off x="6107196" y="6835581"/>
            <a:ext cx="5159884" cy="4443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What could you do? </a:t>
            </a:r>
          </a:p>
        </p:txBody>
      </p:sp>
      <p:sp>
        <p:nvSpPr>
          <p:cNvPr id="68" name="AutoShape 26">
            <a:extLst>
              <a:ext uri="{FF2B5EF4-FFF2-40B4-BE49-F238E27FC236}">
                <a16:creationId xmlns:a16="http://schemas.microsoft.com/office/drawing/2014/main" id="{E99A095E-94E6-49A8-8AEA-9C954B22C164}"/>
              </a:ext>
            </a:extLst>
          </p:cNvPr>
          <p:cNvSpPr/>
          <p:nvPr/>
        </p:nvSpPr>
        <p:spPr>
          <a:xfrm>
            <a:off x="1028700" y="6247757"/>
            <a:ext cx="1381296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70" name="AutoShape 26">
            <a:extLst>
              <a:ext uri="{FF2B5EF4-FFF2-40B4-BE49-F238E27FC236}">
                <a16:creationId xmlns:a16="http://schemas.microsoft.com/office/drawing/2014/main" id="{D16229B7-D60E-42C2-AF22-DC48A7D0D10F}"/>
              </a:ext>
            </a:extLst>
          </p:cNvPr>
          <p:cNvSpPr/>
          <p:nvPr/>
        </p:nvSpPr>
        <p:spPr>
          <a:xfrm>
            <a:off x="11775748" y="6222847"/>
            <a:ext cx="5791200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71" name="TextBox 6">
            <a:extLst>
              <a:ext uri="{FF2B5EF4-FFF2-40B4-BE49-F238E27FC236}">
                <a16:creationId xmlns:a16="http://schemas.microsoft.com/office/drawing/2014/main" id="{85ADEF6B-45D4-484F-8D5C-D0A8E58A45C8}"/>
              </a:ext>
            </a:extLst>
          </p:cNvPr>
          <p:cNvSpPr txBox="1"/>
          <p:nvPr/>
        </p:nvSpPr>
        <p:spPr>
          <a:xfrm>
            <a:off x="11964152" y="6324028"/>
            <a:ext cx="5602795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What are potential obstacles in the way?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Which options could bridge the gap from reality to goal?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pc="100" dirty="0">
                <a:solidFill>
                  <a:srgbClr val="191919"/>
                </a:solidFill>
                <a:latin typeface="Nunito" pitchFamily="2" charset="0"/>
              </a:rPr>
              <a:t>Which obstacles are stopping you from getting where you want to be? </a:t>
            </a:r>
          </a:p>
        </p:txBody>
      </p:sp>
      <p:sp>
        <p:nvSpPr>
          <p:cNvPr id="72" name="AutoShape 26">
            <a:extLst>
              <a:ext uri="{FF2B5EF4-FFF2-40B4-BE49-F238E27FC236}">
                <a16:creationId xmlns:a16="http://schemas.microsoft.com/office/drawing/2014/main" id="{B637294E-24A5-43C4-B20D-E34E464AC91D}"/>
              </a:ext>
            </a:extLst>
          </p:cNvPr>
          <p:cNvSpPr/>
          <p:nvPr/>
        </p:nvSpPr>
        <p:spPr>
          <a:xfrm>
            <a:off x="5815088" y="8175419"/>
            <a:ext cx="5791200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73" name="AutoShape 3">
            <a:extLst>
              <a:ext uri="{FF2B5EF4-FFF2-40B4-BE49-F238E27FC236}">
                <a16:creationId xmlns:a16="http://schemas.microsoft.com/office/drawing/2014/main" id="{8EAD2E07-3334-4A1D-A3E8-EA81C1279D21}"/>
              </a:ext>
            </a:extLst>
          </p:cNvPr>
          <p:cNvSpPr/>
          <p:nvPr/>
        </p:nvSpPr>
        <p:spPr>
          <a:xfrm>
            <a:off x="2583339" y="8175419"/>
            <a:ext cx="3058406" cy="1620000"/>
          </a:xfrm>
          <a:prstGeom prst="rect">
            <a:avLst/>
          </a:prstGeom>
          <a:solidFill>
            <a:srgbClr val="BD392F"/>
          </a:solidFill>
        </p:spPr>
      </p:sp>
      <p:sp>
        <p:nvSpPr>
          <p:cNvPr id="74" name="TextBox 4">
            <a:extLst>
              <a:ext uri="{FF2B5EF4-FFF2-40B4-BE49-F238E27FC236}">
                <a16:creationId xmlns:a16="http://schemas.microsoft.com/office/drawing/2014/main" id="{3F5FFABE-02CE-4DBD-9C95-4DC177B87A1B}"/>
              </a:ext>
            </a:extLst>
          </p:cNvPr>
          <p:cNvSpPr txBox="1"/>
          <p:nvPr/>
        </p:nvSpPr>
        <p:spPr>
          <a:xfrm>
            <a:off x="3214048" y="8763243"/>
            <a:ext cx="2709942" cy="611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234" dirty="0">
                <a:solidFill>
                  <a:srgbClr val="FFFFFF"/>
                </a:solidFill>
                <a:latin typeface="Nunito" pitchFamily="2" charset="0"/>
              </a:rPr>
              <a:t>Will</a:t>
            </a:r>
            <a:endParaRPr kumimoji="0" lang="en-US" sz="5400" b="0" i="0" u="none" strike="noStrike" kern="1200" cap="none" spc="23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" pitchFamily="2" charset="0"/>
            </a:endParaRPr>
          </a:p>
        </p:txBody>
      </p:sp>
      <p:sp>
        <p:nvSpPr>
          <p:cNvPr id="75" name="TextBox 6">
            <a:extLst>
              <a:ext uri="{FF2B5EF4-FFF2-40B4-BE49-F238E27FC236}">
                <a16:creationId xmlns:a16="http://schemas.microsoft.com/office/drawing/2014/main" id="{921E99E9-97A8-4C72-B614-1EE5263DECBB}"/>
              </a:ext>
            </a:extLst>
          </p:cNvPr>
          <p:cNvSpPr txBox="1"/>
          <p:nvPr/>
        </p:nvSpPr>
        <p:spPr>
          <a:xfrm>
            <a:off x="6107196" y="8532151"/>
            <a:ext cx="5159884" cy="95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What is the plan? </a:t>
            </a: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What will you do now?</a:t>
            </a:r>
          </a:p>
        </p:txBody>
      </p:sp>
      <p:sp>
        <p:nvSpPr>
          <p:cNvPr id="76" name="AutoShape 26">
            <a:extLst>
              <a:ext uri="{FF2B5EF4-FFF2-40B4-BE49-F238E27FC236}">
                <a16:creationId xmlns:a16="http://schemas.microsoft.com/office/drawing/2014/main" id="{421384B6-FA90-4AEF-BE9F-594E9E54BDC2}"/>
              </a:ext>
            </a:extLst>
          </p:cNvPr>
          <p:cNvSpPr/>
          <p:nvPr/>
        </p:nvSpPr>
        <p:spPr>
          <a:xfrm>
            <a:off x="1028699" y="8175419"/>
            <a:ext cx="1455193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78" name="AutoShape 26">
            <a:extLst>
              <a:ext uri="{FF2B5EF4-FFF2-40B4-BE49-F238E27FC236}">
                <a16:creationId xmlns:a16="http://schemas.microsoft.com/office/drawing/2014/main" id="{FBC2989D-5B8E-4096-8E8F-514C930014A2}"/>
              </a:ext>
            </a:extLst>
          </p:cNvPr>
          <p:cNvSpPr/>
          <p:nvPr/>
        </p:nvSpPr>
        <p:spPr>
          <a:xfrm>
            <a:off x="11775748" y="8150509"/>
            <a:ext cx="5791200" cy="1620000"/>
          </a:xfrm>
          <a:prstGeom prst="rect">
            <a:avLst/>
          </a:prstGeom>
          <a:solidFill>
            <a:srgbClr val="191919">
              <a:alpha val="4313"/>
            </a:srgbClr>
          </a:solidFill>
        </p:spPr>
      </p:sp>
      <p:sp>
        <p:nvSpPr>
          <p:cNvPr id="79" name="TextBox 6">
            <a:extLst>
              <a:ext uri="{FF2B5EF4-FFF2-40B4-BE49-F238E27FC236}">
                <a16:creationId xmlns:a16="http://schemas.microsoft.com/office/drawing/2014/main" id="{CDCB608A-C22A-4CF5-AFC6-7AECED76507F}"/>
              </a:ext>
            </a:extLst>
          </p:cNvPr>
          <p:cNvSpPr txBox="1"/>
          <p:nvPr/>
        </p:nvSpPr>
        <p:spPr>
          <a:xfrm>
            <a:off x="11964152" y="8251690"/>
            <a:ext cx="5602795" cy="14619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pc="100" dirty="0">
                <a:solidFill>
                  <a:srgbClr val="191919"/>
                </a:solidFill>
                <a:latin typeface="Nunito" pitchFamily="2" charset="0"/>
              </a:rPr>
              <a:t>C</a:t>
            </a:r>
            <a:r>
              <a:rPr kumimoji="0" lang="en-US" b="0" i="0" u="none" strike="noStrike" kern="1200" cap="none" spc="10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ommit</a:t>
            </a:r>
            <a:r>
              <a:rPr kumimoji="0" lang="en-US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 to specific actions in order to move towards the goal (action plan).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10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Nunito" pitchFamily="2" charset="0"/>
              </a:rPr>
              <a:t>Decide on a date when you review the progress in order to provide some accountability. </a:t>
            </a:r>
            <a:endParaRPr lang="en-US" spc="100" dirty="0">
              <a:solidFill>
                <a:srgbClr val="191919"/>
              </a:solidFill>
              <a:latin typeface="Nunito" pitchFamily="2" charset="0"/>
            </a:endParaRPr>
          </a:p>
        </p:txBody>
      </p:sp>
      <p:pic>
        <p:nvPicPr>
          <p:cNvPr id="80" name="Google Shape;196;p1">
            <a:extLst>
              <a:ext uri="{FF2B5EF4-FFF2-40B4-BE49-F238E27FC236}">
                <a16:creationId xmlns:a16="http://schemas.microsoft.com/office/drawing/2014/main" id="{5A119FE7-5A30-4D7D-BACC-8994E7C7A00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rafik 81">
            <a:extLst>
              <a:ext uri="{FF2B5EF4-FFF2-40B4-BE49-F238E27FC236}">
                <a16:creationId xmlns:a16="http://schemas.microsoft.com/office/drawing/2014/main" id="{B1A914BD-8916-4452-A9A1-4E1F5BF2E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8980" y="2728398"/>
            <a:ext cx="936000" cy="936000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239FEC95-830E-4D2F-B267-207A6946C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8980" y="4637185"/>
            <a:ext cx="936000" cy="936000"/>
          </a:xfrm>
          <a:prstGeom prst="rect">
            <a:avLst/>
          </a:prstGeom>
        </p:spPr>
      </p:pic>
      <p:pic>
        <p:nvPicPr>
          <p:cNvPr id="86" name="Grafik 85">
            <a:extLst>
              <a:ext uri="{FF2B5EF4-FFF2-40B4-BE49-F238E27FC236}">
                <a16:creationId xmlns:a16="http://schemas.microsoft.com/office/drawing/2014/main" id="{4C4D46D3-BC03-4292-84A3-54633D72B8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8980" y="6564847"/>
            <a:ext cx="936000" cy="936000"/>
          </a:xfrm>
          <a:prstGeom prst="rect">
            <a:avLst/>
          </a:prstGeom>
        </p:spPr>
      </p:pic>
      <p:pic>
        <p:nvPicPr>
          <p:cNvPr id="88" name="Grafik 87">
            <a:extLst>
              <a:ext uri="{FF2B5EF4-FFF2-40B4-BE49-F238E27FC236}">
                <a16:creationId xmlns:a16="http://schemas.microsoft.com/office/drawing/2014/main" id="{AD1365C6-1574-41BB-9EDD-AB8DFF6CC3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78980" y="8514659"/>
            <a:ext cx="936000" cy="93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28700" y="8381415"/>
            <a:ext cx="770636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0380226" y="6971302"/>
            <a:ext cx="915398" cy="915398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3884FD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0380226" y="4152900"/>
            <a:ext cx="6879074" cy="4726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49"/>
              </a:lnSpc>
            </a:pPr>
            <a:r>
              <a:rPr lang="en-US" sz="5400" spc="-84" dirty="0">
                <a:solidFill>
                  <a:srgbClr val="3884FD"/>
                </a:solidFill>
                <a:latin typeface="Nunito Bold"/>
              </a:rPr>
              <a:t>Please sign up to my newsletter</a:t>
            </a:r>
          </a:p>
          <a:p>
            <a:pPr>
              <a:lnSpc>
                <a:spcPts val="9349"/>
              </a:lnSpc>
            </a:pPr>
            <a:endParaRPr lang="en-US" sz="7200" spc="-84" dirty="0">
              <a:solidFill>
                <a:srgbClr val="3884FD"/>
              </a:solidFill>
              <a:latin typeface="Nunito Bold"/>
            </a:endParaRPr>
          </a:p>
          <a:p>
            <a:pPr>
              <a:lnSpc>
                <a:spcPts val="9349"/>
              </a:lnSpc>
            </a:pPr>
            <a:endParaRPr lang="en-US" sz="6600" spc="-84" dirty="0">
              <a:solidFill>
                <a:srgbClr val="3884FD"/>
              </a:solidFill>
              <a:latin typeface="Nunito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1742275" y="7151040"/>
            <a:ext cx="5068330" cy="555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3884FD"/>
                </a:solidFill>
                <a:latin typeface="Nunito"/>
              </a:rPr>
              <a:t>www.strategypunk.com</a:t>
            </a:r>
          </a:p>
        </p:txBody>
      </p:sp>
      <p:pic>
        <p:nvPicPr>
          <p:cNvPr id="16" name="Google Shape;196;p1">
            <a:extLst>
              <a:ext uri="{FF2B5EF4-FFF2-40B4-BE49-F238E27FC236}">
                <a16:creationId xmlns:a16="http://schemas.microsoft.com/office/drawing/2014/main" id="{90ADA73E-6C58-49B9-B1F6-2544290C6C3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2323" t="28137" r="14074" b="24514"/>
          <a:stretch/>
        </p:blipFill>
        <p:spPr>
          <a:xfrm>
            <a:off x="14612178" y="289450"/>
            <a:ext cx="2708144" cy="1409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A914F0E-4F3C-4E01-BCCB-CF4B79C25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76400" y="1944757"/>
            <a:ext cx="5943600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Benutzerdefiniert</PresentationFormat>
  <Paragraphs>69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Arimo</vt:lpstr>
      <vt:lpstr>Nunito</vt:lpstr>
      <vt:lpstr>Nunito Sans Bold</vt:lpstr>
      <vt:lpstr>Aileron Regular Bold</vt:lpstr>
      <vt:lpstr>Calibri</vt:lpstr>
      <vt:lpstr>Arial</vt:lpstr>
      <vt:lpstr>Aileron Regular</vt:lpstr>
      <vt:lpstr>Nunito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Blue Clean Illustrative (People) Finance Pitch Deck Presentation</dc:title>
  <cp:lastModifiedBy>Thomas Kriete</cp:lastModifiedBy>
  <cp:revision>16</cp:revision>
  <dcterms:created xsi:type="dcterms:W3CDTF">2006-08-16T00:00:00Z</dcterms:created>
  <dcterms:modified xsi:type="dcterms:W3CDTF">2022-04-19T20:34:55Z</dcterms:modified>
  <dc:identifier>DAE6Hs7adPM</dc:identifier>
</cp:coreProperties>
</file>