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78" r:id="rId3"/>
    <p:sldId id="277" r:id="rId4"/>
    <p:sldId id="275" r:id="rId5"/>
    <p:sldId id="272" r:id="rId6"/>
  </p:sldIdLst>
  <p:sldSz cx="18288000" cy="10287000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Bold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5DA894"/>
    <a:srgbClr val="B25147"/>
    <a:srgbClr val="D0D8E8"/>
    <a:srgbClr val="2182A0"/>
    <a:srgbClr val="9BBB5C"/>
    <a:srgbClr val="BD392F"/>
    <a:srgbClr val="1EA185"/>
    <a:srgbClr val="F29B26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028700" y="9234488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219200" y="1472648"/>
            <a:ext cx="14706600" cy="3676243"/>
            <a:chOff x="0" y="85725"/>
            <a:chExt cx="10050264" cy="490165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5725"/>
              <a:ext cx="10050264" cy="2769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100"/>
                </a:lnSpc>
              </a:pPr>
              <a:r>
                <a:rPr lang="en-US" sz="6600" spc="-84" dirty="0">
                  <a:solidFill>
                    <a:srgbClr val="3884FD"/>
                  </a:solidFill>
                  <a:latin typeface="Nunito Bold"/>
                </a:rPr>
                <a:t>Situation – Complication – Resolution Framework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4173" y="3456195"/>
              <a:ext cx="5840178" cy="15311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243762"/>
                  </a:solidFill>
                  <a:latin typeface="Nunito"/>
                </a:rPr>
                <a:t>Problem solving and business storytelling approach</a:t>
              </a:r>
            </a:p>
          </p:txBody>
        </p:sp>
      </p:grpSp>
      <p:pic>
        <p:nvPicPr>
          <p:cNvPr id="18" name="Google Shape;196;p1">
            <a:extLst>
              <a:ext uri="{FF2B5EF4-FFF2-40B4-BE49-F238E27FC236}">
                <a16:creationId xmlns:a16="http://schemas.microsoft.com/office/drawing/2014/main" id="{6DB3BFFF-64C9-43C8-BBE3-13E92445A8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B335B8F-CD30-4665-BC4F-C95C6C04342E}"/>
              </a:ext>
            </a:extLst>
          </p:cNvPr>
          <p:cNvSpPr txBox="1"/>
          <p:nvPr/>
        </p:nvSpPr>
        <p:spPr>
          <a:xfrm>
            <a:off x="1327151" y="8411652"/>
            <a:ext cx="680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spc="-84" dirty="0">
                <a:solidFill>
                  <a:srgbClr val="3884FD"/>
                </a:solidFill>
                <a:latin typeface="Nunito Bold"/>
              </a:rPr>
              <a:t>www.strategypunk.com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330F6-94EF-4D97-90B7-0F8060B9D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13405" b="3204"/>
          <a:stretch/>
        </p:blipFill>
        <p:spPr>
          <a:xfrm>
            <a:off x="11593861" y="3057396"/>
            <a:ext cx="5029200" cy="61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7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800100"/>
            <a:ext cx="13970688" cy="1775121"/>
            <a:chOff x="0" y="85725"/>
            <a:chExt cx="18627584" cy="2366828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8627584" cy="163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0"/>
                </a:lnSpc>
              </a:pPr>
              <a:r>
                <a:rPr lang="en-US" sz="8500" spc="-85" dirty="0">
                  <a:solidFill>
                    <a:srgbClr val="3884FD"/>
                  </a:solidFill>
                  <a:latin typeface="Nunito Bold"/>
                </a:rPr>
                <a:t>SCR Framework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1325"/>
              <a:ext cx="15087600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43762"/>
                  </a:solidFill>
                  <a:latin typeface="Nunito"/>
                </a:rPr>
                <a:t>Introduction</a:t>
              </a:r>
            </a:p>
          </p:txBody>
        </p:sp>
      </p:grpSp>
      <p:pic>
        <p:nvPicPr>
          <p:cNvPr id="19" name="Google Shape;196;p1">
            <a:extLst>
              <a:ext uri="{FF2B5EF4-FFF2-40B4-BE49-F238E27FC236}">
                <a16:creationId xmlns:a16="http://schemas.microsoft.com/office/drawing/2014/main" id="{30DB4277-77FD-4B6D-B0E8-FF5CB5E428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EB2C18B-7B3D-49FF-BB48-053EEA7B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82948"/>
              </p:ext>
            </p:extLst>
          </p:nvPr>
        </p:nvGraphicFramePr>
        <p:xfrm>
          <a:off x="1028700" y="3162300"/>
          <a:ext cx="158877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700">
                  <a:extLst>
                    <a:ext uri="{9D8B030D-6E8A-4147-A177-3AD203B41FA5}">
                      <a16:colId xmlns:a16="http://schemas.microsoft.com/office/drawing/2014/main" val="1049033361"/>
                    </a:ext>
                  </a:extLst>
                </a:gridCol>
              </a:tblGrid>
              <a:tr h="63246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endParaRPr lang="de-DE" sz="2400" dirty="0">
                        <a:latin typeface="Arial Narrow" panose="020B0606020202030204" pitchFamily="34" charset="0"/>
                      </a:endParaRPr>
                    </a:p>
                  </a:txBody>
                  <a:tcPr marT="252000">
                    <a:solidFill>
                      <a:schemeClr val="bg1">
                        <a:lumMod val="85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52080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7CB27992-6ACA-4F73-838C-A2D7815825B8}"/>
              </a:ext>
            </a:extLst>
          </p:cNvPr>
          <p:cNvSpPr/>
          <p:nvPr/>
        </p:nvSpPr>
        <p:spPr>
          <a:xfrm>
            <a:off x="1028700" y="3162300"/>
            <a:ext cx="2552700" cy="2438400"/>
          </a:xfrm>
          <a:prstGeom prst="rect">
            <a:avLst/>
          </a:prstGeom>
          <a:solidFill>
            <a:srgbClr val="388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764531-C915-4E56-ACF2-737ADCC5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4950" y="3581400"/>
            <a:ext cx="1600200" cy="16002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627752B-8BBF-4639-8CAC-2BE00AAB1994}"/>
              </a:ext>
            </a:extLst>
          </p:cNvPr>
          <p:cNvSpPr txBox="1"/>
          <p:nvPr/>
        </p:nvSpPr>
        <p:spPr>
          <a:xfrm>
            <a:off x="4495800" y="3489337"/>
            <a:ext cx="119039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In todays fast-paced business world it is crucial to communicate in a precise and meaningful way. The Situation-Complication-Resolution (SCR) framework provides a concise structure for clearly defining business challenges and outlining strategies and solutions.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SCR is a structure that breaks a message into three easy to understand parts: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 Narrow" panose="020B0606020202030204" pitchFamily="34" charset="0"/>
              </a:rPr>
              <a:t>Situation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Fact-based and unambiguous description about the current situation. The audience should already know and accept the facts.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 Narrow" panose="020B0606020202030204" pitchFamily="34" charset="0"/>
              </a:rPr>
              <a:t>Complication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The reason the situation requires action. What has changed that requires action? What is the impact?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 Narrow" panose="020B0606020202030204" pitchFamily="34" charset="0"/>
              </a:rPr>
              <a:t>Resolution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A proposal for how to resolve the complication or capture an opportunity.  Answer-first, followed by supporting points.</a:t>
            </a:r>
            <a:endParaRPr lang="de-DE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1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800100"/>
            <a:ext cx="13970688" cy="1775121"/>
            <a:chOff x="0" y="85725"/>
            <a:chExt cx="18627584" cy="2366828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8627584" cy="163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0"/>
                </a:lnSpc>
              </a:pPr>
              <a:r>
                <a:rPr lang="en-US" sz="8500" spc="-85" dirty="0">
                  <a:solidFill>
                    <a:srgbClr val="3884FD"/>
                  </a:solidFill>
                  <a:latin typeface="Nunito Bold"/>
                </a:rPr>
                <a:t>SCR Framework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1325"/>
              <a:ext cx="15087600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43762"/>
                  </a:solidFill>
                  <a:latin typeface="Nunito"/>
                </a:rPr>
                <a:t>Situation – Complication – Resolution </a:t>
              </a:r>
            </a:p>
          </p:txBody>
        </p:sp>
      </p:grpSp>
      <p:pic>
        <p:nvPicPr>
          <p:cNvPr id="19" name="Google Shape;196;p1">
            <a:extLst>
              <a:ext uri="{FF2B5EF4-FFF2-40B4-BE49-F238E27FC236}">
                <a16:creationId xmlns:a16="http://schemas.microsoft.com/office/drawing/2014/main" id="{30DB4277-77FD-4B6D-B0E8-FF5CB5E428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EB2C18B-7B3D-49FF-BB48-053EEA7B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38983"/>
              </p:ext>
            </p:extLst>
          </p:nvPr>
        </p:nvGraphicFramePr>
        <p:xfrm>
          <a:off x="1066800" y="3162300"/>
          <a:ext cx="16154400" cy="67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00">
                  <a:extLst>
                    <a:ext uri="{9D8B030D-6E8A-4147-A177-3AD203B41FA5}">
                      <a16:colId xmlns:a16="http://schemas.microsoft.com/office/drawing/2014/main" val="1049033361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3456128971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893682676"/>
                    </a:ext>
                  </a:extLst>
                </a:gridCol>
              </a:tblGrid>
              <a:tr h="1461820">
                <a:tc>
                  <a:txBody>
                    <a:bodyPr/>
                    <a:lstStyle/>
                    <a:p>
                      <a:pPr algn="l"/>
                      <a:r>
                        <a:rPr lang="de-DE" sz="3600" kern="1200" dirty="0">
                          <a:solidFill>
                            <a:schemeClr val="bg1"/>
                          </a:solidFill>
                          <a:latin typeface="Nunito"/>
                          <a:ea typeface="+mn-ea"/>
                          <a:cs typeface="+mn-cs"/>
                        </a:rPr>
                        <a:t>Situation</a:t>
                      </a:r>
                    </a:p>
                  </a:txBody>
                  <a:tcPr marL="720000" anchor="ctr">
                    <a:solidFill>
                      <a:srgbClr val="5DA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1" kern="1200" dirty="0">
                          <a:solidFill>
                            <a:schemeClr val="bg1"/>
                          </a:solidFill>
                          <a:latin typeface="Nunito"/>
                          <a:ea typeface="+mn-ea"/>
                          <a:cs typeface="+mn-cs"/>
                        </a:rPr>
                        <a:t>Complication</a:t>
                      </a:r>
                      <a:endParaRPr lang="de-DE" dirty="0"/>
                    </a:p>
                  </a:txBody>
                  <a:tcPr marL="720000" anchor="ctr">
                    <a:solidFill>
                      <a:srgbClr val="B251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1" kern="1200" dirty="0">
                          <a:solidFill>
                            <a:schemeClr val="bg1"/>
                          </a:solidFill>
                          <a:latin typeface="Nunito"/>
                          <a:ea typeface="+mn-ea"/>
                          <a:cs typeface="+mn-cs"/>
                        </a:rPr>
                        <a:t>Resolution</a:t>
                      </a:r>
                      <a:endParaRPr lang="de-DE" dirty="0"/>
                    </a:p>
                  </a:txBody>
                  <a:tcPr marL="720000" anchor="ctr">
                    <a:solidFill>
                      <a:srgbClr val="9BB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21465"/>
                  </a:ext>
                </a:extLst>
              </a:tr>
              <a:tr h="5292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Fact-based and unambiguous description about the current situation.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audience should already know and accept the facts.</a:t>
                      </a:r>
                      <a:endParaRPr lang="de-D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2000">
                    <a:solidFill>
                      <a:srgbClr val="D0D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reason the situation requires action.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has changed that requires action? What is the impact?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252000">
                    <a:solidFill>
                      <a:srgbClr val="D0D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proposal for how to resolve the complication or capture an opportunity.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Answer-first, then followed by supporting points.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252000">
                    <a:solidFill>
                      <a:srgbClr val="D0D8E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52080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01C53CAE-69FA-4AB8-B71D-D63E57AB2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3468739"/>
            <a:ext cx="936000" cy="93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F8FEC2-3DFE-433D-9D74-FE1C2D034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97200" y="3468739"/>
            <a:ext cx="936000" cy="93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E65B265-6EA1-4168-B47D-23C05D5E0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63200" y="3468739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800100"/>
            <a:ext cx="13970688" cy="1775121"/>
            <a:chOff x="0" y="85725"/>
            <a:chExt cx="18627584" cy="2366828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8627584" cy="163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0"/>
                </a:lnSpc>
              </a:pPr>
              <a:r>
                <a:rPr lang="en-US" sz="8500" spc="-85" dirty="0">
                  <a:solidFill>
                    <a:srgbClr val="3884FD"/>
                  </a:solidFill>
                  <a:latin typeface="Nunito Bold"/>
                </a:rPr>
                <a:t>SCR Framework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1325"/>
              <a:ext cx="15087600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43762"/>
                  </a:solidFill>
                  <a:latin typeface="Nunito"/>
                </a:rPr>
                <a:t>Situation – Complication – Resolution </a:t>
              </a:r>
            </a:p>
          </p:txBody>
        </p:sp>
      </p:grpSp>
      <p:pic>
        <p:nvPicPr>
          <p:cNvPr id="19" name="Google Shape;196;p1">
            <a:extLst>
              <a:ext uri="{FF2B5EF4-FFF2-40B4-BE49-F238E27FC236}">
                <a16:creationId xmlns:a16="http://schemas.microsoft.com/office/drawing/2014/main" id="{30DB4277-77FD-4B6D-B0E8-FF5CB5E428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EB2C18B-7B3D-49FF-BB48-053EEA7B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61884"/>
              </p:ext>
            </p:extLst>
          </p:nvPr>
        </p:nvGraphicFramePr>
        <p:xfrm>
          <a:off x="1066800" y="3162300"/>
          <a:ext cx="161544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00">
                  <a:extLst>
                    <a:ext uri="{9D8B030D-6E8A-4147-A177-3AD203B41FA5}">
                      <a16:colId xmlns:a16="http://schemas.microsoft.com/office/drawing/2014/main" val="1049033361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3456128971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893682676"/>
                    </a:ext>
                  </a:extLst>
                </a:gridCol>
              </a:tblGrid>
              <a:tr h="822449">
                <a:tc>
                  <a:txBody>
                    <a:bodyPr/>
                    <a:lstStyle/>
                    <a:p>
                      <a:pPr algn="ctr"/>
                      <a:r>
                        <a:rPr lang="de-DE" sz="3600" kern="1200" dirty="0">
                          <a:solidFill>
                            <a:schemeClr val="bg1"/>
                          </a:solidFill>
                          <a:latin typeface="Nunito"/>
                          <a:ea typeface="+mn-ea"/>
                          <a:cs typeface="+mn-cs"/>
                        </a:rPr>
                        <a:t>Situation</a:t>
                      </a:r>
                    </a:p>
                  </a:txBody>
                  <a:tcPr anchor="ctr">
                    <a:solidFill>
                      <a:srgbClr val="5DA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1" kern="1200" dirty="0">
                          <a:solidFill>
                            <a:schemeClr val="bg1"/>
                          </a:solidFill>
                          <a:latin typeface="Nunito"/>
                          <a:ea typeface="+mn-ea"/>
                          <a:cs typeface="+mn-cs"/>
                        </a:rPr>
                        <a:t>Complication</a:t>
                      </a:r>
                      <a:endParaRPr lang="de-DE" dirty="0"/>
                    </a:p>
                  </a:txBody>
                  <a:tcPr anchor="ctr">
                    <a:solidFill>
                      <a:srgbClr val="B251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1" kern="1200" dirty="0">
                          <a:solidFill>
                            <a:schemeClr val="bg1"/>
                          </a:solidFill>
                          <a:latin typeface="Nunito"/>
                          <a:ea typeface="+mn-ea"/>
                          <a:cs typeface="+mn-cs"/>
                        </a:rPr>
                        <a:t>Resolution</a:t>
                      </a:r>
                      <a:endParaRPr lang="de-DE" dirty="0"/>
                    </a:p>
                  </a:txBody>
                  <a:tcPr anchor="ctr">
                    <a:solidFill>
                      <a:srgbClr val="9BB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21465"/>
                  </a:ext>
                </a:extLst>
              </a:tr>
              <a:tr h="5578351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Fact-based and unambiguous description about the current situation.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audience should already know and accept the facts.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252000">
                    <a:solidFill>
                      <a:srgbClr val="D0D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reason the situation requires action.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has changed that requires action? What is the impact?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252000">
                    <a:solidFill>
                      <a:srgbClr val="D0D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proposal for how to resolve the complication or capture an opportunity.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Answer-first, then followed by supporting points.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252000">
                    <a:solidFill>
                      <a:srgbClr val="D0D8E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5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381415"/>
            <a:ext cx="770636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380226" y="6971302"/>
            <a:ext cx="915398" cy="91539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380226" y="4152900"/>
            <a:ext cx="6879074" cy="472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5400" spc="-84" dirty="0">
                <a:solidFill>
                  <a:srgbClr val="3884FD"/>
                </a:solidFill>
                <a:latin typeface="Nunito Bold"/>
              </a:rPr>
              <a:t>Please sign up to my newsletter</a:t>
            </a:r>
          </a:p>
          <a:p>
            <a:pPr>
              <a:lnSpc>
                <a:spcPts val="9349"/>
              </a:lnSpc>
            </a:pPr>
            <a:endParaRPr lang="en-US" sz="7200" spc="-84" dirty="0">
              <a:solidFill>
                <a:srgbClr val="3884FD"/>
              </a:solidFill>
              <a:latin typeface="Nunito Bold"/>
            </a:endParaRPr>
          </a:p>
          <a:p>
            <a:pPr>
              <a:lnSpc>
                <a:spcPts val="9349"/>
              </a:lnSpc>
            </a:pPr>
            <a:endParaRPr lang="en-US" sz="6600" spc="-84" dirty="0">
              <a:solidFill>
                <a:srgbClr val="3884FD"/>
              </a:solidFill>
              <a:latin typeface="Nuni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742275" y="7151040"/>
            <a:ext cx="5068330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884FD"/>
                </a:solidFill>
                <a:latin typeface="Nunito"/>
              </a:rPr>
              <a:t>www.strategypunk.com</a:t>
            </a:r>
          </a:p>
        </p:txBody>
      </p:sp>
      <p:pic>
        <p:nvPicPr>
          <p:cNvPr id="16" name="Google Shape;196;p1">
            <a:extLst>
              <a:ext uri="{FF2B5EF4-FFF2-40B4-BE49-F238E27FC236}">
                <a16:creationId xmlns:a16="http://schemas.microsoft.com/office/drawing/2014/main" id="{90ADA73E-6C58-49B9-B1F6-2544290C6C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A914F0E-4F3C-4E01-BCCB-CF4B79C2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944757"/>
            <a:ext cx="5943600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39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Nunito Bold</vt:lpstr>
      <vt:lpstr>Arial</vt:lpstr>
      <vt:lpstr>Calibri</vt:lpstr>
      <vt:lpstr>Wingdings</vt:lpstr>
      <vt:lpstr>Arial Narrow</vt:lpstr>
      <vt:lpstr>Nunito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SCR framework</dc:title>
  <dc:creator>Thomas Kriete</dc:creator>
  <cp:lastModifiedBy>Thomas Kriete</cp:lastModifiedBy>
  <cp:revision>23</cp:revision>
  <dcterms:created xsi:type="dcterms:W3CDTF">2006-08-16T00:00:00Z</dcterms:created>
  <dcterms:modified xsi:type="dcterms:W3CDTF">2022-04-27T13:32:26Z</dcterms:modified>
  <dc:identifier>DAE6Hs7adPM</dc:identifier>
</cp:coreProperties>
</file>