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5"/>
  </p:notesMasterIdLst>
  <p:sldIdLst>
    <p:sldId id="384" r:id="rId3"/>
    <p:sldId id="385" r:id="rId4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BD75"/>
    <a:srgbClr val="B25147"/>
    <a:srgbClr val="F0A239"/>
    <a:srgbClr val="36AB91"/>
    <a:srgbClr val="44727E"/>
    <a:srgbClr val="396F7C"/>
    <a:srgbClr val="A6A6A6"/>
    <a:srgbClr val="DC6E00"/>
    <a:srgbClr val="35AB91"/>
    <a:srgbClr val="5DA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40" autoAdjust="0"/>
    <p:restoredTop sz="93725" autoAdjust="0"/>
  </p:normalViewPr>
  <p:slideViewPr>
    <p:cSldViewPr>
      <p:cViewPr varScale="1">
        <p:scale>
          <a:sx n="73" d="100"/>
          <a:sy n="73" d="100"/>
        </p:scale>
        <p:origin x="644" y="24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38" imgH="338" progId="TCLayout.ActiveDocument.1">
                  <p:embed/>
                </p:oleObj>
              </mc:Choice>
              <mc:Fallback>
                <p:oleObj name="think-cell Foli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6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ags" Target="../tags/tag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1" imgW="360" imgH="360" progId="TCLayout.ActiveDocument.1">
                  <p:embed/>
                </p:oleObj>
              </mc:Choice>
              <mc:Fallback>
                <p:oleObj name="think-cell Folie" r:id="rId21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360" imgH="360" progId="TCLayout.ActiveDocument.1">
                  <p:embed/>
                </p:oleObj>
              </mc:Choice>
              <mc:Fallback>
                <p:oleObj name="think-cell Folie" r:id="rId1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16.07.2022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tags" Target="../tags/tag20.xml"/><Relationship Id="rId16" Type="http://schemas.openxmlformats.org/officeDocument/2006/relationships/image" Target="../media/image16.svg"/><Relationship Id="rId1" Type="http://schemas.openxmlformats.org/officeDocument/2006/relationships/tags" Target="../tags/tag1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emf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9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en-US" b="1" dirty="0"/>
              <a:t>S.T.A.R method</a:t>
            </a:r>
            <a:endParaRPr lang="de-DE" b="1" i="1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462561" y="111480"/>
            <a:ext cx="2305384" cy="111229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1885" y="832635"/>
            <a:ext cx="9303353" cy="392112"/>
          </a:xfrm>
        </p:spPr>
        <p:txBody>
          <a:bodyPr/>
          <a:lstStyle/>
          <a:p>
            <a:r>
              <a:rPr lang="en-GB" sz="2400" b="1" dirty="0">
                <a:solidFill>
                  <a:schemeClr val="accent6"/>
                </a:solidFill>
              </a:rPr>
              <a:t>Introduction - Model for interviewing questions</a:t>
            </a:r>
          </a:p>
        </p:txBody>
      </p:sp>
      <p:cxnSp>
        <p:nvCxnSpPr>
          <p:cNvPr id="30" name="Google Shape;169;p27">
            <a:extLst>
              <a:ext uri="{FF2B5EF4-FFF2-40B4-BE49-F238E27FC236}">
                <a16:creationId xmlns:a16="http://schemas.microsoft.com/office/drawing/2014/main" id="{2FE55C60-942C-2152-2D0B-FAF4514DC590}"/>
              </a:ext>
            </a:extLst>
          </p:cNvPr>
          <p:cNvCxnSpPr>
            <a:cxnSpLocks/>
          </p:cNvCxnSpPr>
          <p:nvPr/>
        </p:nvCxnSpPr>
        <p:spPr>
          <a:xfrm flipH="1">
            <a:off x="531143" y="2082182"/>
            <a:ext cx="11088000" cy="72008"/>
          </a:xfrm>
          <a:prstGeom prst="straightConnector1">
            <a:avLst/>
          </a:prstGeom>
          <a:noFill/>
          <a:ln w="76200" cap="flat" cmpd="sng">
            <a:solidFill>
              <a:srgbClr val="595959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0" name="Google Shape;183;p27">
            <a:extLst>
              <a:ext uri="{FF2B5EF4-FFF2-40B4-BE49-F238E27FC236}">
                <a16:creationId xmlns:a16="http://schemas.microsoft.com/office/drawing/2014/main" id="{5D178CF1-5125-58B8-16BD-029AC3A608B9}"/>
              </a:ext>
            </a:extLst>
          </p:cNvPr>
          <p:cNvCxnSpPr>
            <a:cxnSpLocks/>
          </p:cNvCxnSpPr>
          <p:nvPr/>
        </p:nvCxnSpPr>
        <p:spPr>
          <a:xfrm>
            <a:off x="531143" y="5085184"/>
            <a:ext cx="11088000" cy="0"/>
          </a:xfrm>
          <a:prstGeom prst="straightConnector1">
            <a:avLst/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42" name="Google Shape;170;p27">
            <a:extLst>
              <a:ext uri="{FF2B5EF4-FFF2-40B4-BE49-F238E27FC236}">
                <a16:creationId xmlns:a16="http://schemas.microsoft.com/office/drawing/2014/main" id="{95DFF707-7E63-572A-318D-888A0B0F842D}"/>
              </a:ext>
            </a:extLst>
          </p:cNvPr>
          <p:cNvSpPr>
            <a:spLocks noChangeAspect="1"/>
          </p:cNvSpPr>
          <p:nvPr/>
        </p:nvSpPr>
        <p:spPr>
          <a:xfrm>
            <a:off x="1487488" y="1541671"/>
            <a:ext cx="1008000" cy="100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" name="Google Shape;173;p27">
            <a:extLst>
              <a:ext uri="{FF2B5EF4-FFF2-40B4-BE49-F238E27FC236}">
                <a16:creationId xmlns:a16="http://schemas.microsoft.com/office/drawing/2014/main" id="{A8A9DA9A-FFB0-5777-0B45-9144581C55F3}"/>
              </a:ext>
            </a:extLst>
          </p:cNvPr>
          <p:cNvSpPr txBox="1"/>
          <p:nvPr/>
        </p:nvSpPr>
        <p:spPr>
          <a:xfrm>
            <a:off x="1029291" y="2658246"/>
            <a:ext cx="1924394" cy="26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3600" b="1" u="sng" dirty="0">
                <a:solidFill>
                  <a:srgbClr val="36AB9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S</a:t>
            </a:r>
            <a:r>
              <a:rPr lang="de" sz="2800" b="1" dirty="0">
                <a:solidFill>
                  <a:srgbClr val="36AB9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ituation</a:t>
            </a:r>
            <a:endParaRPr sz="2800" dirty="0">
              <a:solidFill>
                <a:srgbClr val="36AB9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44" name="Google Shape;178;p27">
            <a:extLst>
              <a:ext uri="{FF2B5EF4-FFF2-40B4-BE49-F238E27FC236}">
                <a16:creationId xmlns:a16="http://schemas.microsoft.com/office/drawing/2014/main" id="{9D8A1CFA-811E-2C88-C748-87FDE1D5E233}"/>
              </a:ext>
            </a:extLst>
          </p:cNvPr>
          <p:cNvSpPr txBox="1">
            <a:spLocks/>
          </p:cNvSpPr>
          <p:nvPr/>
        </p:nvSpPr>
        <p:spPr>
          <a:xfrm>
            <a:off x="904675" y="3711796"/>
            <a:ext cx="1970460" cy="111569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dirty="0"/>
              <a:t>Introduce the situation or challenge</a:t>
            </a:r>
          </a:p>
        </p:txBody>
      </p:sp>
      <p:sp>
        <p:nvSpPr>
          <p:cNvPr id="48" name="Google Shape;171;p27">
            <a:extLst>
              <a:ext uri="{FF2B5EF4-FFF2-40B4-BE49-F238E27FC236}">
                <a16:creationId xmlns:a16="http://schemas.microsoft.com/office/drawing/2014/main" id="{05C14D46-BFAA-E64A-C002-56D31BEE4619}"/>
              </a:ext>
            </a:extLst>
          </p:cNvPr>
          <p:cNvSpPr>
            <a:spLocks noChangeAspect="1"/>
          </p:cNvSpPr>
          <p:nvPr/>
        </p:nvSpPr>
        <p:spPr>
          <a:xfrm>
            <a:off x="4103779" y="1541671"/>
            <a:ext cx="1008000" cy="100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4" name="Google Shape;172;p27">
            <a:extLst>
              <a:ext uri="{FF2B5EF4-FFF2-40B4-BE49-F238E27FC236}">
                <a16:creationId xmlns:a16="http://schemas.microsoft.com/office/drawing/2014/main" id="{819E6E41-C1F6-5EB3-C58E-113280820911}"/>
              </a:ext>
            </a:extLst>
          </p:cNvPr>
          <p:cNvSpPr>
            <a:spLocks noChangeAspect="1"/>
          </p:cNvSpPr>
          <p:nvPr/>
        </p:nvSpPr>
        <p:spPr>
          <a:xfrm>
            <a:off x="6720070" y="1541671"/>
            <a:ext cx="1008000" cy="100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176;p27">
            <a:extLst>
              <a:ext uri="{FF2B5EF4-FFF2-40B4-BE49-F238E27FC236}">
                <a16:creationId xmlns:a16="http://schemas.microsoft.com/office/drawing/2014/main" id="{FEA1C578-6F6C-050C-2315-B0FDCEC219A2}"/>
              </a:ext>
            </a:extLst>
          </p:cNvPr>
          <p:cNvSpPr>
            <a:spLocks noChangeAspect="1"/>
          </p:cNvSpPr>
          <p:nvPr/>
        </p:nvSpPr>
        <p:spPr>
          <a:xfrm>
            <a:off x="9336360" y="1541671"/>
            <a:ext cx="1008000" cy="100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173;p27">
            <a:extLst>
              <a:ext uri="{FF2B5EF4-FFF2-40B4-BE49-F238E27FC236}">
                <a16:creationId xmlns:a16="http://schemas.microsoft.com/office/drawing/2014/main" id="{3144C948-8D9B-114A-EA13-9E73A376AF52}"/>
              </a:ext>
            </a:extLst>
          </p:cNvPr>
          <p:cNvSpPr txBox="1"/>
          <p:nvPr/>
        </p:nvSpPr>
        <p:spPr>
          <a:xfrm>
            <a:off x="3645753" y="2658246"/>
            <a:ext cx="1924394" cy="26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3600" b="1" u="sng" dirty="0">
                <a:solidFill>
                  <a:srgbClr val="F0A23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T</a:t>
            </a:r>
            <a:r>
              <a:rPr lang="de" sz="2800" b="1" dirty="0">
                <a:solidFill>
                  <a:srgbClr val="F0A23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ask</a:t>
            </a:r>
            <a:endParaRPr sz="2800" dirty="0">
              <a:solidFill>
                <a:srgbClr val="F0A239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72" name="Google Shape;173;p27">
            <a:extLst>
              <a:ext uri="{FF2B5EF4-FFF2-40B4-BE49-F238E27FC236}">
                <a16:creationId xmlns:a16="http://schemas.microsoft.com/office/drawing/2014/main" id="{69BE16E2-F3E9-6DA0-9308-5ED58B934BA7}"/>
              </a:ext>
            </a:extLst>
          </p:cNvPr>
          <p:cNvSpPr txBox="1"/>
          <p:nvPr/>
        </p:nvSpPr>
        <p:spPr>
          <a:xfrm>
            <a:off x="8878678" y="2658246"/>
            <a:ext cx="1924394" cy="26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3200" b="1" u="sng" dirty="0">
                <a:solidFill>
                  <a:srgbClr val="A8BD75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R</a:t>
            </a:r>
            <a:r>
              <a:rPr lang="de" sz="2400" b="1" dirty="0">
                <a:solidFill>
                  <a:srgbClr val="A8BD75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esults</a:t>
            </a:r>
            <a:endParaRPr sz="2400" dirty="0">
              <a:solidFill>
                <a:srgbClr val="A8BD75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73" name="Google Shape;173;p27">
            <a:extLst>
              <a:ext uri="{FF2B5EF4-FFF2-40B4-BE49-F238E27FC236}">
                <a16:creationId xmlns:a16="http://schemas.microsoft.com/office/drawing/2014/main" id="{BF339AE3-0B51-1189-FF0D-1DF69503D1B2}"/>
              </a:ext>
            </a:extLst>
          </p:cNvPr>
          <p:cNvSpPr txBox="1"/>
          <p:nvPr/>
        </p:nvSpPr>
        <p:spPr>
          <a:xfrm>
            <a:off x="6262215" y="2658246"/>
            <a:ext cx="1924394" cy="26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3600" b="1" u="sng" dirty="0">
                <a:solidFill>
                  <a:srgbClr val="B25147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A</a:t>
            </a:r>
            <a:r>
              <a:rPr lang="de" sz="2800" b="1" dirty="0">
                <a:solidFill>
                  <a:srgbClr val="B25147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ction</a:t>
            </a:r>
            <a:endParaRPr sz="2800" dirty="0">
              <a:solidFill>
                <a:srgbClr val="B25147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74" name="Google Shape;178;p27">
            <a:extLst>
              <a:ext uri="{FF2B5EF4-FFF2-40B4-BE49-F238E27FC236}">
                <a16:creationId xmlns:a16="http://schemas.microsoft.com/office/drawing/2014/main" id="{006B9639-6930-F951-1AD4-9986ED60A474}"/>
              </a:ext>
            </a:extLst>
          </p:cNvPr>
          <p:cNvSpPr txBox="1">
            <a:spLocks/>
          </p:cNvSpPr>
          <p:nvPr/>
        </p:nvSpPr>
        <p:spPr>
          <a:xfrm>
            <a:off x="911424" y="5508995"/>
            <a:ext cx="1970460" cy="79508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i="1" dirty="0"/>
              <a:t>Set the </a:t>
            </a:r>
          </a:p>
          <a:p>
            <a:pPr marL="28149" indent="0"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i="1" dirty="0"/>
              <a:t>context</a:t>
            </a:r>
          </a:p>
        </p:txBody>
      </p:sp>
      <p:sp>
        <p:nvSpPr>
          <p:cNvPr id="75" name="Google Shape;178;p27">
            <a:extLst>
              <a:ext uri="{FF2B5EF4-FFF2-40B4-BE49-F238E27FC236}">
                <a16:creationId xmlns:a16="http://schemas.microsoft.com/office/drawing/2014/main" id="{5925BA2E-D534-DD83-37F2-DB6ECE109AC2}"/>
              </a:ext>
            </a:extLst>
          </p:cNvPr>
          <p:cNvSpPr txBox="1">
            <a:spLocks/>
          </p:cNvSpPr>
          <p:nvPr/>
        </p:nvSpPr>
        <p:spPr>
          <a:xfrm>
            <a:off x="3581740" y="3711796"/>
            <a:ext cx="1970460" cy="111569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dirty="0"/>
              <a:t>What were you required to achieve? </a:t>
            </a:r>
          </a:p>
        </p:txBody>
      </p:sp>
      <p:sp>
        <p:nvSpPr>
          <p:cNvPr id="76" name="Google Shape;178;p27">
            <a:extLst>
              <a:ext uri="{FF2B5EF4-FFF2-40B4-BE49-F238E27FC236}">
                <a16:creationId xmlns:a16="http://schemas.microsoft.com/office/drawing/2014/main" id="{731DE32C-68FD-4392-AB22-0DF5EB4591A4}"/>
              </a:ext>
            </a:extLst>
          </p:cNvPr>
          <p:cNvSpPr txBox="1">
            <a:spLocks/>
          </p:cNvSpPr>
          <p:nvPr/>
        </p:nvSpPr>
        <p:spPr>
          <a:xfrm>
            <a:off x="3588489" y="5508995"/>
            <a:ext cx="1970460" cy="7181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i="1" dirty="0"/>
              <a:t>Describe the purpose</a:t>
            </a:r>
          </a:p>
        </p:txBody>
      </p:sp>
      <p:sp>
        <p:nvSpPr>
          <p:cNvPr id="84" name="Google Shape;178;p27">
            <a:extLst>
              <a:ext uri="{FF2B5EF4-FFF2-40B4-BE49-F238E27FC236}">
                <a16:creationId xmlns:a16="http://schemas.microsoft.com/office/drawing/2014/main" id="{4C309151-BE10-D72D-AB42-6E4D994C2069}"/>
              </a:ext>
            </a:extLst>
          </p:cNvPr>
          <p:cNvSpPr txBox="1">
            <a:spLocks/>
          </p:cNvSpPr>
          <p:nvPr/>
        </p:nvSpPr>
        <p:spPr>
          <a:xfrm>
            <a:off x="6258805" y="3711796"/>
            <a:ext cx="1970460" cy="111569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dirty="0"/>
              <a:t>How did you overcome the challenge?</a:t>
            </a:r>
          </a:p>
        </p:txBody>
      </p:sp>
      <p:sp>
        <p:nvSpPr>
          <p:cNvPr id="85" name="Google Shape;178;p27">
            <a:extLst>
              <a:ext uri="{FF2B5EF4-FFF2-40B4-BE49-F238E27FC236}">
                <a16:creationId xmlns:a16="http://schemas.microsoft.com/office/drawing/2014/main" id="{0D22D1F6-E345-C159-D517-10C96D8EA45A}"/>
              </a:ext>
            </a:extLst>
          </p:cNvPr>
          <p:cNvSpPr txBox="1">
            <a:spLocks/>
          </p:cNvSpPr>
          <p:nvPr/>
        </p:nvSpPr>
        <p:spPr>
          <a:xfrm>
            <a:off x="6265554" y="5508995"/>
            <a:ext cx="1970460" cy="7181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i="1" dirty="0"/>
              <a:t>Explain what you did</a:t>
            </a:r>
          </a:p>
        </p:txBody>
      </p:sp>
      <p:sp>
        <p:nvSpPr>
          <p:cNvPr id="86" name="Google Shape;178;p27">
            <a:extLst>
              <a:ext uri="{FF2B5EF4-FFF2-40B4-BE49-F238E27FC236}">
                <a16:creationId xmlns:a16="http://schemas.microsoft.com/office/drawing/2014/main" id="{6CE77D22-7718-9127-C521-CE626B1B3538}"/>
              </a:ext>
            </a:extLst>
          </p:cNvPr>
          <p:cNvSpPr txBox="1">
            <a:spLocks/>
          </p:cNvSpPr>
          <p:nvPr/>
        </p:nvSpPr>
        <p:spPr>
          <a:xfrm>
            <a:off x="8935871" y="3711796"/>
            <a:ext cx="1970460" cy="111569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dirty="0"/>
              <a:t>What was the outcome of your actions? </a:t>
            </a:r>
          </a:p>
        </p:txBody>
      </p:sp>
      <p:sp>
        <p:nvSpPr>
          <p:cNvPr id="87" name="Google Shape;178;p27">
            <a:extLst>
              <a:ext uri="{FF2B5EF4-FFF2-40B4-BE49-F238E27FC236}">
                <a16:creationId xmlns:a16="http://schemas.microsoft.com/office/drawing/2014/main" id="{4C54C4D2-4558-FD2E-8506-7394DFEFDE75}"/>
              </a:ext>
            </a:extLst>
          </p:cNvPr>
          <p:cNvSpPr txBox="1">
            <a:spLocks/>
          </p:cNvSpPr>
          <p:nvPr/>
        </p:nvSpPr>
        <p:spPr>
          <a:xfrm>
            <a:off x="8942620" y="5508995"/>
            <a:ext cx="1970460" cy="7181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49" indent="0"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rgbClr val="16315A"/>
              </a:buClr>
              <a:buSzPts val="1000"/>
              <a:buNone/>
            </a:pPr>
            <a:r>
              <a:rPr lang="en-US" sz="2400" i="1" dirty="0"/>
              <a:t>Share the outcome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793DEEB-5C19-1827-8942-73B61082A7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588360" y="1802126"/>
            <a:ext cx="504000" cy="504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EE18CEDF-0D30-6A75-5242-C84A313A5E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36539" y="-1419239"/>
            <a:ext cx="900000" cy="90000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91AE57FF-8D5C-E5B2-2E19-8F8C1253A0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64487" y="1802126"/>
            <a:ext cx="504000" cy="504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FA374B74-C0EF-1248-F9CF-149476C428C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36070" y="1757671"/>
            <a:ext cx="576000" cy="576000"/>
          </a:xfrm>
          <a:prstGeom prst="rect">
            <a:avLst/>
          </a:prstGeom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1C4C2C41-BE1F-0DF9-5741-880F0FDB9BB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721488" y="1802126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5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en-US" b="1" dirty="0"/>
              <a:t>S.T.A.R method</a:t>
            </a:r>
            <a:endParaRPr lang="de-DE" b="1" i="1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462561" y="111480"/>
            <a:ext cx="2305384" cy="111229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1885" y="832635"/>
            <a:ext cx="9303353" cy="392112"/>
          </a:xfrm>
        </p:spPr>
        <p:txBody>
          <a:bodyPr/>
          <a:lstStyle/>
          <a:p>
            <a:r>
              <a:rPr lang="en-GB" sz="2400" b="1" dirty="0">
                <a:solidFill>
                  <a:schemeClr val="accent6"/>
                </a:solidFill>
              </a:rPr>
              <a:t>Worksheet – prepare for interviewing questions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E18CEDF-0D30-6A75-5242-C84A313A5E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36539" y="-1419239"/>
            <a:ext cx="900000" cy="900000"/>
          </a:xfrm>
          <a:prstGeom prst="rect">
            <a:avLst/>
          </a:prstGeom>
        </p:spPr>
      </p:pic>
      <p:cxnSp>
        <p:nvCxnSpPr>
          <p:cNvPr id="32" name="AutoShape 249">
            <a:extLst>
              <a:ext uri="{FF2B5EF4-FFF2-40B4-BE49-F238E27FC236}">
                <a16:creationId xmlns:a16="http://schemas.microsoft.com/office/drawing/2014/main" id="{8F504468-C5A2-0BA5-45B7-2A88C17F76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72774" y="1752775"/>
            <a:ext cx="4378365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AutoShape 250">
            <a:extLst>
              <a:ext uri="{FF2B5EF4-FFF2-40B4-BE49-F238E27FC236}">
                <a16:creationId xmlns:a16="http://schemas.microsoft.com/office/drawing/2014/main" id="{997CDD0F-F3FD-BD39-1C84-1989E15D7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680" y="1448896"/>
            <a:ext cx="4388550" cy="24929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288" anchor="b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endParaRPr lang="en-US" sz="1500" baseline="0" noProof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AutoShape 249">
            <a:extLst>
              <a:ext uri="{FF2B5EF4-FFF2-40B4-BE49-F238E27FC236}">
                <a16:creationId xmlns:a16="http://schemas.microsoft.com/office/drawing/2014/main" id="{E67E775F-2734-D9B9-502F-F513CF9C7C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6296" y="3044836"/>
            <a:ext cx="11112649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249">
            <a:extLst>
              <a:ext uri="{FF2B5EF4-FFF2-40B4-BE49-F238E27FC236}">
                <a16:creationId xmlns:a16="http://schemas.microsoft.com/office/drawing/2014/main" id="{27B290CE-72C1-7259-749D-4A08EE3FA09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6295" y="4238492"/>
            <a:ext cx="11112649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249">
            <a:extLst>
              <a:ext uri="{FF2B5EF4-FFF2-40B4-BE49-F238E27FC236}">
                <a16:creationId xmlns:a16="http://schemas.microsoft.com/office/drawing/2014/main" id="{E2BA6294-F9B8-7C40-0495-66A113E5F79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70580" y="1752775"/>
            <a:ext cx="4378365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AutoShape 250">
            <a:extLst>
              <a:ext uri="{FF2B5EF4-FFF2-40B4-BE49-F238E27FC236}">
                <a16:creationId xmlns:a16="http://schemas.microsoft.com/office/drawing/2014/main" id="{617B3A87-16E4-8417-9E8A-DF254CCF5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8486" y="1448896"/>
            <a:ext cx="4388550" cy="24929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288" anchor="b">
            <a:spAutoFit/>
          </a:bodyPr>
          <a:lstStyle/>
          <a:p>
            <a:r>
              <a:rPr lang="en-US" sz="15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lang="en-US" sz="1500" baseline="0" noProof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56">
            <a:extLst>
              <a:ext uri="{FF2B5EF4-FFF2-40B4-BE49-F238E27FC236}">
                <a16:creationId xmlns:a16="http://schemas.microsoft.com/office/drawing/2014/main" id="{6FD5D7D2-9B42-94D2-BE0D-AA54ABD8B885}"/>
              </a:ext>
            </a:extLst>
          </p:cNvPr>
          <p:cNvGrpSpPr/>
          <p:nvPr/>
        </p:nvGrpSpPr>
        <p:grpSpPr>
          <a:xfrm>
            <a:off x="536295" y="1934816"/>
            <a:ext cx="11112650" cy="936000"/>
            <a:chOff x="536295" y="1252284"/>
            <a:chExt cx="11112650" cy="1402989"/>
          </a:xfrm>
        </p:grpSpPr>
        <p:sp>
          <p:nvSpPr>
            <p:cNvPr id="39" name="TextBox 29">
              <a:extLst>
                <a:ext uri="{FF2B5EF4-FFF2-40B4-BE49-F238E27FC236}">
                  <a16:creationId xmlns:a16="http://schemas.microsoft.com/office/drawing/2014/main" id="{4D11EB95-6CA0-A082-B475-C2252369BFDA}"/>
                </a:ext>
              </a:extLst>
            </p:cNvPr>
            <p:cNvSpPr txBox="1"/>
            <p:nvPr/>
          </p:nvSpPr>
          <p:spPr>
            <a:xfrm>
              <a:off x="2672774" y="1252284"/>
              <a:ext cx="4378365" cy="3690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Introduce the situation or challenge</a:t>
              </a:r>
            </a:p>
          </p:txBody>
        </p:sp>
        <p:sp>
          <p:nvSpPr>
            <p:cNvPr id="41" name="Rectangle 7">
              <a:extLst>
                <a:ext uri="{FF2B5EF4-FFF2-40B4-BE49-F238E27FC236}">
                  <a16:creationId xmlns:a16="http://schemas.microsoft.com/office/drawing/2014/main" id="{88FEE6F0-DE59-0B86-E29A-ECD164B89A6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36295" y="1252284"/>
              <a:ext cx="1913189" cy="14029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9" tIns="72009" rIns="72009" bIns="72009" anchor="t" anchorCtr="0">
              <a:noAutofit/>
            </a:bodyPr>
            <a:lstStyle/>
            <a:p>
              <a:pPr marL="0" marR="0" lvl="0" indent="0" defTabSz="895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sng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S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ituation</a:t>
              </a:r>
              <a:endPara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</a:endParaRPr>
            </a:p>
          </p:txBody>
        </p:sp>
        <p:sp>
          <p:nvSpPr>
            <p:cNvPr id="45" name="TextBox 47">
              <a:extLst>
                <a:ext uri="{FF2B5EF4-FFF2-40B4-BE49-F238E27FC236}">
                  <a16:creationId xmlns:a16="http://schemas.microsoft.com/office/drawing/2014/main" id="{7D7B8E17-DBA1-EE45-F165-F2C821AAD5F4}"/>
                </a:ext>
              </a:extLst>
            </p:cNvPr>
            <p:cNvSpPr txBox="1"/>
            <p:nvPr/>
          </p:nvSpPr>
          <p:spPr>
            <a:xfrm>
              <a:off x="7270580" y="1252284"/>
              <a:ext cx="4378365" cy="8119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</p:txBody>
        </p:sp>
      </p:grpSp>
      <p:grpSp>
        <p:nvGrpSpPr>
          <p:cNvPr id="46" name="Group 54">
            <a:extLst>
              <a:ext uri="{FF2B5EF4-FFF2-40B4-BE49-F238E27FC236}">
                <a16:creationId xmlns:a16="http://schemas.microsoft.com/office/drawing/2014/main" id="{C1994E59-6471-DFBC-29C3-F3A6381B37B9}"/>
              </a:ext>
            </a:extLst>
          </p:cNvPr>
          <p:cNvGrpSpPr/>
          <p:nvPr/>
        </p:nvGrpSpPr>
        <p:grpSpPr>
          <a:xfrm>
            <a:off x="536295" y="4371168"/>
            <a:ext cx="11130587" cy="936000"/>
            <a:chOff x="536295" y="4593255"/>
            <a:chExt cx="11130587" cy="1402989"/>
          </a:xfrm>
        </p:grpSpPr>
        <p:sp>
          <p:nvSpPr>
            <p:cNvPr id="47" name="TextBox 31">
              <a:extLst>
                <a:ext uri="{FF2B5EF4-FFF2-40B4-BE49-F238E27FC236}">
                  <a16:creationId xmlns:a16="http://schemas.microsoft.com/office/drawing/2014/main" id="{2175D200-DF9C-8A15-5063-DCC8746F9D4B}"/>
                </a:ext>
              </a:extLst>
            </p:cNvPr>
            <p:cNvSpPr txBox="1"/>
            <p:nvPr/>
          </p:nvSpPr>
          <p:spPr>
            <a:xfrm>
              <a:off x="2668129" y="4593256"/>
              <a:ext cx="4400947" cy="8119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How did you overcome the challenge?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</p:txBody>
        </p:sp>
        <p:sp>
          <p:nvSpPr>
            <p:cNvPr id="49" name="Rectangle 7">
              <a:extLst>
                <a:ext uri="{FF2B5EF4-FFF2-40B4-BE49-F238E27FC236}">
                  <a16:creationId xmlns:a16="http://schemas.microsoft.com/office/drawing/2014/main" id="{91789333-8AFE-6DF6-2D32-11FC2AD43F0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36295" y="4593255"/>
              <a:ext cx="1913189" cy="14029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9" tIns="72009" rIns="72009" bIns="72009" anchor="t" anchorCtr="0">
              <a:noAutofit/>
            </a:bodyPr>
            <a:lstStyle/>
            <a:p>
              <a:pPr marL="0" marR="0" lvl="0" indent="0" defTabSz="895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sng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A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ction</a:t>
              </a:r>
            </a:p>
          </p:txBody>
        </p:sp>
        <p:sp>
          <p:nvSpPr>
            <p:cNvPr id="50" name="TextBox 48">
              <a:extLst>
                <a:ext uri="{FF2B5EF4-FFF2-40B4-BE49-F238E27FC236}">
                  <a16:creationId xmlns:a16="http://schemas.microsoft.com/office/drawing/2014/main" id="{FCC847DC-3DC9-1184-A9D0-AB40F41D274B}"/>
                </a:ext>
              </a:extLst>
            </p:cNvPr>
            <p:cNvSpPr txBox="1"/>
            <p:nvPr/>
          </p:nvSpPr>
          <p:spPr>
            <a:xfrm>
              <a:off x="7265935" y="4593256"/>
              <a:ext cx="4400947" cy="8119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  <a:endParaRPr lang="en-US" sz="1500" dirty="0"/>
            </a:p>
          </p:txBody>
        </p:sp>
      </p:grpSp>
      <p:grpSp>
        <p:nvGrpSpPr>
          <p:cNvPr id="51" name="Group 55">
            <a:extLst>
              <a:ext uri="{FF2B5EF4-FFF2-40B4-BE49-F238E27FC236}">
                <a16:creationId xmlns:a16="http://schemas.microsoft.com/office/drawing/2014/main" id="{FC8784B9-2D50-9282-FC89-D76A2DB3D115}"/>
              </a:ext>
            </a:extLst>
          </p:cNvPr>
          <p:cNvGrpSpPr/>
          <p:nvPr/>
        </p:nvGrpSpPr>
        <p:grpSpPr>
          <a:xfrm>
            <a:off x="536295" y="3152992"/>
            <a:ext cx="11112650" cy="936000"/>
            <a:chOff x="536295" y="2793688"/>
            <a:chExt cx="11112650" cy="1402989"/>
          </a:xfrm>
        </p:grpSpPr>
        <p:sp>
          <p:nvSpPr>
            <p:cNvPr id="52" name="TextBox 38">
              <a:extLst>
                <a:ext uri="{FF2B5EF4-FFF2-40B4-BE49-F238E27FC236}">
                  <a16:creationId xmlns:a16="http://schemas.microsoft.com/office/drawing/2014/main" id="{6075BDE0-5F10-9BD4-03C3-91A6A11CBBCC}"/>
                </a:ext>
              </a:extLst>
            </p:cNvPr>
            <p:cNvSpPr txBox="1"/>
            <p:nvPr/>
          </p:nvSpPr>
          <p:spPr>
            <a:xfrm>
              <a:off x="2672774" y="2793689"/>
              <a:ext cx="4378365" cy="78426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What were you required to achieve?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500" dirty="0"/>
            </a:p>
          </p:txBody>
        </p:sp>
        <p:sp>
          <p:nvSpPr>
            <p:cNvPr id="53" name="Rectangle 7">
              <a:extLst>
                <a:ext uri="{FF2B5EF4-FFF2-40B4-BE49-F238E27FC236}">
                  <a16:creationId xmlns:a16="http://schemas.microsoft.com/office/drawing/2014/main" id="{0D708401-DDF7-BF1F-4324-C2AB7878E00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36295" y="2793688"/>
              <a:ext cx="1913189" cy="14029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9" tIns="72009" rIns="72009" bIns="72009" anchor="t" anchorCtr="0">
              <a:noAutofit/>
            </a:bodyPr>
            <a:lstStyle/>
            <a:p>
              <a:pPr marL="0" marR="0" lvl="0" indent="0" defTabSz="895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sng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T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ask</a:t>
              </a:r>
            </a:p>
          </p:txBody>
        </p:sp>
        <p:sp>
          <p:nvSpPr>
            <p:cNvPr id="55" name="TextBox 51">
              <a:extLst>
                <a:ext uri="{FF2B5EF4-FFF2-40B4-BE49-F238E27FC236}">
                  <a16:creationId xmlns:a16="http://schemas.microsoft.com/office/drawing/2014/main" id="{BF6E20AA-0663-D6E1-2FE6-E9087924A158}"/>
                </a:ext>
              </a:extLst>
            </p:cNvPr>
            <p:cNvSpPr txBox="1"/>
            <p:nvPr/>
          </p:nvSpPr>
          <p:spPr>
            <a:xfrm>
              <a:off x="7270580" y="2793689"/>
              <a:ext cx="4378365" cy="8119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  <a:endParaRPr lang="en-US" sz="1500" dirty="0"/>
            </a:p>
          </p:txBody>
        </p:sp>
      </p:grpSp>
      <p:cxnSp>
        <p:nvCxnSpPr>
          <p:cNvPr id="61" name="AutoShape 249">
            <a:extLst>
              <a:ext uri="{FF2B5EF4-FFF2-40B4-BE49-F238E27FC236}">
                <a16:creationId xmlns:a16="http://schemas.microsoft.com/office/drawing/2014/main" id="{E2F50AAC-89BE-FEA0-B750-C7505AA147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6295" y="5445328"/>
            <a:ext cx="11112649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2" name="Group 54">
            <a:extLst>
              <a:ext uri="{FF2B5EF4-FFF2-40B4-BE49-F238E27FC236}">
                <a16:creationId xmlns:a16="http://schemas.microsoft.com/office/drawing/2014/main" id="{192798CB-14FB-B6C1-A525-89C143D262AF}"/>
              </a:ext>
            </a:extLst>
          </p:cNvPr>
          <p:cNvGrpSpPr/>
          <p:nvPr/>
        </p:nvGrpSpPr>
        <p:grpSpPr>
          <a:xfrm>
            <a:off x="536295" y="5589344"/>
            <a:ext cx="11130587" cy="936000"/>
            <a:chOff x="536295" y="4593255"/>
            <a:chExt cx="11130587" cy="1402989"/>
          </a:xfrm>
        </p:grpSpPr>
        <p:sp>
          <p:nvSpPr>
            <p:cNvPr id="64" name="TextBox 31">
              <a:extLst>
                <a:ext uri="{FF2B5EF4-FFF2-40B4-BE49-F238E27FC236}">
                  <a16:creationId xmlns:a16="http://schemas.microsoft.com/office/drawing/2014/main" id="{6BA479C2-565B-58C1-9C0B-056DF8E2E294}"/>
                </a:ext>
              </a:extLst>
            </p:cNvPr>
            <p:cNvSpPr txBox="1"/>
            <p:nvPr/>
          </p:nvSpPr>
          <p:spPr>
            <a:xfrm>
              <a:off x="2668129" y="4593256"/>
              <a:ext cx="4400947" cy="8119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What was the outcome of your actions?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65" name="Rectangle 7">
              <a:extLst>
                <a:ext uri="{FF2B5EF4-FFF2-40B4-BE49-F238E27FC236}">
                  <a16:creationId xmlns:a16="http://schemas.microsoft.com/office/drawing/2014/main" id="{6243965D-B037-6FF6-102A-4D04FB520C8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36295" y="4593255"/>
              <a:ext cx="1913189" cy="14029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9" tIns="72009" rIns="72009" bIns="72009" anchor="t" anchorCtr="0">
              <a:noAutofit/>
            </a:bodyPr>
            <a:lstStyle/>
            <a:p>
              <a:pPr marL="0" marR="0" lvl="0" indent="0" defTabSz="895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sng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R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esult</a:t>
              </a:r>
            </a:p>
          </p:txBody>
        </p:sp>
        <p:sp>
          <p:nvSpPr>
            <p:cNvPr id="66" name="TextBox 48">
              <a:extLst>
                <a:ext uri="{FF2B5EF4-FFF2-40B4-BE49-F238E27FC236}">
                  <a16:creationId xmlns:a16="http://schemas.microsoft.com/office/drawing/2014/main" id="{EE96E662-24FA-AF94-B421-2B9E0AFD78C6}"/>
                </a:ext>
              </a:extLst>
            </p:cNvPr>
            <p:cNvSpPr txBox="1"/>
            <p:nvPr/>
          </p:nvSpPr>
          <p:spPr>
            <a:xfrm>
              <a:off x="7265935" y="4593256"/>
              <a:ext cx="4400947" cy="8119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R="0" lvl="0" indent="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1pPr>
              <a:lvl2pPr marL="742950" marR="0" lvl="1" indent="-28575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2pPr>
              <a:lvl3pPr marL="1143000" marR="0" lvl="2" indent="-228600" fontAlgn="auto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»"/>
                <a:tabLst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3pPr>
              <a:lvl4pPr marL="1600200" lvl="3" indent="-228600">
                <a:spcBef>
                  <a:spcPct val="20000"/>
                </a:spcBef>
                <a:buFont typeface="Arial" pitchFamily="34" charset="0"/>
                <a:buChar char="–"/>
                <a:defRPr kumimoji="0" lang="en-US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lang="de-DE" sz="2000" dirty="0" smtClean="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8861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Breitbild</PresentationFormat>
  <Paragraphs>38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</vt:lpstr>
      <vt:lpstr>1_Office</vt:lpstr>
      <vt:lpstr>Office</vt:lpstr>
      <vt:lpstr>think-cell Folie</vt:lpstr>
      <vt:lpstr>S.T.A.R method</vt:lpstr>
      <vt:lpstr>S.T.A.R method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Portfolio Management</dc:subject>
  <dc:creator>StrategyPunk.com</dc:creator>
  <cp:keywords/>
  <dc:description>This template is based and inspired by Investor Presentations slides of ABB.</dc:description>
  <cp:lastModifiedBy>Thomas Kriete</cp:lastModifiedBy>
  <cp:revision>134</cp:revision>
  <cp:lastPrinted>2021-02-14T16:18:18Z</cp:lastPrinted>
  <dcterms:created xsi:type="dcterms:W3CDTF">2019-03-05T19:37:05Z</dcterms:created>
  <dcterms:modified xsi:type="dcterms:W3CDTF">2022-07-16T07:08:31Z</dcterms:modified>
  <cp:category>Leadership</cp:category>
</cp:coreProperties>
</file>