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</p:sldIdLst>
  <p:sldSz cx="18288000" cy="10287000"/>
  <p:notesSz cx="6858000" cy="9144000"/>
  <p:embeddedFontLst>
    <p:embeddedFont>
      <p:font typeface="Barlow Bold" panose="020B0604020202020204" charset="0"/>
      <p:regular r:id="rId4"/>
    </p:embeddedFont>
    <p:embeddedFont>
      <p:font typeface="Barlow Bold Bold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nva Sans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8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71857" y="1903970"/>
            <a:ext cx="1112526" cy="111252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0F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71857" y="6266420"/>
            <a:ext cx="1112526" cy="111252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0F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33046" y="1903970"/>
            <a:ext cx="1112526" cy="111252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0F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033046" y="6266420"/>
            <a:ext cx="1112526" cy="111252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0F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>
            <a:off x="1951065" y="5613289"/>
            <a:ext cx="8115300" cy="0"/>
          </a:xfrm>
          <a:prstGeom prst="line">
            <a:avLst/>
          </a:prstGeom>
          <a:ln w="47625" cap="flat">
            <a:solidFill>
              <a:srgbClr val="ECF0F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-5400000">
            <a:off x="2084715" y="5746939"/>
            <a:ext cx="7848000" cy="0"/>
          </a:xfrm>
          <a:prstGeom prst="line">
            <a:avLst/>
          </a:prstGeom>
          <a:ln w="47625" cap="flat">
            <a:solidFill>
              <a:srgbClr val="ECF0F3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39658" y="2801784"/>
            <a:ext cx="6285887" cy="562301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82241" y="6473402"/>
            <a:ext cx="698561" cy="69856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39403" y="2104038"/>
            <a:ext cx="741399" cy="72749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201636" y="6458934"/>
            <a:ext cx="780159" cy="72749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201636" y="2058390"/>
            <a:ext cx="803686" cy="803686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284785" y="3416546"/>
            <a:ext cx="2293473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89">
                <a:solidFill>
                  <a:srgbClr val="3C5679"/>
                </a:solidFill>
                <a:latin typeface="Barlow Bold"/>
              </a:rPr>
              <a:t>Service to others</a:t>
            </a:r>
          </a:p>
          <a:p>
            <a:pPr algn="ctr">
              <a:lnSpc>
                <a:spcPts val="3919"/>
              </a:lnSpc>
            </a:pPr>
            <a:endParaRPr lang="en-US" sz="2799" spc="89">
              <a:solidFill>
                <a:srgbClr val="3C5679"/>
              </a:solidFill>
              <a:latin typeface="Barlow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745087" y="7759946"/>
            <a:ext cx="3315890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89">
                <a:solidFill>
                  <a:srgbClr val="3C5679"/>
                </a:solidFill>
                <a:latin typeface="Barlow Bold"/>
              </a:rPr>
              <a:t>Promoting a sense of community</a:t>
            </a:r>
          </a:p>
          <a:p>
            <a:pPr algn="ctr">
              <a:lnSpc>
                <a:spcPts val="3919"/>
              </a:lnSpc>
            </a:pPr>
            <a:endParaRPr lang="en-US" sz="2799" spc="89">
              <a:solidFill>
                <a:srgbClr val="3C5679"/>
              </a:solidFill>
              <a:latin typeface="Barlow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7030205" y="3397496"/>
            <a:ext cx="3111407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89">
                <a:solidFill>
                  <a:srgbClr val="3C5679"/>
                </a:solidFill>
                <a:latin typeface="Barlow Bold"/>
              </a:rPr>
              <a:t>A holistic approach to work</a:t>
            </a:r>
          </a:p>
          <a:p>
            <a:pPr algn="ctr">
              <a:lnSpc>
                <a:spcPts val="3919"/>
              </a:lnSpc>
            </a:pPr>
            <a:endParaRPr lang="en-US" sz="2799" spc="89">
              <a:solidFill>
                <a:srgbClr val="3C5679"/>
              </a:solidFill>
              <a:latin typeface="Barlow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6941992" y="7778996"/>
            <a:ext cx="3287832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89">
                <a:solidFill>
                  <a:srgbClr val="3C5679"/>
                </a:solidFill>
                <a:latin typeface="Barlow Bold"/>
              </a:rPr>
              <a:t>Sharing of power in decision-making</a:t>
            </a:r>
          </a:p>
          <a:p>
            <a:pPr algn="ctr">
              <a:lnSpc>
                <a:spcPts val="3919"/>
              </a:lnSpc>
            </a:pPr>
            <a:endParaRPr lang="en-US" sz="2799" spc="89">
              <a:solidFill>
                <a:srgbClr val="3C5679"/>
              </a:solidFill>
              <a:latin typeface="Barlow Bold"/>
            </a:endParaRP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FCFE3170-1BC7-1FA5-8ADB-281F9B8CD469}"/>
              </a:ext>
            </a:extLst>
          </p:cNvPr>
          <p:cNvSpPr/>
          <p:nvPr/>
        </p:nvSpPr>
        <p:spPr>
          <a:xfrm>
            <a:off x="3656014" y="557579"/>
            <a:ext cx="11125199" cy="100224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Box 55">
            <a:extLst>
              <a:ext uri="{FF2B5EF4-FFF2-40B4-BE49-F238E27FC236}">
                <a16:creationId xmlns:a16="http://schemas.microsoft.com/office/drawing/2014/main" id="{35B6F2AD-9EA4-25A8-5620-4A055D9017F1}"/>
              </a:ext>
            </a:extLst>
          </p:cNvPr>
          <p:cNvSpPr txBox="1"/>
          <p:nvPr/>
        </p:nvSpPr>
        <p:spPr>
          <a:xfrm>
            <a:off x="3656014" y="648696"/>
            <a:ext cx="11355454" cy="675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spc="134" dirty="0">
                <a:latin typeface="Barlow Bold"/>
              </a:rPr>
              <a:t>Servant leadership framework</a:t>
            </a:r>
          </a:p>
        </p:txBody>
      </p:sp>
      <p:pic>
        <p:nvPicPr>
          <p:cNvPr id="32" name="Picture 41">
            <a:extLst>
              <a:ext uri="{FF2B5EF4-FFF2-40B4-BE49-F238E27FC236}">
                <a16:creationId xmlns:a16="http://schemas.microsoft.com/office/drawing/2014/main" id="{92F50007-4D57-F5DE-2EA2-8940ADB031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819" y="44476"/>
            <a:ext cx="2505613" cy="1002245"/>
          </a:xfrm>
          <a:prstGeom prst="rect">
            <a:avLst/>
          </a:prstGeom>
        </p:spPr>
      </p:pic>
      <p:pic>
        <p:nvPicPr>
          <p:cNvPr id="33" name="Picture 53">
            <a:extLst>
              <a:ext uri="{FF2B5EF4-FFF2-40B4-BE49-F238E27FC236}">
                <a16:creationId xmlns:a16="http://schemas.microsoft.com/office/drawing/2014/main" id="{D5E89657-D9B5-733C-C28D-D7E3E92A3948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6714762" y="407949"/>
            <a:ext cx="1089076" cy="1089076"/>
          </a:xfrm>
          <a:prstGeom prst="rect">
            <a:avLst/>
          </a:prstGeom>
        </p:spPr>
      </p:pic>
      <p:sp>
        <p:nvSpPr>
          <p:cNvPr id="34" name="TextBox 76">
            <a:extLst>
              <a:ext uri="{FF2B5EF4-FFF2-40B4-BE49-F238E27FC236}">
                <a16:creationId xmlns:a16="http://schemas.microsoft.com/office/drawing/2014/main" id="{E538BAF2-FCD2-16C7-2885-553F38495B33}"/>
              </a:ext>
            </a:extLst>
          </p:cNvPr>
          <p:cNvSpPr txBox="1"/>
          <p:nvPr/>
        </p:nvSpPr>
        <p:spPr>
          <a:xfrm>
            <a:off x="7439721" y="9757194"/>
            <a:ext cx="3032421" cy="322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dirty="0">
                <a:solidFill>
                  <a:srgbClr val="3B6F7D"/>
                </a:solidFill>
                <a:latin typeface="Canva Sans Bold"/>
              </a:rPr>
              <a:t>www.strategypunk.com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/>
          <p:cNvSpPr/>
          <p:nvPr/>
        </p:nvSpPr>
        <p:spPr>
          <a:xfrm>
            <a:off x="10417520" y="2476500"/>
            <a:ext cx="1341782" cy="0"/>
          </a:xfrm>
          <a:prstGeom prst="line">
            <a:avLst/>
          </a:prstGeom>
          <a:ln w="47625" cap="flat">
            <a:solidFill>
              <a:srgbClr val="3C5679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5" name="AutoShape 15"/>
          <p:cNvSpPr/>
          <p:nvPr/>
        </p:nvSpPr>
        <p:spPr>
          <a:xfrm>
            <a:off x="10427908" y="7587584"/>
            <a:ext cx="1341782" cy="0"/>
          </a:xfrm>
          <a:prstGeom prst="line">
            <a:avLst/>
          </a:prstGeom>
          <a:ln w="47625" cap="flat">
            <a:solidFill>
              <a:srgbClr val="3C5679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6" name="AutoShape 16"/>
          <p:cNvSpPr/>
          <p:nvPr/>
        </p:nvSpPr>
        <p:spPr>
          <a:xfrm>
            <a:off x="7286719" y="5909563"/>
            <a:ext cx="3124795" cy="0"/>
          </a:xfrm>
          <a:prstGeom prst="line">
            <a:avLst/>
          </a:prstGeom>
          <a:ln w="47625" cap="flat">
            <a:solidFill>
              <a:srgbClr val="3C56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-5400000" flipV="1">
            <a:off x="7018046" y="5868671"/>
            <a:ext cx="6786937" cy="2"/>
          </a:xfrm>
          <a:prstGeom prst="line">
            <a:avLst/>
          </a:prstGeom>
          <a:ln w="47625" cap="flat">
            <a:solidFill>
              <a:srgbClr val="3C56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rot="-63926">
            <a:off x="10447873" y="4215722"/>
            <a:ext cx="1281071" cy="0"/>
          </a:xfrm>
          <a:prstGeom prst="line">
            <a:avLst/>
          </a:prstGeom>
          <a:ln w="47625" cap="flat">
            <a:solidFill>
              <a:srgbClr val="3C5679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9" name="AutoShape 19"/>
          <p:cNvSpPr/>
          <p:nvPr/>
        </p:nvSpPr>
        <p:spPr>
          <a:xfrm rot="-63926">
            <a:off x="10448090" y="5916375"/>
            <a:ext cx="1321494" cy="23639"/>
          </a:xfrm>
          <a:prstGeom prst="line">
            <a:avLst/>
          </a:prstGeom>
          <a:ln w="47625" cap="flat">
            <a:solidFill>
              <a:srgbClr val="3C5679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32" name="AutoShape 32"/>
          <p:cNvSpPr/>
          <p:nvPr/>
        </p:nvSpPr>
        <p:spPr>
          <a:xfrm>
            <a:off x="5983037" y="2475204"/>
            <a:ext cx="1303682" cy="0"/>
          </a:xfrm>
          <a:prstGeom prst="line">
            <a:avLst/>
          </a:prstGeom>
          <a:ln w="47625" cap="flat">
            <a:solidFill>
              <a:srgbClr val="3C5679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33" name="AutoShape 33"/>
          <p:cNvSpPr/>
          <p:nvPr/>
        </p:nvSpPr>
        <p:spPr>
          <a:xfrm>
            <a:off x="5968750" y="7618075"/>
            <a:ext cx="1341782" cy="0"/>
          </a:xfrm>
          <a:prstGeom prst="line">
            <a:avLst/>
          </a:prstGeom>
          <a:ln w="47625" cap="flat">
            <a:solidFill>
              <a:srgbClr val="3C5679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34" name="AutoShape 34"/>
          <p:cNvSpPr/>
          <p:nvPr/>
        </p:nvSpPr>
        <p:spPr>
          <a:xfrm rot="-5400000" flipV="1">
            <a:off x="3922169" y="5863565"/>
            <a:ext cx="6786937" cy="10214"/>
          </a:xfrm>
          <a:prstGeom prst="line">
            <a:avLst/>
          </a:prstGeom>
          <a:ln w="47625" cap="flat">
            <a:solidFill>
              <a:srgbClr val="3C56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>
            <a:off x="5992562" y="4210435"/>
            <a:ext cx="1303682" cy="0"/>
          </a:xfrm>
          <a:prstGeom prst="line">
            <a:avLst/>
          </a:prstGeom>
          <a:ln w="47625" cap="flat">
            <a:solidFill>
              <a:srgbClr val="3C5679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>
            <a:off x="5983037" y="5903902"/>
            <a:ext cx="1303682" cy="0"/>
          </a:xfrm>
          <a:prstGeom prst="line">
            <a:avLst/>
          </a:prstGeom>
          <a:ln w="47625" cap="flat">
            <a:solidFill>
              <a:srgbClr val="3C5679"/>
            </a:solidFill>
            <a:prstDash val="solid"/>
            <a:headEnd type="oval" w="lg" len="lg"/>
            <a:tailEnd type="none" w="sm" len="sm"/>
          </a:ln>
        </p:spPr>
      </p:sp>
      <p:grpSp>
        <p:nvGrpSpPr>
          <p:cNvPr id="37" name="Group 37"/>
          <p:cNvGrpSpPr/>
          <p:nvPr/>
        </p:nvGrpSpPr>
        <p:grpSpPr>
          <a:xfrm>
            <a:off x="8015047" y="5031544"/>
            <a:ext cx="1966141" cy="1966141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CF0F3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48" name="AutoShape 48"/>
          <p:cNvSpPr/>
          <p:nvPr/>
        </p:nvSpPr>
        <p:spPr>
          <a:xfrm>
            <a:off x="5992562" y="9253093"/>
            <a:ext cx="1341782" cy="0"/>
          </a:xfrm>
          <a:prstGeom prst="line">
            <a:avLst/>
          </a:prstGeom>
          <a:ln w="47625" cap="flat">
            <a:solidFill>
              <a:srgbClr val="3C5679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52" name="AutoShape 52"/>
          <p:cNvSpPr/>
          <p:nvPr/>
        </p:nvSpPr>
        <p:spPr>
          <a:xfrm>
            <a:off x="10415155" y="9262144"/>
            <a:ext cx="1341782" cy="0"/>
          </a:xfrm>
          <a:prstGeom prst="line">
            <a:avLst/>
          </a:prstGeom>
          <a:ln w="47625" cap="flat">
            <a:solidFill>
              <a:srgbClr val="3C5679"/>
            </a:solidFill>
            <a:prstDash val="solid"/>
            <a:headEnd type="none" w="sm" len="sm"/>
            <a:tailEnd type="oval" w="lg" len="lg"/>
          </a:ln>
        </p:spPr>
      </p:sp>
      <p:pic>
        <p:nvPicPr>
          <p:cNvPr id="53" name="Picture 5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14762" y="407949"/>
            <a:ext cx="1089076" cy="1089076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314522" y="5362414"/>
            <a:ext cx="1179769" cy="1179769"/>
          </a:xfrm>
          <a:prstGeom prst="rect">
            <a:avLst/>
          </a:prstGeom>
        </p:spPr>
      </p:pic>
      <p:sp>
        <p:nvSpPr>
          <p:cNvPr id="56" name="TextBox 56"/>
          <p:cNvSpPr txBox="1"/>
          <p:nvPr/>
        </p:nvSpPr>
        <p:spPr>
          <a:xfrm>
            <a:off x="13147630" y="2183414"/>
            <a:ext cx="336307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spc="95" dirty="0">
                <a:solidFill>
                  <a:srgbClr val="3C5679"/>
                </a:solidFill>
                <a:latin typeface="Barlow Bold"/>
              </a:rPr>
              <a:t>Conceptualization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3147630" y="6997685"/>
            <a:ext cx="3968458" cy="1019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spc="95" dirty="0">
                <a:solidFill>
                  <a:srgbClr val="3C5679"/>
                </a:solidFill>
                <a:latin typeface="Barlow Bold"/>
              </a:rPr>
              <a:t>Commitment to the growth of people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3147630" y="3884761"/>
            <a:ext cx="295411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spc="95" dirty="0">
                <a:solidFill>
                  <a:srgbClr val="3C5679"/>
                </a:solidFill>
                <a:latin typeface="Barlow Bold"/>
              </a:rPr>
              <a:t>Foresight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3131644" y="5671019"/>
            <a:ext cx="295411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spc="95" dirty="0">
                <a:solidFill>
                  <a:srgbClr val="3C5679"/>
                </a:solidFill>
                <a:latin typeface="Barlow Bold"/>
              </a:rPr>
              <a:t>Stewardship</a:t>
            </a:r>
          </a:p>
        </p:txBody>
      </p: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8556958B-4EDC-01D4-9B1E-14CF3791DE1C}"/>
              </a:ext>
            </a:extLst>
          </p:cNvPr>
          <p:cNvGrpSpPr/>
          <p:nvPr/>
        </p:nvGrpSpPr>
        <p:grpSpPr>
          <a:xfrm>
            <a:off x="11933576" y="2019300"/>
            <a:ext cx="909254" cy="909254"/>
            <a:chOff x="12200276" y="2019300"/>
            <a:chExt cx="909254" cy="909254"/>
          </a:xfrm>
        </p:grpSpPr>
        <p:grpSp>
          <p:nvGrpSpPr>
            <p:cNvPr id="2" name="Group 2"/>
            <p:cNvGrpSpPr/>
            <p:nvPr/>
          </p:nvGrpSpPr>
          <p:grpSpPr>
            <a:xfrm>
              <a:off x="12200276" y="2019300"/>
              <a:ext cx="909254" cy="909254"/>
              <a:chOff x="0" y="0"/>
              <a:chExt cx="812800" cy="8128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FD3C1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60" name="TextBox 60"/>
            <p:cNvSpPr txBox="1"/>
            <p:nvPr/>
          </p:nvSpPr>
          <p:spPr>
            <a:xfrm>
              <a:off x="12338878" y="2185009"/>
              <a:ext cx="625549" cy="537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 spc="160" dirty="0">
                  <a:solidFill>
                    <a:srgbClr val="FFFFFF"/>
                  </a:solidFill>
                  <a:latin typeface="Barlow Bold"/>
                </a:rPr>
                <a:t>06</a:t>
              </a:r>
            </a:p>
          </p:txBody>
        </p:sp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2A3B7A23-1D5F-B3D8-E9AA-C3073FFAC6E2}"/>
              </a:ext>
            </a:extLst>
          </p:cNvPr>
          <p:cNvGrpSpPr/>
          <p:nvPr/>
        </p:nvGrpSpPr>
        <p:grpSpPr>
          <a:xfrm>
            <a:off x="11933576" y="3696738"/>
            <a:ext cx="909254" cy="909254"/>
            <a:chOff x="12200276" y="3785804"/>
            <a:chExt cx="909254" cy="909254"/>
          </a:xfrm>
        </p:grpSpPr>
        <p:grpSp>
          <p:nvGrpSpPr>
            <p:cNvPr id="5" name="Group 5"/>
            <p:cNvGrpSpPr/>
            <p:nvPr/>
          </p:nvGrpSpPr>
          <p:grpSpPr>
            <a:xfrm>
              <a:off x="12200276" y="3785804"/>
              <a:ext cx="909254" cy="909254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BDEAC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61" name="TextBox 61"/>
            <p:cNvSpPr txBox="1"/>
            <p:nvPr/>
          </p:nvSpPr>
          <p:spPr>
            <a:xfrm>
              <a:off x="12346928" y="3957489"/>
              <a:ext cx="625549" cy="537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 spc="160" dirty="0">
                  <a:solidFill>
                    <a:srgbClr val="FFFFFF"/>
                  </a:solidFill>
                  <a:latin typeface="Barlow Bold"/>
                </a:rPr>
                <a:t>07</a:t>
              </a:r>
            </a:p>
          </p:txBody>
        </p:sp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07C97ACA-6EE5-C763-15DA-B78E4B8600CF}"/>
              </a:ext>
            </a:extLst>
          </p:cNvPr>
          <p:cNvGrpSpPr/>
          <p:nvPr/>
        </p:nvGrpSpPr>
        <p:grpSpPr>
          <a:xfrm>
            <a:off x="11935604" y="5443637"/>
            <a:ext cx="909254" cy="909254"/>
            <a:chOff x="12270733" y="5524269"/>
            <a:chExt cx="909254" cy="909254"/>
          </a:xfrm>
        </p:grpSpPr>
        <p:grpSp>
          <p:nvGrpSpPr>
            <p:cNvPr id="8" name="Group 8"/>
            <p:cNvGrpSpPr/>
            <p:nvPr/>
          </p:nvGrpSpPr>
          <p:grpSpPr>
            <a:xfrm>
              <a:off x="12270733" y="5524269"/>
              <a:ext cx="909254" cy="909254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EA5A4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62" name="TextBox 62"/>
            <p:cNvSpPr txBox="1"/>
            <p:nvPr/>
          </p:nvSpPr>
          <p:spPr>
            <a:xfrm>
              <a:off x="12412586" y="5681399"/>
              <a:ext cx="625549" cy="537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 spc="160" dirty="0">
                  <a:solidFill>
                    <a:srgbClr val="FFFFFF"/>
                  </a:solidFill>
                  <a:latin typeface="Barlow Bold"/>
                </a:rPr>
                <a:t>08</a:t>
              </a:r>
            </a:p>
          </p:txBody>
        </p:sp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4847AEDB-F301-B069-74FB-B838CACEC68E}"/>
              </a:ext>
            </a:extLst>
          </p:cNvPr>
          <p:cNvGrpSpPr/>
          <p:nvPr/>
        </p:nvGrpSpPr>
        <p:grpSpPr>
          <a:xfrm>
            <a:off x="11935604" y="7089230"/>
            <a:ext cx="909254" cy="909254"/>
            <a:chOff x="12227049" y="7170751"/>
            <a:chExt cx="909254" cy="909254"/>
          </a:xfrm>
        </p:grpSpPr>
        <p:grpSp>
          <p:nvGrpSpPr>
            <p:cNvPr id="11" name="Group 11"/>
            <p:cNvGrpSpPr/>
            <p:nvPr/>
          </p:nvGrpSpPr>
          <p:grpSpPr>
            <a:xfrm>
              <a:off x="12227049" y="7170751"/>
              <a:ext cx="909254" cy="909254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ECD82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63" name="TextBox 63"/>
            <p:cNvSpPr txBox="1"/>
            <p:nvPr/>
          </p:nvSpPr>
          <p:spPr>
            <a:xfrm>
              <a:off x="12368901" y="7327880"/>
              <a:ext cx="625549" cy="537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 spc="160">
                  <a:solidFill>
                    <a:srgbClr val="FFFFFF"/>
                  </a:solidFill>
                  <a:latin typeface="Barlow Bold"/>
                </a:rPr>
                <a:t>09</a:t>
              </a:r>
            </a:p>
          </p:txBody>
        </p:sp>
      </p:grpSp>
      <p:sp>
        <p:nvSpPr>
          <p:cNvPr id="64" name="TextBox 64"/>
          <p:cNvSpPr txBox="1"/>
          <p:nvPr/>
        </p:nvSpPr>
        <p:spPr>
          <a:xfrm>
            <a:off x="762000" y="2208504"/>
            <a:ext cx="386180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9"/>
              </a:lnSpc>
            </a:pPr>
            <a:r>
              <a:rPr lang="en-US" sz="2999" spc="95" dirty="0">
                <a:solidFill>
                  <a:srgbClr val="3C5679"/>
                </a:solidFill>
                <a:latin typeface="Barlow Bold"/>
              </a:rPr>
              <a:t>Listening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62000" y="7286682"/>
            <a:ext cx="386180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9"/>
              </a:lnSpc>
            </a:pPr>
            <a:r>
              <a:rPr lang="en-US" sz="2999" spc="95">
                <a:solidFill>
                  <a:srgbClr val="3C5679"/>
                </a:solidFill>
                <a:latin typeface="Barlow Bold"/>
              </a:rPr>
              <a:t>Awareness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62000" y="3901230"/>
            <a:ext cx="386180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9"/>
              </a:lnSpc>
            </a:pPr>
            <a:r>
              <a:rPr lang="en-US" sz="2999" spc="95">
                <a:solidFill>
                  <a:srgbClr val="3C5679"/>
                </a:solidFill>
                <a:latin typeface="Barlow Bold"/>
              </a:rPr>
              <a:t>Empathy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62000" y="5593956"/>
            <a:ext cx="386180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9"/>
              </a:lnSpc>
            </a:pPr>
            <a:r>
              <a:rPr lang="en-US" sz="2999" spc="95">
                <a:solidFill>
                  <a:srgbClr val="3C5679"/>
                </a:solidFill>
                <a:latin typeface="Barlow Bold"/>
              </a:rPr>
              <a:t>Healing</a:t>
            </a:r>
          </a:p>
        </p:txBody>
      </p: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750046F0-4823-62A3-CE02-4280F75BE010}"/>
              </a:ext>
            </a:extLst>
          </p:cNvPr>
          <p:cNvGrpSpPr/>
          <p:nvPr/>
        </p:nvGrpSpPr>
        <p:grpSpPr>
          <a:xfrm>
            <a:off x="4872388" y="2064997"/>
            <a:ext cx="909254" cy="909254"/>
            <a:chOff x="5139088" y="2064997"/>
            <a:chExt cx="909254" cy="909254"/>
          </a:xfrm>
        </p:grpSpPr>
        <p:grpSp>
          <p:nvGrpSpPr>
            <p:cNvPr id="20" name="Group 20"/>
            <p:cNvGrpSpPr/>
            <p:nvPr/>
          </p:nvGrpSpPr>
          <p:grpSpPr>
            <a:xfrm>
              <a:off x="5139088" y="2064997"/>
              <a:ext cx="909254" cy="909254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ECD82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68" name="TextBox 68"/>
            <p:cNvSpPr txBox="1"/>
            <p:nvPr/>
          </p:nvSpPr>
          <p:spPr>
            <a:xfrm>
              <a:off x="5280940" y="2201519"/>
              <a:ext cx="625549" cy="537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 spc="160" dirty="0">
                  <a:solidFill>
                    <a:srgbClr val="FFFFFF"/>
                  </a:solidFill>
                  <a:latin typeface="Barlow Bold"/>
                </a:rPr>
                <a:t>01</a:t>
              </a:r>
            </a:p>
          </p:txBody>
        </p: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93D4CAC5-8F63-4A15-B2EC-BF3F0758A26C}"/>
              </a:ext>
            </a:extLst>
          </p:cNvPr>
          <p:cNvGrpSpPr/>
          <p:nvPr/>
        </p:nvGrpSpPr>
        <p:grpSpPr>
          <a:xfrm>
            <a:off x="4872388" y="3754317"/>
            <a:ext cx="909254" cy="909254"/>
            <a:chOff x="5139088" y="3917226"/>
            <a:chExt cx="909254" cy="909254"/>
          </a:xfrm>
        </p:grpSpPr>
        <p:grpSp>
          <p:nvGrpSpPr>
            <p:cNvPr id="23" name="Group 23"/>
            <p:cNvGrpSpPr/>
            <p:nvPr/>
          </p:nvGrpSpPr>
          <p:grpSpPr>
            <a:xfrm>
              <a:off x="5139088" y="3917226"/>
              <a:ext cx="909254" cy="909254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EA5A4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69" name="TextBox 69"/>
            <p:cNvSpPr txBox="1"/>
            <p:nvPr/>
          </p:nvSpPr>
          <p:spPr>
            <a:xfrm>
              <a:off x="5289570" y="4064590"/>
              <a:ext cx="625549" cy="537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 spc="160" dirty="0">
                  <a:solidFill>
                    <a:srgbClr val="FFFFFF"/>
                  </a:solidFill>
                  <a:latin typeface="Barlow Bold"/>
                </a:rPr>
                <a:t>02</a:t>
              </a:r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3B40B185-AE1B-46E9-30E1-69888606A600}"/>
              </a:ext>
            </a:extLst>
          </p:cNvPr>
          <p:cNvGrpSpPr/>
          <p:nvPr/>
        </p:nvGrpSpPr>
        <p:grpSpPr>
          <a:xfrm>
            <a:off x="4872388" y="5443637"/>
            <a:ext cx="909254" cy="909254"/>
            <a:chOff x="5139088" y="5552243"/>
            <a:chExt cx="909254" cy="909254"/>
          </a:xfrm>
        </p:grpSpPr>
        <p:grpSp>
          <p:nvGrpSpPr>
            <p:cNvPr id="26" name="Group 26"/>
            <p:cNvGrpSpPr/>
            <p:nvPr/>
          </p:nvGrpSpPr>
          <p:grpSpPr>
            <a:xfrm>
              <a:off x="5139088" y="5552243"/>
              <a:ext cx="909254" cy="909254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BDEAC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70" name="TextBox 70"/>
            <p:cNvSpPr txBox="1"/>
            <p:nvPr/>
          </p:nvSpPr>
          <p:spPr>
            <a:xfrm>
              <a:off x="5280940" y="5709373"/>
              <a:ext cx="625549" cy="537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 spc="160" dirty="0">
                  <a:solidFill>
                    <a:srgbClr val="FFFFFF"/>
                  </a:solidFill>
                  <a:latin typeface="Barlow Bold"/>
                </a:rPr>
                <a:t>03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71BBBC37-6D3F-F81B-C521-61ECC2E2E64D}"/>
              </a:ext>
            </a:extLst>
          </p:cNvPr>
          <p:cNvGrpSpPr/>
          <p:nvPr/>
        </p:nvGrpSpPr>
        <p:grpSpPr>
          <a:xfrm>
            <a:off x="4872388" y="7132957"/>
            <a:ext cx="909254" cy="909254"/>
            <a:chOff x="5139088" y="7187261"/>
            <a:chExt cx="909254" cy="909254"/>
          </a:xfrm>
        </p:grpSpPr>
        <p:grpSp>
          <p:nvGrpSpPr>
            <p:cNvPr id="29" name="Group 29"/>
            <p:cNvGrpSpPr/>
            <p:nvPr/>
          </p:nvGrpSpPr>
          <p:grpSpPr>
            <a:xfrm>
              <a:off x="5139088" y="7187261"/>
              <a:ext cx="909254" cy="909254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FD3C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71" name="TextBox 71"/>
            <p:cNvSpPr txBox="1"/>
            <p:nvPr/>
          </p:nvSpPr>
          <p:spPr>
            <a:xfrm>
              <a:off x="5280940" y="7344390"/>
              <a:ext cx="625549" cy="537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 spc="160" dirty="0">
                  <a:solidFill>
                    <a:srgbClr val="FFFFFF"/>
                  </a:solidFill>
                  <a:latin typeface="Barlow Bold"/>
                </a:rPr>
                <a:t>04</a:t>
              </a:r>
            </a:p>
          </p:txBody>
        </p:sp>
      </p:grpSp>
      <p:sp>
        <p:nvSpPr>
          <p:cNvPr id="72" name="TextBox 72"/>
          <p:cNvSpPr txBox="1"/>
          <p:nvPr/>
        </p:nvSpPr>
        <p:spPr>
          <a:xfrm>
            <a:off x="762000" y="8979408"/>
            <a:ext cx="3861802" cy="480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9"/>
              </a:lnSpc>
            </a:pPr>
            <a:r>
              <a:rPr lang="en-US" sz="2999" spc="95" dirty="0">
                <a:solidFill>
                  <a:srgbClr val="3C5679"/>
                </a:solidFill>
                <a:latin typeface="Barlow Bold"/>
              </a:rPr>
              <a:t>Persuasion</a:t>
            </a:r>
          </a:p>
        </p:txBody>
      </p: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DA781298-6D7F-2A75-EF0F-6554137474A2}"/>
              </a:ext>
            </a:extLst>
          </p:cNvPr>
          <p:cNvGrpSpPr/>
          <p:nvPr/>
        </p:nvGrpSpPr>
        <p:grpSpPr>
          <a:xfrm>
            <a:off x="4872388" y="8822278"/>
            <a:ext cx="909254" cy="909254"/>
            <a:chOff x="5139088" y="8822278"/>
            <a:chExt cx="909254" cy="909254"/>
          </a:xfrm>
        </p:grpSpPr>
        <p:grpSp>
          <p:nvGrpSpPr>
            <p:cNvPr id="45" name="Group 45"/>
            <p:cNvGrpSpPr/>
            <p:nvPr/>
          </p:nvGrpSpPr>
          <p:grpSpPr>
            <a:xfrm>
              <a:off x="5139088" y="8822278"/>
              <a:ext cx="909254" cy="909254"/>
              <a:chOff x="0" y="0"/>
              <a:chExt cx="812800" cy="8128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EA5A4"/>
              </a:solidFill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73" name="TextBox 73"/>
            <p:cNvSpPr txBox="1"/>
            <p:nvPr/>
          </p:nvSpPr>
          <p:spPr>
            <a:xfrm>
              <a:off x="5280940" y="8979408"/>
              <a:ext cx="625549" cy="537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 spc="160" dirty="0">
                  <a:solidFill>
                    <a:srgbClr val="FFFFFF"/>
                  </a:solidFill>
                  <a:latin typeface="Barlow Bold"/>
                </a:rPr>
                <a:t>05</a:t>
              </a:r>
            </a:p>
          </p:txBody>
        </p:sp>
      </p:grpSp>
      <p:sp>
        <p:nvSpPr>
          <p:cNvPr id="74" name="TextBox 74"/>
          <p:cNvSpPr txBox="1"/>
          <p:nvPr/>
        </p:nvSpPr>
        <p:spPr>
          <a:xfrm>
            <a:off x="13131644" y="8911260"/>
            <a:ext cx="4554076" cy="480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spc="95" dirty="0">
                <a:solidFill>
                  <a:srgbClr val="3C5679"/>
                </a:solidFill>
                <a:latin typeface="Barlow Bold"/>
              </a:rPr>
              <a:t>Building community</a:t>
            </a:r>
          </a:p>
        </p:txBody>
      </p: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7281AD9C-D69F-1724-7F0E-F7CD62DAC378}"/>
              </a:ext>
            </a:extLst>
          </p:cNvPr>
          <p:cNvGrpSpPr/>
          <p:nvPr/>
        </p:nvGrpSpPr>
        <p:grpSpPr>
          <a:xfrm>
            <a:off x="11933576" y="8729050"/>
            <a:ext cx="909254" cy="909254"/>
            <a:chOff x="12270733" y="8704486"/>
            <a:chExt cx="909254" cy="909254"/>
          </a:xfrm>
        </p:grpSpPr>
        <p:grpSp>
          <p:nvGrpSpPr>
            <p:cNvPr id="49" name="Group 49"/>
            <p:cNvGrpSpPr/>
            <p:nvPr/>
          </p:nvGrpSpPr>
          <p:grpSpPr>
            <a:xfrm>
              <a:off x="12270733" y="8704486"/>
              <a:ext cx="909254" cy="909254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BDEAC"/>
              </a:solidFill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75" name="TextBox 75"/>
            <p:cNvSpPr txBox="1"/>
            <p:nvPr/>
          </p:nvSpPr>
          <p:spPr>
            <a:xfrm>
              <a:off x="12412586" y="8861615"/>
              <a:ext cx="625549" cy="537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 spc="160" dirty="0">
                  <a:solidFill>
                    <a:srgbClr val="FFFFFF"/>
                  </a:solidFill>
                  <a:latin typeface="Barlow Bold"/>
                </a:rPr>
                <a:t>10</a:t>
              </a:r>
            </a:p>
          </p:txBody>
        </p:sp>
      </p:grpSp>
      <p:sp>
        <p:nvSpPr>
          <p:cNvPr id="76" name="TextBox 76"/>
          <p:cNvSpPr txBox="1"/>
          <p:nvPr/>
        </p:nvSpPr>
        <p:spPr>
          <a:xfrm>
            <a:off x="7439721" y="9757194"/>
            <a:ext cx="3032421" cy="322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dirty="0">
                <a:solidFill>
                  <a:srgbClr val="3B6F7D"/>
                </a:solidFill>
                <a:latin typeface="Canva Sans Bold"/>
              </a:rPr>
              <a:t>www.strategypunk.com</a:t>
            </a:r>
          </a:p>
        </p:txBody>
      </p:sp>
      <p:sp>
        <p:nvSpPr>
          <p:cNvPr id="77" name="Rechteck: abgerundete Ecken 76">
            <a:extLst>
              <a:ext uri="{FF2B5EF4-FFF2-40B4-BE49-F238E27FC236}">
                <a16:creationId xmlns:a16="http://schemas.microsoft.com/office/drawing/2014/main" id="{4796492A-4D5D-71D7-6DBB-3D0425426189}"/>
              </a:ext>
            </a:extLst>
          </p:cNvPr>
          <p:cNvSpPr/>
          <p:nvPr/>
        </p:nvSpPr>
        <p:spPr>
          <a:xfrm>
            <a:off x="3656014" y="557579"/>
            <a:ext cx="11125199" cy="100224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TextBox 55"/>
          <p:cNvSpPr txBox="1"/>
          <p:nvPr/>
        </p:nvSpPr>
        <p:spPr>
          <a:xfrm>
            <a:off x="3656014" y="648696"/>
            <a:ext cx="11355454" cy="675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spc="134" dirty="0">
                <a:latin typeface="Barlow Bold"/>
              </a:rPr>
              <a:t>The </a:t>
            </a:r>
            <a:r>
              <a:rPr lang="en-US" sz="4200" u="sng" spc="134" dirty="0">
                <a:latin typeface="Barlow Bold Bold"/>
              </a:rPr>
              <a:t>10 principles</a:t>
            </a:r>
            <a:r>
              <a:rPr lang="en-US" sz="4200" spc="134" dirty="0">
                <a:latin typeface="Barlow Bold Bold"/>
              </a:rPr>
              <a:t> </a:t>
            </a:r>
            <a:r>
              <a:rPr lang="en-US" sz="4200" spc="134" dirty="0">
                <a:latin typeface="Barlow Bold"/>
              </a:rPr>
              <a:t>of servant leadership</a:t>
            </a:r>
          </a:p>
        </p:txBody>
      </p:sp>
      <p:pic>
        <p:nvPicPr>
          <p:cNvPr id="89" name="Picture 41">
            <a:extLst>
              <a:ext uri="{FF2B5EF4-FFF2-40B4-BE49-F238E27FC236}">
                <a16:creationId xmlns:a16="http://schemas.microsoft.com/office/drawing/2014/main" id="{73C061F9-070D-CD24-05FA-59B53FDE55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819" y="44476"/>
            <a:ext cx="2505613" cy="10022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Benutzerdefiniert</PresentationFormat>
  <Paragraphs>28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Calibri</vt:lpstr>
      <vt:lpstr>Arial</vt:lpstr>
      <vt:lpstr>Canva Sans Bold</vt:lpstr>
      <vt:lpstr>Barlow Bold</vt:lpstr>
      <vt:lpstr>Barlow Bold Bold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 - Servant Leadership</dc:title>
  <dc:creator>Thomas Kriete</dc:creator>
  <cp:lastModifiedBy>Thomas Kriete</cp:lastModifiedBy>
  <cp:revision>6</cp:revision>
  <dcterms:created xsi:type="dcterms:W3CDTF">2006-08-16T00:00:00Z</dcterms:created>
  <dcterms:modified xsi:type="dcterms:W3CDTF">2022-09-18T11:08:30Z</dcterms:modified>
  <dc:identifier>DAFMkpZiSzQ</dc:identifier>
</cp:coreProperties>
</file>