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</p:sldIdLst>
  <p:sldSz cx="18288000" cy="10287000"/>
  <p:notesSz cx="6858000" cy="9144000"/>
  <p:embeddedFontLst>
    <p:embeddedFont>
      <p:font typeface="Calibri" panose="020F0502020204030204" pitchFamily="34" charset="0"/>
      <p:regular r:id="rId3"/>
      <p:bold r:id="rId4"/>
      <p:italic r:id="rId5"/>
      <p:boldItalic r:id="rId6"/>
    </p:embeddedFont>
    <p:embeddedFont>
      <p:font typeface="Canva Sans Bold" panose="020B0604020202020204" charset="0"/>
      <p:regular r:id="rId7"/>
    </p:embeddedFont>
    <p:embeddedFont>
      <p:font typeface="Open Sans Bold" panose="020B0604020202020204" charset="0"/>
      <p:regular r:id="rId8"/>
    </p:embeddedFont>
    <p:embeddedFont>
      <p:font typeface="Open Sans Light Bold" panose="020B0604020202020204" charset="0"/>
      <p:regular r:id="rId9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69" d="100"/>
          <a:sy n="69" d="100"/>
        </p:scale>
        <p:origin x="834" y="6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6.fntdata"/><Relationship Id="rId13" Type="http://schemas.openxmlformats.org/officeDocument/2006/relationships/tableStyles" Target="tableStyles.xml"/><Relationship Id="rId3" Type="http://schemas.openxmlformats.org/officeDocument/2006/relationships/font" Target="fonts/font1.fntdata"/><Relationship Id="rId7" Type="http://schemas.openxmlformats.org/officeDocument/2006/relationships/font" Target="fonts/font5.fntdata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4.fntdata"/><Relationship Id="rId11" Type="http://schemas.openxmlformats.org/officeDocument/2006/relationships/viewProps" Target="viewProps.xml"/><Relationship Id="rId5" Type="http://schemas.openxmlformats.org/officeDocument/2006/relationships/font" Target="fonts/font3.fntdata"/><Relationship Id="rId10" Type="http://schemas.openxmlformats.org/officeDocument/2006/relationships/presProps" Target="presProps.xml"/><Relationship Id="rId4" Type="http://schemas.openxmlformats.org/officeDocument/2006/relationships/font" Target="fonts/font2.fntdata"/><Relationship Id="rId9" Type="http://schemas.openxmlformats.org/officeDocument/2006/relationships/font" Target="fonts/font7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1/14/2023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1/14/2023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1/14/2023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1/14/2023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svg"/><Relationship Id="rId18" Type="http://schemas.openxmlformats.org/officeDocument/2006/relationships/image" Target="../media/image17.pn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12" Type="http://schemas.openxmlformats.org/officeDocument/2006/relationships/image" Target="../media/image11.png"/><Relationship Id="rId17" Type="http://schemas.openxmlformats.org/officeDocument/2006/relationships/image" Target="../media/image16.svg"/><Relationship Id="rId2" Type="http://schemas.openxmlformats.org/officeDocument/2006/relationships/image" Target="../media/image1.png"/><Relationship Id="rId16" Type="http://schemas.openxmlformats.org/officeDocument/2006/relationships/image" Target="../media/image15.png"/><Relationship Id="rId20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svg"/><Relationship Id="rId5" Type="http://schemas.openxmlformats.org/officeDocument/2006/relationships/image" Target="../media/image4.svg"/><Relationship Id="rId15" Type="http://schemas.openxmlformats.org/officeDocument/2006/relationships/image" Target="../media/image14.svg"/><Relationship Id="rId10" Type="http://schemas.openxmlformats.org/officeDocument/2006/relationships/image" Target="../media/image9.png"/><Relationship Id="rId19" Type="http://schemas.openxmlformats.org/officeDocument/2006/relationships/image" Target="../media/image18.svg"/><Relationship Id="rId4" Type="http://schemas.openxmlformats.org/officeDocument/2006/relationships/image" Target="../media/image3.png"/><Relationship Id="rId9" Type="http://schemas.openxmlformats.org/officeDocument/2006/relationships/image" Target="../media/image8.svg"/><Relationship Id="rId1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7F7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8173353" y="4626392"/>
            <a:ext cx="2803805" cy="2803805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8123597" y="7739075"/>
            <a:ext cx="821702" cy="821702"/>
            <a:chOff x="0" y="0"/>
            <a:chExt cx="6350000" cy="6350000"/>
          </a:xfrm>
        </p:grpSpPr>
        <p:sp>
          <p:nvSpPr>
            <p:cNvPr id="4" name="Freeform 4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41C1BA"/>
            </a:solidFill>
          </p:spPr>
        </p:sp>
      </p:grpSp>
      <p:grpSp>
        <p:nvGrpSpPr>
          <p:cNvPr id="5" name="Group 5"/>
          <p:cNvGrpSpPr/>
          <p:nvPr/>
        </p:nvGrpSpPr>
        <p:grpSpPr>
          <a:xfrm>
            <a:off x="6995857" y="4854369"/>
            <a:ext cx="821702" cy="821702"/>
            <a:chOff x="0" y="0"/>
            <a:chExt cx="6350000" cy="6350000"/>
          </a:xfrm>
        </p:grpSpPr>
        <p:sp>
          <p:nvSpPr>
            <p:cNvPr id="6" name="Freeform 6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365B6D"/>
            </a:solidFill>
          </p:spPr>
        </p:sp>
      </p:grpSp>
      <p:grpSp>
        <p:nvGrpSpPr>
          <p:cNvPr id="7" name="Group 7"/>
          <p:cNvGrpSpPr/>
          <p:nvPr/>
        </p:nvGrpSpPr>
        <p:grpSpPr>
          <a:xfrm>
            <a:off x="8228410" y="3562856"/>
            <a:ext cx="821702" cy="821702"/>
            <a:chOff x="0" y="0"/>
            <a:chExt cx="6350000" cy="6350000"/>
          </a:xfrm>
        </p:grpSpPr>
        <p:sp>
          <p:nvSpPr>
            <p:cNvPr id="8" name="Freeform 8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6C9286"/>
            </a:solidFill>
          </p:spPr>
        </p:sp>
      </p:grpSp>
      <p:grpSp>
        <p:nvGrpSpPr>
          <p:cNvPr id="9" name="Group 9"/>
          <p:cNvGrpSpPr/>
          <p:nvPr/>
        </p:nvGrpSpPr>
        <p:grpSpPr>
          <a:xfrm>
            <a:off x="6995857" y="6458002"/>
            <a:ext cx="821702" cy="821702"/>
            <a:chOff x="0" y="0"/>
            <a:chExt cx="6350000" cy="6350000"/>
          </a:xfrm>
        </p:grpSpPr>
        <p:sp>
          <p:nvSpPr>
            <p:cNvPr id="10" name="Freeform 10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365B6D"/>
            </a:solidFill>
          </p:spPr>
        </p:sp>
      </p:grpSp>
      <p:grpSp>
        <p:nvGrpSpPr>
          <p:cNvPr id="11" name="Group 11"/>
          <p:cNvGrpSpPr/>
          <p:nvPr/>
        </p:nvGrpSpPr>
        <p:grpSpPr>
          <a:xfrm>
            <a:off x="10143743" y="7739075"/>
            <a:ext cx="821702" cy="821702"/>
            <a:chOff x="0" y="0"/>
            <a:chExt cx="6350000" cy="6350000"/>
          </a:xfrm>
        </p:grpSpPr>
        <p:sp>
          <p:nvSpPr>
            <p:cNvPr id="12" name="Freeform 12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289DD2"/>
            </a:solidFill>
          </p:spPr>
        </p:sp>
      </p:grpSp>
      <p:grpSp>
        <p:nvGrpSpPr>
          <p:cNvPr id="13" name="Group 13"/>
          <p:cNvGrpSpPr/>
          <p:nvPr/>
        </p:nvGrpSpPr>
        <p:grpSpPr>
          <a:xfrm>
            <a:off x="11260495" y="4780607"/>
            <a:ext cx="821702" cy="821702"/>
            <a:chOff x="0" y="0"/>
            <a:chExt cx="6350000" cy="6350000"/>
          </a:xfrm>
        </p:grpSpPr>
        <p:sp>
          <p:nvSpPr>
            <p:cNvPr id="14" name="Freeform 14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6C9286"/>
            </a:solidFill>
          </p:spPr>
        </p:sp>
      </p:grpSp>
      <p:grpSp>
        <p:nvGrpSpPr>
          <p:cNvPr id="15" name="Group 15"/>
          <p:cNvGrpSpPr/>
          <p:nvPr/>
        </p:nvGrpSpPr>
        <p:grpSpPr>
          <a:xfrm>
            <a:off x="10079370" y="3562856"/>
            <a:ext cx="821702" cy="821702"/>
            <a:chOff x="0" y="0"/>
            <a:chExt cx="6350000" cy="6350000"/>
          </a:xfrm>
        </p:grpSpPr>
        <p:sp>
          <p:nvSpPr>
            <p:cNvPr id="16" name="Freeform 16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365B6D"/>
            </a:solidFill>
          </p:spPr>
        </p:sp>
      </p:grpSp>
      <p:grpSp>
        <p:nvGrpSpPr>
          <p:cNvPr id="17" name="Group 17"/>
          <p:cNvGrpSpPr/>
          <p:nvPr/>
        </p:nvGrpSpPr>
        <p:grpSpPr>
          <a:xfrm>
            <a:off x="11260495" y="6568646"/>
            <a:ext cx="821702" cy="821702"/>
            <a:chOff x="0" y="0"/>
            <a:chExt cx="6350000" cy="6350000"/>
          </a:xfrm>
        </p:grpSpPr>
        <p:sp>
          <p:nvSpPr>
            <p:cNvPr id="18" name="Freeform 18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D4355"/>
            </a:solidFill>
          </p:spPr>
        </p:sp>
      </p:grpSp>
      <p:sp>
        <p:nvSpPr>
          <p:cNvPr id="19" name="AutoShape 19"/>
          <p:cNvSpPr/>
          <p:nvPr/>
        </p:nvSpPr>
        <p:spPr>
          <a:xfrm rot="5373486">
            <a:off x="4418679" y="5223743"/>
            <a:ext cx="895491" cy="0"/>
          </a:xfrm>
          <a:prstGeom prst="line">
            <a:avLst/>
          </a:prstGeom>
          <a:ln w="57150" cap="rnd">
            <a:solidFill>
              <a:srgbClr val="365B6D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20" name="AutoShape 20"/>
          <p:cNvSpPr/>
          <p:nvPr/>
        </p:nvSpPr>
        <p:spPr>
          <a:xfrm rot="5373486">
            <a:off x="5580109" y="3932230"/>
            <a:ext cx="895491" cy="0"/>
          </a:xfrm>
          <a:prstGeom prst="line">
            <a:avLst/>
          </a:prstGeom>
          <a:ln w="57150" cap="rnd">
            <a:solidFill>
              <a:srgbClr val="6C9286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21" name="AutoShape 21"/>
          <p:cNvSpPr/>
          <p:nvPr/>
        </p:nvSpPr>
        <p:spPr>
          <a:xfrm rot="5373486">
            <a:off x="4418679" y="6827376"/>
            <a:ext cx="895491" cy="0"/>
          </a:xfrm>
          <a:prstGeom prst="line">
            <a:avLst/>
          </a:prstGeom>
          <a:ln w="57150" cap="rnd">
            <a:solidFill>
              <a:srgbClr val="365B6D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22" name="AutoShape 22"/>
          <p:cNvSpPr/>
          <p:nvPr/>
        </p:nvSpPr>
        <p:spPr>
          <a:xfrm rot="5373486">
            <a:off x="5375402" y="8133349"/>
            <a:ext cx="895491" cy="0"/>
          </a:xfrm>
          <a:prstGeom prst="line">
            <a:avLst/>
          </a:prstGeom>
          <a:ln w="57150" cap="rnd">
            <a:solidFill>
              <a:srgbClr val="41C1BA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23" name="AutoShape 23"/>
          <p:cNvSpPr/>
          <p:nvPr/>
        </p:nvSpPr>
        <p:spPr>
          <a:xfrm rot="5373486">
            <a:off x="11819576" y="8133349"/>
            <a:ext cx="895491" cy="0"/>
          </a:xfrm>
          <a:prstGeom prst="line">
            <a:avLst/>
          </a:prstGeom>
          <a:ln w="57150" cap="rnd">
            <a:solidFill>
              <a:srgbClr val="289DD2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24" name="AutoShape 24"/>
          <p:cNvSpPr/>
          <p:nvPr/>
        </p:nvSpPr>
        <p:spPr>
          <a:xfrm rot="5373486">
            <a:off x="12826841" y="6927677"/>
            <a:ext cx="895491" cy="0"/>
          </a:xfrm>
          <a:prstGeom prst="line">
            <a:avLst/>
          </a:prstGeom>
          <a:ln w="57150" cap="rnd">
            <a:solidFill>
              <a:srgbClr val="1D4355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25" name="AutoShape 25"/>
          <p:cNvSpPr/>
          <p:nvPr/>
        </p:nvSpPr>
        <p:spPr>
          <a:xfrm rot="5373486">
            <a:off x="12861027" y="5174881"/>
            <a:ext cx="895491" cy="0"/>
          </a:xfrm>
          <a:prstGeom prst="line">
            <a:avLst/>
          </a:prstGeom>
          <a:ln w="57150" cap="rnd">
            <a:solidFill>
              <a:srgbClr val="6C9286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26" name="AutoShape 26"/>
          <p:cNvSpPr/>
          <p:nvPr/>
        </p:nvSpPr>
        <p:spPr>
          <a:xfrm rot="5373486">
            <a:off x="11652728" y="3957130"/>
            <a:ext cx="895491" cy="0"/>
          </a:xfrm>
          <a:prstGeom prst="line">
            <a:avLst/>
          </a:prstGeom>
          <a:ln w="57150" cap="rnd">
            <a:solidFill>
              <a:srgbClr val="365B6D"/>
            </a:solidFill>
            <a:prstDash val="solid"/>
            <a:headEnd type="none" w="sm" len="sm"/>
            <a:tailEnd type="none" w="sm" len="sm"/>
          </a:ln>
        </p:spPr>
      </p:sp>
      <p:pic>
        <p:nvPicPr>
          <p:cNvPr id="27" name="Picture 2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0271985" y="3755472"/>
            <a:ext cx="436471" cy="436471"/>
          </a:xfrm>
          <a:prstGeom prst="rect">
            <a:avLst/>
          </a:prstGeom>
        </p:spPr>
      </p:pic>
      <p:pic>
        <p:nvPicPr>
          <p:cNvPr id="28" name="Picture 2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8421026" y="3755472"/>
            <a:ext cx="436471" cy="436471"/>
          </a:xfrm>
          <a:prstGeom prst="rect">
            <a:avLst/>
          </a:prstGeom>
        </p:spPr>
      </p:pic>
      <p:pic>
        <p:nvPicPr>
          <p:cNvPr id="29" name="Picture 2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7229392" y="6650617"/>
            <a:ext cx="354633" cy="436471"/>
          </a:xfrm>
          <a:prstGeom prst="rect">
            <a:avLst/>
          </a:prstGeom>
        </p:spPr>
      </p:pic>
      <p:pic>
        <p:nvPicPr>
          <p:cNvPr id="30" name="Picture 30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11485301" y="4973222"/>
            <a:ext cx="372092" cy="436471"/>
          </a:xfrm>
          <a:prstGeom prst="rect">
            <a:avLst/>
          </a:prstGeom>
        </p:spPr>
      </p:pic>
      <p:pic>
        <p:nvPicPr>
          <p:cNvPr id="31" name="Picture 31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>
            <a:off x="11437410" y="6787669"/>
            <a:ext cx="467874" cy="383656"/>
          </a:xfrm>
          <a:prstGeom prst="rect">
            <a:avLst/>
          </a:prstGeom>
        </p:spPr>
      </p:pic>
      <p:pic>
        <p:nvPicPr>
          <p:cNvPr id="32" name="Picture 32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8332833" y="7954612"/>
            <a:ext cx="403229" cy="390628"/>
          </a:xfrm>
          <a:prstGeom prst="rect">
            <a:avLst/>
          </a:prstGeom>
        </p:spPr>
      </p:pic>
      <p:pic>
        <p:nvPicPr>
          <p:cNvPr id="33" name="Picture 33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rcRect/>
          <a:stretch>
            <a:fillRect/>
          </a:stretch>
        </p:blipFill>
        <p:spPr>
          <a:xfrm>
            <a:off x="7216076" y="5119387"/>
            <a:ext cx="381264" cy="291667"/>
          </a:xfrm>
          <a:prstGeom prst="rect">
            <a:avLst/>
          </a:prstGeom>
        </p:spPr>
      </p:pic>
      <p:pic>
        <p:nvPicPr>
          <p:cNvPr id="34" name="Picture 34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9"/>
              </a:ext>
            </a:extLst>
          </a:blip>
          <a:srcRect/>
          <a:stretch>
            <a:fillRect/>
          </a:stretch>
        </p:blipFill>
        <p:spPr>
          <a:xfrm>
            <a:off x="10313912" y="7973627"/>
            <a:ext cx="481364" cy="352599"/>
          </a:xfrm>
          <a:prstGeom prst="rect">
            <a:avLst/>
          </a:prstGeom>
        </p:spPr>
      </p:pic>
      <p:sp>
        <p:nvSpPr>
          <p:cNvPr id="35" name="AutoShape 35"/>
          <p:cNvSpPr/>
          <p:nvPr/>
        </p:nvSpPr>
        <p:spPr>
          <a:xfrm rot="-3964643">
            <a:off x="9859118" y="4676414"/>
            <a:ext cx="603379" cy="0"/>
          </a:xfrm>
          <a:prstGeom prst="line">
            <a:avLst/>
          </a:prstGeom>
          <a:ln w="28575" cap="rnd">
            <a:solidFill>
              <a:srgbClr val="365B6D"/>
            </a:solidFill>
            <a:prstDash val="sysDot"/>
            <a:headEnd type="none" w="sm" len="sm"/>
            <a:tailEnd type="oval" w="lg" len="lg"/>
          </a:ln>
        </p:spPr>
      </p:sp>
      <p:sp>
        <p:nvSpPr>
          <p:cNvPr id="36" name="AutoShape 36"/>
          <p:cNvSpPr/>
          <p:nvPr/>
        </p:nvSpPr>
        <p:spPr>
          <a:xfrm rot="-1289074">
            <a:off x="10785269" y="5473196"/>
            <a:ext cx="454211" cy="0"/>
          </a:xfrm>
          <a:prstGeom prst="line">
            <a:avLst/>
          </a:prstGeom>
          <a:ln w="28575" cap="rnd">
            <a:solidFill>
              <a:srgbClr val="6C9286"/>
            </a:solidFill>
            <a:prstDash val="sysDot"/>
            <a:headEnd type="none" w="sm" len="sm"/>
            <a:tailEnd type="oval" w="lg" len="lg"/>
          </a:ln>
        </p:spPr>
      </p:sp>
      <p:sp>
        <p:nvSpPr>
          <p:cNvPr id="37" name="AutoShape 37"/>
          <p:cNvSpPr/>
          <p:nvPr/>
        </p:nvSpPr>
        <p:spPr>
          <a:xfrm rot="1539008">
            <a:off x="10729773" y="6659688"/>
            <a:ext cx="494115" cy="0"/>
          </a:xfrm>
          <a:prstGeom prst="line">
            <a:avLst/>
          </a:prstGeom>
          <a:ln w="28575" cap="rnd">
            <a:solidFill>
              <a:srgbClr val="1D4355"/>
            </a:solidFill>
            <a:prstDash val="sysDot"/>
            <a:headEnd type="none" w="sm" len="sm"/>
            <a:tailEnd type="oval" w="lg" len="lg"/>
          </a:ln>
        </p:spPr>
      </p:sp>
      <p:sp>
        <p:nvSpPr>
          <p:cNvPr id="38" name="AutoShape 38"/>
          <p:cNvSpPr/>
          <p:nvPr/>
        </p:nvSpPr>
        <p:spPr>
          <a:xfrm rot="3793516">
            <a:off x="9956798" y="7452299"/>
            <a:ext cx="465476" cy="0"/>
          </a:xfrm>
          <a:prstGeom prst="line">
            <a:avLst/>
          </a:prstGeom>
          <a:ln w="28575" cap="rnd">
            <a:solidFill>
              <a:srgbClr val="289DD2"/>
            </a:solidFill>
            <a:prstDash val="sysDot"/>
            <a:headEnd type="none" w="sm" len="sm"/>
            <a:tailEnd type="oval" w="lg" len="lg"/>
          </a:ln>
        </p:spPr>
      </p:sp>
      <p:sp>
        <p:nvSpPr>
          <p:cNvPr id="39" name="AutoShape 39"/>
          <p:cNvSpPr/>
          <p:nvPr/>
        </p:nvSpPr>
        <p:spPr>
          <a:xfrm rot="6817110">
            <a:off x="8677218" y="7414513"/>
            <a:ext cx="548133" cy="0"/>
          </a:xfrm>
          <a:prstGeom prst="line">
            <a:avLst/>
          </a:prstGeom>
          <a:ln w="28575" cap="rnd">
            <a:solidFill>
              <a:srgbClr val="41C1BA"/>
            </a:solidFill>
            <a:prstDash val="sysDot"/>
            <a:headEnd type="none" w="sm" len="sm"/>
            <a:tailEnd type="oval" w="lg" len="lg"/>
          </a:ln>
        </p:spPr>
      </p:sp>
      <p:sp>
        <p:nvSpPr>
          <p:cNvPr id="40" name="AutoShape 40"/>
          <p:cNvSpPr/>
          <p:nvPr/>
        </p:nvSpPr>
        <p:spPr>
          <a:xfrm rot="9601479">
            <a:off x="7930296" y="6598985"/>
            <a:ext cx="488625" cy="0"/>
          </a:xfrm>
          <a:prstGeom prst="line">
            <a:avLst/>
          </a:prstGeom>
          <a:ln w="28575" cap="rnd">
            <a:solidFill>
              <a:srgbClr val="365B6D"/>
            </a:solidFill>
            <a:prstDash val="sysDot"/>
            <a:headEnd type="none" w="sm" len="sm"/>
            <a:tailEnd type="oval" w="lg" len="lg"/>
          </a:ln>
        </p:spPr>
      </p:sp>
      <p:sp>
        <p:nvSpPr>
          <p:cNvPr id="41" name="AutoShape 41"/>
          <p:cNvSpPr/>
          <p:nvPr/>
        </p:nvSpPr>
        <p:spPr>
          <a:xfrm rot="-9765968">
            <a:off x="7931580" y="5445532"/>
            <a:ext cx="410467" cy="0"/>
          </a:xfrm>
          <a:prstGeom prst="line">
            <a:avLst/>
          </a:prstGeom>
          <a:ln w="28575" cap="rnd">
            <a:solidFill>
              <a:srgbClr val="365B6D"/>
            </a:solidFill>
            <a:prstDash val="sysDot"/>
            <a:headEnd type="none" w="sm" len="sm"/>
            <a:tailEnd type="oval" w="lg" len="lg"/>
          </a:ln>
        </p:spPr>
      </p:sp>
      <p:sp>
        <p:nvSpPr>
          <p:cNvPr id="42" name="AutoShape 42"/>
          <p:cNvSpPr/>
          <p:nvPr/>
        </p:nvSpPr>
        <p:spPr>
          <a:xfrm rot="-7084389">
            <a:off x="8736646" y="4668221"/>
            <a:ext cx="456557" cy="0"/>
          </a:xfrm>
          <a:prstGeom prst="line">
            <a:avLst/>
          </a:prstGeom>
          <a:ln w="28575" cap="rnd">
            <a:solidFill>
              <a:srgbClr val="6C9286"/>
            </a:solidFill>
            <a:prstDash val="sysDot"/>
            <a:headEnd type="none" w="sm" len="sm"/>
            <a:tailEnd type="oval" w="lg" len="lg"/>
          </a:ln>
        </p:spPr>
      </p:sp>
      <p:pic>
        <p:nvPicPr>
          <p:cNvPr id="43" name="Picture 43"/>
          <p:cNvPicPr>
            <a:picLocks noChangeAspect="1"/>
          </p:cNvPicPr>
          <p:nvPr/>
        </p:nvPicPr>
        <p:blipFill>
          <a:blip r:embed="rId20"/>
          <a:srcRect/>
          <a:stretch>
            <a:fillRect/>
          </a:stretch>
        </p:blipFill>
        <p:spPr>
          <a:xfrm>
            <a:off x="16262721" y="418470"/>
            <a:ext cx="1195585" cy="1195585"/>
          </a:xfrm>
          <a:prstGeom prst="rect">
            <a:avLst/>
          </a:prstGeom>
        </p:spPr>
      </p:pic>
      <p:sp>
        <p:nvSpPr>
          <p:cNvPr id="44" name="TextBox 44"/>
          <p:cNvSpPr txBox="1"/>
          <p:nvPr/>
        </p:nvSpPr>
        <p:spPr>
          <a:xfrm>
            <a:off x="6155589" y="3524756"/>
            <a:ext cx="1879842" cy="65926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694"/>
              </a:lnSpc>
            </a:pPr>
            <a:r>
              <a:rPr lang="en-US" sz="1924">
                <a:solidFill>
                  <a:srgbClr val="365B6D"/>
                </a:solidFill>
                <a:latin typeface="Open Sans Light Bold"/>
              </a:rPr>
              <a:t>Broad</a:t>
            </a:r>
          </a:p>
          <a:p>
            <a:pPr>
              <a:lnSpc>
                <a:spcPts val="2694"/>
              </a:lnSpc>
            </a:pPr>
            <a:r>
              <a:rPr lang="en-US" sz="1924">
                <a:solidFill>
                  <a:srgbClr val="365B6D"/>
                </a:solidFill>
                <a:latin typeface="Open Sans Light Bold"/>
              </a:rPr>
              <a:t>Differentiation</a:t>
            </a:r>
          </a:p>
        </p:txBody>
      </p:sp>
      <p:sp>
        <p:nvSpPr>
          <p:cNvPr id="45" name="TextBox 45"/>
          <p:cNvSpPr txBox="1"/>
          <p:nvPr/>
        </p:nvSpPr>
        <p:spPr>
          <a:xfrm>
            <a:off x="4995145" y="4841169"/>
            <a:ext cx="1543903" cy="32423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694"/>
              </a:lnSpc>
            </a:pPr>
            <a:r>
              <a:rPr lang="en-US" sz="1924">
                <a:solidFill>
                  <a:srgbClr val="365B6D"/>
                </a:solidFill>
                <a:latin typeface="Open Sans Light Bold"/>
              </a:rPr>
              <a:t>Hybrid</a:t>
            </a:r>
          </a:p>
        </p:txBody>
      </p:sp>
      <p:sp>
        <p:nvSpPr>
          <p:cNvPr id="46" name="TextBox 46"/>
          <p:cNvSpPr txBox="1"/>
          <p:nvPr/>
        </p:nvSpPr>
        <p:spPr>
          <a:xfrm>
            <a:off x="4995145" y="6418728"/>
            <a:ext cx="1543903" cy="32423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694"/>
              </a:lnSpc>
            </a:pPr>
            <a:r>
              <a:rPr lang="en-US" sz="1924">
                <a:solidFill>
                  <a:srgbClr val="365B6D"/>
                </a:solidFill>
                <a:latin typeface="Open Sans Light Bold"/>
              </a:rPr>
              <a:t>Low Price</a:t>
            </a:r>
          </a:p>
        </p:txBody>
      </p:sp>
      <p:sp>
        <p:nvSpPr>
          <p:cNvPr id="47" name="TextBox 47"/>
          <p:cNvSpPr txBox="1"/>
          <p:nvPr/>
        </p:nvSpPr>
        <p:spPr>
          <a:xfrm>
            <a:off x="5925707" y="7725875"/>
            <a:ext cx="2109724" cy="65926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694"/>
              </a:lnSpc>
            </a:pPr>
            <a:r>
              <a:rPr lang="en-US" sz="1924">
                <a:solidFill>
                  <a:srgbClr val="365B6D"/>
                </a:solidFill>
                <a:latin typeface="Open Sans Light Bold"/>
              </a:rPr>
              <a:t>Low Price /</a:t>
            </a:r>
          </a:p>
          <a:p>
            <a:pPr>
              <a:lnSpc>
                <a:spcPts val="2694"/>
              </a:lnSpc>
            </a:pPr>
            <a:r>
              <a:rPr lang="en-US" sz="1924">
                <a:solidFill>
                  <a:srgbClr val="365B6D"/>
                </a:solidFill>
                <a:latin typeface="Open Sans Light Bold"/>
              </a:rPr>
              <a:t>Low Added Value</a:t>
            </a:r>
          </a:p>
        </p:txBody>
      </p:sp>
      <p:sp>
        <p:nvSpPr>
          <p:cNvPr id="48" name="TextBox 48"/>
          <p:cNvSpPr txBox="1"/>
          <p:nvPr/>
        </p:nvSpPr>
        <p:spPr>
          <a:xfrm>
            <a:off x="12393444" y="7725875"/>
            <a:ext cx="1786873" cy="65926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694"/>
              </a:lnSpc>
            </a:pPr>
            <a:r>
              <a:rPr lang="en-US" sz="1924">
                <a:solidFill>
                  <a:srgbClr val="365B6D"/>
                </a:solidFill>
                <a:latin typeface="Open Sans Light Bold"/>
              </a:rPr>
              <a:t>Loss of</a:t>
            </a:r>
          </a:p>
          <a:p>
            <a:pPr>
              <a:lnSpc>
                <a:spcPts val="2694"/>
              </a:lnSpc>
            </a:pPr>
            <a:r>
              <a:rPr lang="en-US" sz="1924">
                <a:solidFill>
                  <a:srgbClr val="365B6D"/>
                </a:solidFill>
                <a:latin typeface="Open Sans Light Bold"/>
              </a:rPr>
              <a:t>Market Share</a:t>
            </a:r>
          </a:p>
        </p:txBody>
      </p:sp>
      <p:sp>
        <p:nvSpPr>
          <p:cNvPr id="49" name="TextBox 49"/>
          <p:cNvSpPr txBox="1"/>
          <p:nvPr/>
        </p:nvSpPr>
        <p:spPr>
          <a:xfrm>
            <a:off x="13379472" y="6510678"/>
            <a:ext cx="1761374" cy="70170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824"/>
              </a:lnSpc>
            </a:pPr>
            <a:r>
              <a:rPr lang="en-US" sz="2017">
                <a:solidFill>
                  <a:srgbClr val="365B6D"/>
                </a:solidFill>
                <a:latin typeface="Open Sans Light Bold"/>
              </a:rPr>
              <a:t>Monopoly</a:t>
            </a:r>
          </a:p>
          <a:p>
            <a:pPr>
              <a:lnSpc>
                <a:spcPts val="2824"/>
              </a:lnSpc>
            </a:pPr>
            <a:r>
              <a:rPr lang="en-US" sz="2017">
                <a:solidFill>
                  <a:srgbClr val="365B6D"/>
                </a:solidFill>
                <a:latin typeface="Open Sans Light Bold"/>
              </a:rPr>
              <a:t>Pricing</a:t>
            </a:r>
          </a:p>
        </p:txBody>
      </p:sp>
      <p:sp>
        <p:nvSpPr>
          <p:cNvPr id="50" name="TextBox 50"/>
          <p:cNvSpPr txBox="1"/>
          <p:nvPr/>
        </p:nvSpPr>
        <p:spPr>
          <a:xfrm>
            <a:off x="13435170" y="4767407"/>
            <a:ext cx="1761374" cy="65926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694"/>
              </a:lnSpc>
            </a:pPr>
            <a:r>
              <a:rPr lang="en-US" sz="1924">
                <a:solidFill>
                  <a:srgbClr val="365B6D"/>
                </a:solidFill>
                <a:latin typeface="Open Sans Light Bold"/>
              </a:rPr>
              <a:t>Risky</a:t>
            </a:r>
          </a:p>
          <a:p>
            <a:pPr>
              <a:lnSpc>
                <a:spcPts val="2694"/>
              </a:lnSpc>
            </a:pPr>
            <a:r>
              <a:rPr lang="en-US" sz="1924">
                <a:solidFill>
                  <a:srgbClr val="365B6D"/>
                </a:solidFill>
                <a:latin typeface="Open Sans Light Bold"/>
              </a:rPr>
              <a:t>High Margins</a:t>
            </a:r>
          </a:p>
        </p:txBody>
      </p:sp>
      <p:sp>
        <p:nvSpPr>
          <p:cNvPr id="51" name="TextBox 51"/>
          <p:cNvSpPr txBox="1"/>
          <p:nvPr/>
        </p:nvSpPr>
        <p:spPr>
          <a:xfrm>
            <a:off x="12240039" y="3524756"/>
            <a:ext cx="1866515" cy="65926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694"/>
              </a:lnSpc>
            </a:pPr>
            <a:r>
              <a:rPr lang="en-US" sz="1924">
                <a:solidFill>
                  <a:srgbClr val="365B6D"/>
                </a:solidFill>
                <a:latin typeface="Open Sans Light Bold"/>
              </a:rPr>
              <a:t>Focused</a:t>
            </a:r>
          </a:p>
          <a:p>
            <a:pPr>
              <a:lnSpc>
                <a:spcPts val="2694"/>
              </a:lnSpc>
            </a:pPr>
            <a:r>
              <a:rPr lang="en-US" sz="1924">
                <a:solidFill>
                  <a:srgbClr val="365B6D"/>
                </a:solidFill>
                <a:latin typeface="Open Sans Light Bold"/>
              </a:rPr>
              <a:t>Differentiation</a:t>
            </a:r>
          </a:p>
        </p:txBody>
      </p:sp>
      <p:sp>
        <p:nvSpPr>
          <p:cNvPr id="52" name="TextBox 52"/>
          <p:cNvSpPr txBox="1"/>
          <p:nvPr/>
        </p:nvSpPr>
        <p:spPr>
          <a:xfrm>
            <a:off x="5213517" y="3571920"/>
            <a:ext cx="736979" cy="6871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782"/>
              </a:lnSpc>
            </a:pPr>
            <a:r>
              <a:rPr lang="en-US" sz="4130">
                <a:solidFill>
                  <a:srgbClr val="365B6D"/>
                </a:solidFill>
                <a:latin typeface="Open Sans Light Bold"/>
              </a:rPr>
              <a:t>04</a:t>
            </a:r>
          </a:p>
        </p:txBody>
      </p:sp>
      <p:sp>
        <p:nvSpPr>
          <p:cNvPr id="53" name="TextBox 53"/>
          <p:cNvSpPr txBox="1"/>
          <p:nvPr/>
        </p:nvSpPr>
        <p:spPr>
          <a:xfrm>
            <a:off x="4061687" y="4863433"/>
            <a:ext cx="736979" cy="6871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782"/>
              </a:lnSpc>
            </a:pPr>
            <a:r>
              <a:rPr lang="en-US" sz="4130">
                <a:solidFill>
                  <a:srgbClr val="365B6D"/>
                </a:solidFill>
                <a:latin typeface="Open Sans Light Bold"/>
              </a:rPr>
              <a:t>03</a:t>
            </a:r>
          </a:p>
        </p:txBody>
      </p:sp>
      <p:sp>
        <p:nvSpPr>
          <p:cNvPr id="54" name="TextBox 54"/>
          <p:cNvSpPr txBox="1"/>
          <p:nvPr/>
        </p:nvSpPr>
        <p:spPr>
          <a:xfrm>
            <a:off x="4039794" y="6465892"/>
            <a:ext cx="736979" cy="6871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782"/>
              </a:lnSpc>
            </a:pPr>
            <a:r>
              <a:rPr lang="en-US" sz="4130">
                <a:solidFill>
                  <a:srgbClr val="365B6D"/>
                </a:solidFill>
                <a:latin typeface="Open Sans Light Bold"/>
              </a:rPr>
              <a:t>02</a:t>
            </a:r>
          </a:p>
        </p:txBody>
      </p:sp>
      <p:sp>
        <p:nvSpPr>
          <p:cNvPr id="55" name="TextBox 55"/>
          <p:cNvSpPr txBox="1"/>
          <p:nvPr/>
        </p:nvSpPr>
        <p:spPr>
          <a:xfrm>
            <a:off x="4996516" y="7773038"/>
            <a:ext cx="736979" cy="6871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782"/>
              </a:lnSpc>
            </a:pPr>
            <a:r>
              <a:rPr lang="en-US" sz="4130">
                <a:solidFill>
                  <a:srgbClr val="1D4355"/>
                </a:solidFill>
                <a:latin typeface="Open Sans Light Bold"/>
              </a:rPr>
              <a:t>01</a:t>
            </a:r>
          </a:p>
        </p:txBody>
      </p:sp>
      <p:sp>
        <p:nvSpPr>
          <p:cNvPr id="56" name="TextBox 56"/>
          <p:cNvSpPr txBox="1"/>
          <p:nvPr/>
        </p:nvSpPr>
        <p:spPr>
          <a:xfrm>
            <a:off x="11428540" y="7773038"/>
            <a:ext cx="736979" cy="6871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782"/>
              </a:lnSpc>
            </a:pPr>
            <a:r>
              <a:rPr lang="en-US" sz="4130">
                <a:solidFill>
                  <a:srgbClr val="1D4355"/>
                </a:solidFill>
                <a:latin typeface="Open Sans Light Bold"/>
              </a:rPr>
              <a:t>08</a:t>
            </a:r>
          </a:p>
        </p:txBody>
      </p:sp>
      <p:sp>
        <p:nvSpPr>
          <p:cNvPr id="57" name="TextBox 57"/>
          <p:cNvSpPr txBox="1"/>
          <p:nvPr/>
        </p:nvSpPr>
        <p:spPr>
          <a:xfrm>
            <a:off x="12434608" y="6567367"/>
            <a:ext cx="736979" cy="6871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782"/>
              </a:lnSpc>
            </a:pPr>
            <a:r>
              <a:rPr lang="en-US" sz="4130">
                <a:solidFill>
                  <a:srgbClr val="6C9286"/>
                </a:solidFill>
                <a:latin typeface="Open Sans Light Bold"/>
              </a:rPr>
              <a:t>07</a:t>
            </a:r>
          </a:p>
        </p:txBody>
      </p:sp>
      <p:sp>
        <p:nvSpPr>
          <p:cNvPr id="58" name="TextBox 58"/>
          <p:cNvSpPr txBox="1"/>
          <p:nvPr/>
        </p:nvSpPr>
        <p:spPr>
          <a:xfrm>
            <a:off x="12468795" y="4814570"/>
            <a:ext cx="736979" cy="6871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782"/>
              </a:lnSpc>
            </a:pPr>
            <a:r>
              <a:rPr lang="en-US" sz="4130">
                <a:solidFill>
                  <a:srgbClr val="365B6D"/>
                </a:solidFill>
                <a:latin typeface="Open Sans Light Bold"/>
              </a:rPr>
              <a:t>06</a:t>
            </a:r>
          </a:p>
        </p:txBody>
      </p:sp>
      <p:sp>
        <p:nvSpPr>
          <p:cNvPr id="59" name="TextBox 59"/>
          <p:cNvSpPr txBox="1"/>
          <p:nvPr/>
        </p:nvSpPr>
        <p:spPr>
          <a:xfrm>
            <a:off x="11260495" y="3571920"/>
            <a:ext cx="736979" cy="6871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782"/>
              </a:lnSpc>
            </a:pPr>
            <a:r>
              <a:rPr lang="en-US" sz="4130">
                <a:solidFill>
                  <a:srgbClr val="365B6D"/>
                </a:solidFill>
                <a:latin typeface="Open Sans Light Bold"/>
              </a:rPr>
              <a:t>05</a:t>
            </a:r>
          </a:p>
        </p:txBody>
      </p:sp>
      <p:sp>
        <p:nvSpPr>
          <p:cNvPr id="60" name="TextBox 60"/>
          <p:cNvSpPr txBox="1"/>
          <p:nvPr/>
        </p:nvSpPr>
        <p:spPr>
          <a:xfrm>
            <a:off x="1120789" y="689531"/>
            <a:ext cx="8358490" cy="92452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663"/>
              </a:lnSpc>
            </a:pPr>
            <a:r>
              <a:rPr lang="en-US" sz="5474">
                <a:solidFill>
                  <a:srgbClr val="365B6D"/>
                </a:solidFill>
                <a:latin typeface="Open Sans Bold"/>
              </a:rPr>
              <a:t>Bowman Strategy Clock</a:t>
            </a:r>
          </a:p>
        </p:txBody>
      </p:sp>
      <p:sp>
        <p:nvSpPr>
          <p:cNvPr id="61" name="TextBox 61"/>
          <p:cNvSpPr txBox="1"/>
          <p:nvPr/>
        </p:nvSpPr>
        <p:spPr>
          <a:xfrm>
            <a:off x="12649200" y="1274329"/>
            <a:ext cx="3207453" cy="33972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799"/>
              </a:lnSpc>
            </a:pPr>
            <a:r>
              <a:rPr lang="en-US" sz="1999" dirty="0">
                <a:solidFill>
                  <a:srgbClr val="000000"/>
                </a:solidFill>
                <a:latin typeface="Canva Sans Bold"/>
              </a:rPr>
              <a:t>www.strategypunk.com</a:t>
            </a:r>
          </a:p>
        </p:txBody>
      </p:sp>
      <p:sp>
        <p:nvSpPr>
          <p:cNvPr id="62" name="AutoShape 62"/>
          <p:cNvSpPr/>
          <p:nvPr/>
        </p:nvSpPr>
        <p:spPr>
          <a:xfrm rot="-5400000">
            <a:off x="453465" y="5835687"/>
            <a:ext cx="6353508" cy="0"/>
          </a:xfrm>
          <a:prstGeom prst="line">
            <a:avLst/>
          </a:prstGeom>
          <a:ln w="38100" cap="flat">
            <a:solidFill>
              <a:srgbClr val="000000"/>
            </a:solidFill>
            <a:prstDash val="solid"/>
            <a:headEnd type="none" w="sm" len="sm"/>
            <a:tailEnd type="triangle" w="lg" len="med"/>
          </a:ln>
        </p:spPr>
      </p:sp>
      <p:sp>
        <p:nvSpPr>
          <p:cNvPr id="63" name="AutoShape 63"/>
          <p:cNvSpPr/>
          <p:nvPr/>
        </p:nvSpPr>
        <p:spPr>
          <a:xfrm rot="-15">
            <a:off x="3630220" y="9012441"/>
            <a:ext cx="11698120" cy="0"/>
          </a:xfrm>
          <a:prstGeom prst="line">
            <a:avLst/>
          </a:prstGeom>
          <a:ln w="38100" cap="flat">
            <a:solidFill>
              <a:srgbClr val="000000"/>
            </a:solidFill>
            <a:prstDash val="solid"/>
            <a:headEnd type="none" w="sm" len="sm"/>
            <a:tailEnd type="triangle" w="lg" len="med"/>
          </a:ln>
        </p:spPr>
      </p:sp>
      <p:sp>
        <p:nvSpPr>
          <p:cNvPr id="64" name="TextBox 64"/>
          <p:cNvSpPr txBox="1"/>
          <p:nvPr/>
        </p:nvSpPr>
        <p:spPr>
          <a:xfrm rot="-5400000">
            <a:off x="29725" y="5612246"/>
            <a:ext cx="6139904" cy="35623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940"/>
              </a:lnSpc>
            </a:pPr>
            <a:r>
              <a:rPr lang="en-US" sz="2100">
                <a:solidFill>
                  <a:srgbClr val="000000"/>
                </a:solidFill>
                <a:latin typeface="Canva Sans Bold"/>
              </a:rPr>
              <a:t>Perceived Value to Customer</a:t>
            </a:r>
          </a:p>
        </p:txBody>
      </p:sp>
      <p:sp>
        <p:nvSpPr>
          <p:cNvPr id="65" name="TextBox 65"/>
          <p:cNvSpPr txBox="1"/>
          <p:nvPr/>
        </p:nvSpPr>
        <p:spPr>
          <a:xfrm>
            <a:off x="8943465" y="9330489"/>
            <a:ext cx="893673" cy="35623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940"/>
              </a:lnSpc>
            </a:pPr>
            <a:r>
              <a:rPr lang="en-US" sz="2100" dirty="0">
                <a:solidFill>
                  <a:srgbClr val="000000"/>
                </a:solidFill>
                <a:latin typeface="Canva Sans Bold"/>
              </a:rPr>
              <a:t>Price</a:t>
            </a:r>
          </a:p>
        </p:txBody>
      </p:sp>
      <p:sp>
        <p:nvSpPr>
          <p:cNvPr id="66" name="TextBox 66"/>
          <p:cNvSpPr txBox="1"/>
          <p:nvPr/>
        </p:nvSpPr>
        <p:spPr>
          <a:xfrm rot="-5400000">
            <a:off x="2419873" y="2848004"/>
            <a:ext cx="1359608" cy="35623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940"/>
              </a:lnSpc>
            </a:pPr>
            <a:r>
              <a:rPr lang="en-US" sz="2100">
                <a:solidFill>
                  <a:srgbClr val="000000"/>
                </a:solidFill>
                <a:latin typeface="Canva Sans Bold"/>
              </a:rPr>
              <a:t>high</a:t>
            </a:r>
          </a:p>
        </p:txBody>
      </p:sp>
      <p:sp>
        <p:nvSpPr>
          <p:cNvPr id="67" name="TextBox 67"/>
          <p:cNvSpPr txBox="1"/>
          <p:nvPr/>
        </p:nvSpPr>
        <p:spPr>
          <a:xfrm rot="-5400000">
            <a:off x="2419873" y="8464587"/>
            <a:ext cx="1359608" cy="35623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940"/>
              </a:lnSpc>
            </a:pPr>
            <a:r>
              <a:rPr lang="en-US" sz="2100" dirty="0">
                <a:solidFill>
                  <a:srgbClr val="000000"/>
                </a:solidFill>
                <a:latin typeface="Canva Sans Bold"/>
              </a:rPr>
              <a:t>low</a:t>
            </a:r>
          </a:p>
        </p:txBody>
      </p:sp>
      <p:sp>
        <p:nvSpPr>
          <p:cNvPr id="68" name="TextBox 68"/>
          <p:cNvSpPr txBox="1"/>
          <p:nvPr/>
        </p:nvSpPr>
        <p:spPr>
          <a:xfrm>
            <a:off x="4150671" y="9330489"/>
            <a:ext cx="459581" cy="3562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940"/>
              </a:lnSpc>
            </a:pPr>
            <a:r>
              <a:rPr lang="en-US" sz="2100">
                <a:solidFill>
                  <a:srgbClr val="000000"/>
                </a:solidFill>
                <a:latin typeface="Canva Sans Bold"/>
              </a:rPr>
              <a:t>low</a:t>
            </a:r>
          </a:p>
        </p:txBody>
      </p:sp>
      <p:sp>
        <p:nvSpPr>
          <p:cNvPr id="69" name="TextBox 69"/>
          <p:cNvSpPr txBox="1"/>
          <p:nvPr/>
        </p:nvSpPr>
        <p:spPr>
          <a:xfrm>
            <a:off x="14170351" y="9330489"/>
            <a:ext cx="788749" cy="35623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940"/>
              </a:lnSpc>
            </a:pPr>
            <a:r>
              <a:rPr lang="en-US" sz="2100" dirty="0">
                <a:solidFill>
                  <a:srgbClr val="000000"/>
                </a:solidFill>
                <a:latin typeface="Canva Sans Bold"/>
              </a:rPr>
              <a:t>high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47</Words>
  <Application>Microsoft Office PowerPoint</Application>
  <PresentationFormat>Benutzerdefiniert</PresentationFormat>
  <Paragraphs>30</Paragraphs>
  <Slides>1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</vt:i4>
      </vt:variant>
    </vt:vector>
  </HeadingPairs>
  <TitlesOfParts>
    <vt:vector size="7" baseType="lpstr">
      <vt:lpstr>Open Sans Light Bold</vt:lpstr>
      <vt:lpstr>Open Sans Bold</vt:lpstr>
      <vt:lpstr>Arial</vt:lpstr>
      <vt:lpstr>Calibri</vt:lpstr>
      <vt:lpstr>Canva Sans Bold</vt:lpstr>
      <vt:lpstr>Office Theme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Bowman's Strategy Clock - StrategyPunk.com</dc:title>
  <dc:creator>StrategyPunk.com</dc:creator>
  <cp:lastModifiedBy>Thomas Kriete</cp:lastModifiedBy>
  <cp:revision>2</cp:revision>
  <dcterms:created xsi:type="dcterms:W3CDTF">2006-08-16T00:00:00Z</dcterms:created>
  <dcterms:modified xsi:type="dcterms:W3CDTF">2023-01-14T15:24:52Z</dcterms:modified>
  <dc:identifier>DAFXpm0I_S0</dc:identifier>
</cp:coreProperties>
</file>