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 Bold" panose="020B0604020202020204" charset="0"/>
      <p:regular r:id="rId10"/>
    </p:embeddedFont>
    <p:embeddedFont>
      <p:font typeface="IBM Plex Sans" panose="020B0503050203000203" pitchFamily="34" charset="0"/>
      <p:regular r:id="rId11"/>
      <p:bold r:id="rId12"/>
      <p:italic r:id="rId13"/>
      <p:boldItalic r:id="rId14"/>
    </p:embeddedFont>
    <p:embeddedFont>
      <p:font typeface="IBM Plex Sans Bold" panose="020B0803050203000203" charset="0"/>
      <p:regular r:id="rId15"/>
    </p:embeddedFont>
    <p:embeddedFont>
      <p:font typeface="IBM Plex Sans Bold Italics" panose="020B0604020202020204" charset="0"/>
      <p:regular r:id="rId16"/>
    </p:embeddedFont>
    <p:embeddedFont>
      <p:font typeface="IBM Plex Sans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9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sv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1761">
            <a:off x="10912533" y="-4157532"/>
            <a:ext cx="10454404" cy="7622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00000">
            <a:off x="-4939101" y="6712177"/>
            <a:ext cx="11422613" cy="83281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8258" y="570375"/>
            <a:ext cx="916650" cy="9166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78360" y="7233090"/>
            <a:ext cx="1680924" cy="20252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7792682">
            <a:off x="14086550" y="5557838"/>
            <a:ext cx="2473159" cy="297970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54908" y="3893299"/>
            <a:ext cx="15172727" cy="3283343"/>
            <a:chOff x="0" y="0"/>
            <a:chExt cx="20230303" cy="4377790"/>
          </a:xfrm>
        </p:grpSpPr>
        <p:sp>
          <p:nvSpPr>
            <p:cNvPr id="8" name="TextBox 8"/>
            <p:cNvSpPr txBox="1"/>
            <p:nvPr/>
          </p:nvSpPr>
          <p:spPr>
            <a:xfrm>
              <a:off x="0" y="3670189"/>
              <a:ext cx="20230303" cy="707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IBM Plex Sans Bold"/>
                </a:rPr>
                <a:t>A Guide and FREE Template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80975"/>
              <a:ext cx="20230303" cy="308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99"/>
                </a:lnSpc>
              </a:pPr>
              <a:r>
                <a:rPr lang="en-US" sz="8799">
                  <a:solidFill>
                    <a:srgbClr val="000000"/>
                  </a:solidFill>
                  <a:latin typeface="IBM Plex Sans"/>
                </a:rPr>
                <a:t>Effective Decision-Making with the </a:t>
              </a:r>
              <a:r>
                <a:rPr lang="en-US" sz="8799">
                  <a:solidFill>
                    <a:srgbClr val="FF5757"/>
                  </a:solidFill>
                  <a:latin typeface="IBM Plex Sans Bold"/>
                </a:rPr>
                <a:t>DARE Model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90700" y="1144125"/>
            <a:ext cx="5418997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IBM Plex Sans Bold"/>
              </a:rPr>
              <a:t>www.strategypunk.com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46009">
            <a:off x="-3444948" y="-3144432"/>
            <a:ext cx="8947295" cy="67999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7228" y="5751801"/>
            <a:ext cx="7433931" cy="33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000000"/>
                </a:solidFill>
                <a:latin typeface="IBM Plex Sans"/>
              </a:rPr>
              <a:t>What is the </a:t>
            </a:r>
            <a:r>
              <a:rPr lang="en-US" sz="7300">
                <a:solidFill>
                  <a:srgbClr val="FF5757"/>
                </a:solidFill>
                <a:latin typeface="IBM Plex Sans"/>
              </a:rPr>
              <a:t>DARE</a:t>
            </a:r>
            <a:r>
              <a:rPr lang="en-US" sz="7300">
                <a:solidFill>
                  <a:srgbClr val="000000"/>
                </a:solidFill>
                <a:latin typeface="IBM Plex Sans"/>
              </a:rPr>
              <a:t> Decision-Making Model?</a:t>
            </a:r>
          </a:p>
        </p:txBody>
      </p:sp>
      <p:sp>
        <p:nvSpPr>
          <p:cNvPr id="4" name="AutoShape 4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5" name="TextBox 5"/>
          <p:cNvSpPr txBox="1"/>
          <p:nvPr/>
        </p:nvSpPr>
        <p:spPr>
          <a:xfrm>
            <a:off x="8593579" y="981075"/>
            <a:ext cx="9002498" cy="801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 spc="59">
                <a:solidFill>
                  <a:srgbClr val="000000"/>
                </a:solidFill>
                <a:latin typeface="IBM Plex Sans"/>
              </a:rPr>
              <a:t>The </a:t>
            </a:r>
            <a:r>
              <a:rPr lang="en-US" sz="2700" spc="59">
                <a:solidFill>
                  <a:srgbClr val="000000"/>
                </a:solidFill>
                <a:latin typeface="IBM Plex Sans Bold"/>
              </a:rPr>
              <a:t>DARE Decision Making Model</a:t>
            </a:r>
            <a:r>
              <a:rPr lang="en-US" sz="2700" spc="59">
                <a:solidFill>
                  <a:srgbClr val="000000"/>
                </a:solidFill>
                <a:latin typeface="IBM Plex Sans"/>
              </a:rPr>
              <a:t> is a structured approach to decision-making framework</a:t>
            </a:r>
          </a:p>
          <a:p>
            <a:pPr>
              <a:lnSpc>
                <a:spcPts val="3779"/>
              </a:lnSpc>
            </a:pPr>
            <a:endParaRPr lang="en-US" sz="2700" spc="59">
              <a:solidFill>
                <a:srgbClr val="000000"/>
              </a:solidFill>
              <a:latin typeface="IBM Plex Sans"/>
            </a:endParaRP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 spc="59">
                <a:solidFill>
                  <a:srgbClr val="000000"/>
                </a:solidFill>
                <a:latin typeface="IBM Plex Sans"/>
              </a:rPr>
              <a:t>The </a:t>
            </a:r>
            <a:r>
              <a:rPr lang="en-US" sz="2700" spc="59">
                <a:solidFill>
                  <a:srgbClr val="000000"/>
                </a:solidFill>
                <a:latin typeface="IBM Plex Sans Bold Italics"/>
              </a:rPr>
              <a:t>roles &amp; responsibilites</a:t>
            </a:r>
            <a:r>
              <a:rPr lang="en-US" sz="2700" spc="59">
                <a:solidFill>
                  <a:srgbClr val="000000"/>
                </a:solidFill>
                <a:latin typeface="IBM Plex Sans"/>
              </a:rPr>
              <a:t> are: Deciders, Advisors, Recommenders, and Execution Stakeholders</a:t>
            </a:r>
          </a:p>
          <a:p>
            <a:pPr>
              <a:lnSpc>
                <a:spcPts val="3779"/>
              </a:lnSpc>
            </a:pPr>
            <a:endParaRPr lang="en-US" sz="2700" spc="59">
              <a:solidFill>
                <a:srgbClr val="000000"/>
              </a:solidFill>
              <a:latin typeface="IBM Plex Sans"/>
            </a:endParaRP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 spc="59">
                <a:solidFill>
                  <a:srgbClr val="000000"/>
                </a:solidFill>
                <a:latin typeface="IBM Plex Sans"/>
              </a:rPr>
              <a:t>The </a:t>
            </a:r>
            <a:r>
              <a:rPr lang="en-US" sz="2700" spc="59">
                <a:solidFill>
                  <a:srgbClr val="000000"/>
                </a:solidFill>
                <a:latin typeface="IBM Plex Sans Bold Italics"/>
              </a:rPr>
              <a:t>process</a:t>
            </a:r>
            <a:r>
              <a:rPr lang="en-US" sz="2700" spc="59">
                <a:solidFill>
                  <a:srgbClr val="000000"/>
                </a:solidFill>
                <a:latin typeface="IBM Plex Sans"/>
              </a:rPr>
              <a:t> consists of four steps: Define, Assemble, Reflect, and Evaluate, which help decision-makers make informed decisions by providing a systematic and thorough approach</a:t>
            </a:r>
          </a:p>
          <a:p>
            <a:pPr>
              <a:lnSpc>
                <a:spcPts val="3779"/>
              </a:lnSpc>
            </a:pPr>
            <a:endParaRPr lang="en-US" sz="2700" spc="59">
              <a:solidFill>
                <a:srgbClr val="000000"/>
              </a:solidFill>
              <a:latin typeface="IBM Plex Sans"/>
            </a:endParaRP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 spc="59">
                <a:solidFill>
                  <a:srgbClr val="000000"/>
                </a:solidFill>
                <a:latin typeface="IBM Plex Sans"/>
              </a:rPr>
              <a:t>The model minimizes the risk of misinterpretation or miscommunication and provides a framework for making well-informed decisions by taking into account all relevant information and considerations</a:t>
            </a:r>
          </a:p>
          <a:p>
            <a:pPr>
              <a:lnSpc>
                <a:spcPts val="3510"/>
              </a:lnSpc>
            </a:pPr>
            <a:endParaRPr lang="en-US" sz="2700" spc="59">
              <a:solidFill>
                <a:srgbClr val="000000"/>
              </a:solidFill>
              <a:latin typeface="IBM Plex Sans"/>
            </a:endParaRPr>
          </a:p>
          <a:p>
            <a:pPr algn="l">
              <a:lnSpc>
                <a:spcPts val="3510"/>
              </a:lnSpc>
            </a:pPr>
            <a:endParaRPr lang="en-US" sz="2700" spc="59">
              <a:solidFill>
                <a:srgbClr val="000000"/>
              </a:solidFill>
              <a:latin typeface="IBM Plex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760012" y="9258300"/>
            <a:ext cx="3499288" cy="492731"/>
            <a:chOff x="0" y="0"/>
            <a:chExt cx="4665717" cy="656975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4665717" cy="656975"/>
            </a:xfrm>
            <a:prstGeom prst="rect">
              <a:avLst/>
            </a:prstGeom>
            <a:solidFill>
              <a:srgbClr val="30687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325665" y="145439"/>
              <a:ext cx="4149034" cy="337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4"/>
                </a:lnSpc>
                <a:spcBef>
                  <a:spcPct val="0"/>
                </a:spcBef>
              </a:pPr>
              <a:r>
                <a:rPr lang="en-US" sz="1546">
                  <a:solidFill>
                    <a:srgbClr val="FFFFFF"/>
                  </a:solidFill>
                  <a:latin typeface="IBM Plex Sans Bold"/>
                </a:rPr>
                <a:t>WWW.STRATEGYPUNK.COM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8258" y="570375"/>
            <a:ext cx="916650" cy="916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1041">
            <a:off x="-6521096" y="3918118"/>
            <a:ext cx="17614873" cy="174547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10882">
            <a:off x="10077669" y="-13183640"/>
            <a:ext cx="17614873" cy="17454738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28700" y="2587860"/>
          <a:ext cx="16230600" cy="6029347"/>
        </p:xfrm>
        <a:graphic>
          <a:graphicData uri="http://schemas.openxmlformats.org/drawingml/2006/table">
            <a:tbl>
              <a:tblPr/>
              <a:tblGrid>
                <a:gridCol w="40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6070"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500">
                          <a:solidFill>
                            <a:srgbClr val="000000"/>
                          </a:solidFill>
                          <a:latin typeface="IBM Plex Sans Bold"/>
                        </a:rPr>
                        <a:t>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500">
                          <a:solidFill>
                            <a:srgbClr val="000000"/>
                          </a:solidFill>
                          <a:latin typeface="IBM Plex Sans Bold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500">
                          <a:solidFill>
                            <a:srgbClr val="000000"/>
                          </a:solidFill>
                          <a:latin typeface="IBM Plex Sans Bold"/>
                        </a:rPr>
                        <a:t>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500">
                          <a:solidFill>
                            <a:srgbClr val="000000"/>
                          </a:solidFill>
                          <a:latin typeface="IBM Plex Sans Bold"/>
                        </a:rPr>
                        <a:t>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27">
                <a:tc>
                  <a:txBody>
                    <a:bodyPr/>
                    <a:lstStyle/>
                    <a:p>
                      <a:pPr algn="ctr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IBM Plex Sans Bold"/>
                        </a:rPr>
                        <a:t>Deciders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IBM Plex Sans Bold"/>
                        </a:rPr>
                        <a:t>Advisors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IBM Plex Sans Bold"/>
                        </a:rPr>
                        <a:t>Recommenders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IBM Plex Sans Bold"/>
                        </a:rPr>
                        <a:t>Execution stakeholders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051">
                <a:tc>
                  <a:txBody>
                    <a:bodyPr/>
                    <a:lstStyle/>
                    <a:p>
                      <a:pPr marL="431802" lvl="1" indent="-215901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 Bold"/>
                        </a:rPr>
                        <a:t>They make the decisions</a:t>
                      </a:r>
                      <a:endParaRPr lang="en-US" sz="110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1100"/>
                    </a:p>
                    <a:p>
                      <a:pPr marL="431802" lvl="1" indent="-215901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"/>
                        </a:rPr>
                        <a:t> The only ones with votes; in many cases, there is just one</a:t>
                      </a:r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2" lvl="1" indent="-215901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 Bold"/>
                        </a:rPr>
                        <a:t>They have a voice in the discussion</a:t>
                      </a:r>
                      <a:endParaRPr lang="en-US" sz="110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1100"/>
                    </a:p>
                    <a:p>
                      <a:pPr marL="431802" lvl="1" indent="-215901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"/>
                        </a:rPr>
                        <a:t>Influence the decision, but can not delay the decision</a:t>
                      </a:r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2" lvl="1" indent="-215901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 Bold"/>
                        </a:rPr>
                        <a:t>They explore and identify the options</a:t>
                      </a:r>
                      <a:endParaRPr lang="en-US" sz="110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1100"/>
                    </a:p>
                    <a:p>
                      <a:pPr marL="431802" lvl="1" indent="-215901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"/>
                        </a:rPr>
                        <a:t>Conduct analyses, explore alternatives, Offer multiple options with a perspective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2000">
                        <a:solidFill>
                          <a:srgbClr val="000000"/>
                        </a:solidFill>
                        <a:latin typeface="IBM Plex Sans"/>
                      </a:endParaRPr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2" lvl="1" indent="-215901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 Bold"/>
                        </a:rPr>
                        <a:t>They carry out the decisions</a:t>
                      </a:r>
                      <a:endParaRPr lang="en-US" sz="110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1100"/>
                    </a:p>
                    <a:p>
                      <a:pPr marL="431802" lvl="1" indent="-215901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"/>
                        </a:rPr>
                        <a:t>Implement the decision, must be informed, Ask clarifying questions or spot challenges</a:t>
                      </a:r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5"/>
          <p:cNvGrpSpPr/>
          <p:nvPr/>
        </p:nvGrpSpPr>
        <p:grpSpPr>
          <a:xfrm>
            <a:off x="13760012" y="9258300"/>
            <a:ext cx="3499288" cy="492731"/>
            <a:chOff x="0" y="0"/>
            <a:chExt cx="4665717" cy="65697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4665717" cy="656975"/>
            </a:xfrm>
            <a:prstGeom prst="rect">
              <a:avLst/>
            </a:prstGeom>
            <a:solidFill>
              <a:srgbClr val="30687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25665" y="145439"/>
              <a:ext cx="4149034" cy="337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4"/>
                </a:lnSpc>
                <a:spcBef>
                  <a:spcPct val="0"/>
                </a:spcBef>
              </a:pPr>
              <a:r>
                <a:rPr lang="en-US" sz="1546">
                  <a:solidFill>
                    <a:srgbClr val="FFFFFF"/>
                  </a:solidFill>
                  <a:latin typeface="IBM Plex Sans Bold"/>
                </a:rPr>
                <a:t>WWW.STRATEGYPUNK.COM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99880"/>
            <a:ext cx="1257640" cy="125764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823377" y="8766304"/>
            <a:ext cx="6435923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IBM Plex Sans Italics"/>
              </a:rPr>
              <a:t>Give more people a voice, but fewer people a vote.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90555" y="1366854"/>
            <a:ext cx="750689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 Bold"/>
              </a:rPr>
              <a:t>Roles &amp; Responsibilities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1041">
            <a:off x="-6521096" y="3918118"/>
            <a:ext cx="17614873" cy="174547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10882">
            <a:off x="10077669" y="-13183640"/>
            <a:ext cx="17614873" cy="17454738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28700" y="2587860"/>
          <a:ext cx="16230600" cy="6029347"/>
        </p:xfrm>
        <a:graphic>
          <a:graphicData uri="http://schemas.openxmlformats.org/drawingml/2006/table">
            <a:tbl>
              <a:tblPr/>
              <a:tblGrid>
                <a:gridCol w="40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6070"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500">
                          <a:solidFill>
                            <a:srgbClr val="000000"/>
                          </a:solidFill>
                          <a:latin typeface="IBM Plex Sans Bold"/>
                        </a:rPr>
                        <a:t>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500">
                          <a:solidFill>
                            <a:srgbClr val="000000"/>
                          </a:solidFill>
                          <a:latin typeface="IBM Plex Sans Bold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500">
                          <a:solidFill>
                            <a:srgbClr val="000000"/>
                          </a:solidFill>
                          <a:latin typeface="IBM Plex Sans Bold"/>
                        </a:rPr>
                        <a:t>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500">
                          <a:solidFill>
                            <a:srgbClr val="000000"/>
                          </a:solidFill>
                          <a:latin typeface="IBM Plex Sans Bold"/>
                        </a:rPr>
                        <a:t>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27">
                <a:tc>
                  <a:txBody>
                    <a:bodyPr/>
                    <a:lstStyle/>
                    <a:p>
                      <a:pPr algn="ctr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IBM Plex Sans Bold"/>
                        </a:rPr>
                        <a:t>Define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IBM Plex Sans Bold"/>
                        </a:rPr>
                        <a:t>Assemble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IBM Plex Sans Bold"/>
                        </a:rPr>
                        <a:t>Reflect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IBM Plex Sans Bold"/>
                        </a:rPr>
                        <a:t>Evaluate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051">
                <a:tc>
                  <a:txBody>
                    <a:bodyPr/>
                    <a:lstStyle/>
                    <a:p>
                      <a:pPr marL="431802" lvl="1" indent="-215901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"/>
                        </a:rPr>
                        <a:t>The problem or opportunity is clearly defined and the decision criteria are established.</a:t>
                      </a:r>
                      <a:endParaRPr lang="en-US" sz="110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2" lvl="1" indent="-215901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"/>
                        </a:rPr>
                        <a:t>Data is gathered and analyzed to provide the necessary information to make an informed decision.</a:t>
                      </a:r>
                      <a:endParaRPr lang="en-US" sz="110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2" lvl="1" indent="-215901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"/>
                        </a:rPr>
                        <a:t>The decision-maker reflects on the information and considers any biases or assumptions that may be affecting their perspectiv</a:t>
                      </a:r>
                      <a:endParaRPr lang="en-US" sz="110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2" lvl="1" indent="-215901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"/>
                        </a:rPr>
                        <a:t>Options are evaluated against the established criteria, and </a:t>
                      </a:r>
                      <a:endParaRPr lang="en-US" sz="1100"/>
                    </a:p>
                    <a:p>
                      <a:pPr marL="431802" lvl="1" indent="-215901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IBM Plex Sans Bold"/>
                        </a:rPr>
                        <a:t>a final decision is made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sz="2000">
                        <a:solidFill>
                          <a:srgbClr val="000000"/>
                        </a:solidFill>
                        <a:latin typeface="IBM Plex Sans Bold"/>
                      </a:endParaRPr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5"/>
          <p:cNvGrpSpPr/>
          <p:nvPr/>
        </p:nvGrpSpPr>
        <p:grpSpPr>
          <a:xfrm>
            <a:off x="13760012" y="9258300"/>
            <a:ext cx="3499288" cy="492731"/>
            <a:chOff x="0" y="0"/>
            <a:chExt cx="4665717" cy="65697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4665717" cy="656975"/>
            </a:xfrm>
            <a:prstGeom prst="rect">
              <a:avLst/>
            </a:prstGeom>
            <a:solidFill>
              <a:srgbClr val="30687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25665" y="145439"/>
              <a:ext cx="4149034" cy="337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4"/>
                </a:lnSpc>
                <a:spcBef>
                  <a:spcPct val="0"/>
                </a:spcBef>
              </a:pPr>
              <a:r>
                <a:rPr lang="en-US" sz="1546">
                  <a:solidFill>
                    <a:srgbClr val="FFFFFF"/>
                  </a:solidFill>
                  <a:latin typeface="IBM Plex Sans Bold"/>
                </a:rPr>
                <a:t>WWW.STRATEGYPUNK.COM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99880"/>
            <a:ext cx="1257640" cy="125764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277770" y="1366854"/>
            <a:ext cx="373246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 Bold"/>
              </a:rPr>
              <a:t>The Process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Benutzerdefiniert</PresentationFormat>
  <Paragraphs>51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IBM Plex Sans Bold Italics</vt:lpstr>
      <vt:lpstr>Calibri</vt:lpstr>
      <vt:lpstr>IBM Plex Sans</vt:lpstr>
      <vt:lpstr>Arial</vt:lpstr>
      <vt:lpstr>Canva Sans Bold</vt:lpstr>
      <vt:lpstr>IBM Plex Sans Bold</vt:lpstr>
      <vt:lpstr>IBM Plex Sans Italics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StrategyPunk-com - DARE decision making model</dc:title>
  <dc:creator>StrategyPunk.com</dc:creator>
  <cp:lastModifiedBy>Thomas Kriete</cp:lastModifiedBy>
  <cp:revision>2</cp:revision>
  <dcterms:created xsi:type="dcterms:W3CDTF">2006-08-16T00:00:00Z</dcterms:created>
  <dcterms:modified xsi:type="dcterms:W3CDTF">2023-01-28T18:14:01Z</dcterms:modified>
  <dc:identifier>DAFYhCMJQ7o</dc:identifier>
</cp:coreProperties>
</file>