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IBM Plex Sans" panose="020B0503050203000203" pitchFamily="34" charset="0"/>
      <p:regular r:id="rId9"/>
      <p:bold r:id="rId10"/>
      <p:italic r:id="rId11"/>
      <p:boldItalic r:id="rId12"/>
    </p:embeddedFont>
    <p:embeddedFont>
      <p:font typeface="IBM Plex Sans Bold" panose="020B0803050203000203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7" d="100"/>
          <a:sy n="67" d="100"/>
        </p:scale>
        <p:origin x="48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sv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1.sv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10.png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svg"/><Relationship Id="rId4" Type="http://schemas.openxmlformats.org/officeDocument/2006/relationships/image" Target="../media/image5.pn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51761">
            <a:off x="10912533" y="-4157532"/>
            <a:ext cx="10454404" cy="76222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700000">
            <a:off x="-4939101" y="6712177"/>
            <a:ext cx="11422613" cy="83281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38258" y="570375"/>
            <a:ext cx="916650" cy="9166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878360" y="7233090"/>
            <a:ext cx="1680924" cy="20252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7792682">
            <a:off x="14086550" y="5557838"/>
            <a:ext cx="2473159" cy="2979709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454908" y="4029030"/>
            <a:ext cx="15172727" cy="3147612"/>
            <a:chOff x="0" y="180975"/>
            <a:chExt cx="20230303" cy="4196815"/>
          </a:xfrm>
        </p:grpSpPr>
        <p:sp>
          <p:nvSpPr>
            <p:cNvPr id="8" name="TextBox 8"/>
            <p:cNvSpPr txBox="1"/>
            <p:nvPr/>
          </p:nvSpPr>
          <p:spPr>
            <a:xfrm>
              <a:off x="0" y="3670189"/>
              <a:ext cx="20230303" cy="7076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dirty="0">
                  <a:solidFill>
                    <a:srgbClr val="000000"/>
                  </a:solidFill>
                  <a:latin typeface="IBM Plex Sans Bold"/>
                </a:rPr>
                <a:t>A Guide and FREE Template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80975"/>
              <a:ext cx="20230303" cy="3015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99"/>
                </a:lnSpc>
              </a:pPr>
              <a:r>
                <a:rPr lang="en-US" sz="8799" dirty="0">
                  <a:solidFill>
                    <a:srgbClr val="FF5757"/>
                  </a:solidFill>
                  <a:latin typeface="IBM Plex Sans Bold"/>
                </a:rPr>
                <a:t>Develop and Implement Effective Strategies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690700" y="1144125"/>
            <a:ext cx="5418997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75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IBM Plex Sans Bold"/>
              </a:rPr>
              <a:t>www.strategypunk.com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446009">
            <a:off x="-3437306" y="-3123413"/>
            <a:ext cx="8947295" cy="679994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38258" y="5648758"/>
            <a:ext cx="7433931" cy="3298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800" dirty="0">
                <a:solidFill>
                  <a:srgbClr val="FF5757"/>
                </a:solidFill>
                <a:latin typeface="IBM Plex Sans Bold"/>
              </a:rPr>
              <a:t>How to Develop and Implement Effective Strategies?</a:t>
            </a:r>
          </a:p>
        </p:txBody>
      </p:sp>
      <p:sp>
        <p:nvSpPr>
          <p:cNvPr id="4" name="AutoShape 4"/>
          <p:cNvSpPr/>
          <p:nvPr/>
        </p:nvSpPr>
        <p:spPr>
          <a:xfrm>
            <a:off x="8382000" y="0"/>
            <a:ext cx="9906000" cy="10287000"/>
          </a:xfrm>
          <a:prstGeom prst="rect">
            <a:avLst/>
          </a:prstGeom>
          <a:solidFill>
            <a:srgbClr val="F4F4F4"/>
          </a:solidFill>
        </p:spPr>
      </p:sp>
      <p:sp>
        <p:nvSpPr>
          <p:cNvPr id="5" name="TextBox 5"/>
          <p:cNvSpPr txBox="1"/>
          <p:nvPr/>
        </p:nvSpPr>
        <p:spPr>
          <a:xfrm>
            <a:off x="8382000" y="901325"/>
            <a:ext cx="9470559" cy="8631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82930" lvl="1" indent="-291465">
              <a:lnSpc>
                <a:spcPts val="3779"/>
              </a:lnSpc>
              <a:spcAft>
                <a:spcPts val="1800"/>
              </a:spcAft>
              <a:buFont typeface="Arial"/>
              <a:buChar char="•"/>
            </a:pPr>
            <a:r>
              <a:rPr lang="en-US" sz="2700" b="1" spc="59" dirty="0">
                <a:solidFill>
                  <a:srgbClr val="000000"/>
                </a:solidFill>
                <a:latin typeface="IBM Plex Sans"/>
              </a:rPr>
              <a:t>Define the problem </a:t>
            </a:r>
            <a:r>
              <a:rPr lang="en-US" sz="2700" spc="59" dirty="0">
                <a:solidFill>
                  <a:srgbClr val="000000"/>
                </a:solidFill>
                <a:latin typeface="IBM Plex Sans"/>
              </a:rPr>
              <a:t>(or opportunity)</a:t>
            </a:r>
          </a:p>
          <a:p>
            <a:pPr marL="582930" lvl="1" indent="-291465">
              <a:lnSpc>
                <a:spcPts val="3779"/>
              </a:lnSpc>
              <a:spcAft>
                <a:spcPts val="1800"/>
              </a:spcAft>
              <a:buFont typeface="Arial"/>
              <a:buChar char="•"/>
            </a:pPr>
            <a:r>
              <a:rPr lang="en-US" sz="2700" b="1" spc="59" dirty="0">
                <a:solidFill>
                  <a:srgbClr val="000000"/>
                </a:solidFill>
                <a:latin typeface="IBM Plex Sans"/>
              </a:rPr>
              <a:t>Conduct a thorough analysis</a:t>
            </a:r>
            <a:r>
              <a:rPr lang="en-US" sz="2700" spc="59" dirty="0">
                <a:solidFill>
                  <a:srgbClr val="000000"/>
                </a:solidFill>
                <a:latin typeface="IBM Plex Sans"/>
              </a:rPr>
              <a:t>, and gather information through market research, financial analysis, customer surveys, and competitor analysis</a:t>
            </a:r>
          </a:p>
          <a:p>
            <a:pPr marL="582930" lvl="1" indent="-291465">
              <a:lnSpc>
                <a:spcPts val="3779"/>
              </a:lnSpc>
              <a:spcAft>
                <a:spcPts val="1800"/>
              </a:spcAft>
              <a:buFont typeface="Arial"/>
              <a:buChar char="•"/>
            </a:pPr>
            <a:r>
              <a:rPr lang="en-US" sz="2700" b="1" spc="59" dirty="0">
                <a:solidFill>
                  <a:srgbClr val="000000"/>
                </a:solidFill>
                <a:latin typeface="IBM Plex Sans"/>
              </a:rPr>
              <a:t>Identify potential solutions</a:t>
            </a:r>
            <a:r>
              <a:rPr lang="en-US" sz="2700" spc="59" dirty="0">
                <a:solidFill>
                  <a:srgbClr val="000000"/>
                </a:solidFill>
                <a:latin typeface="IBM Plex Sans"/>
              </a:rPr>
              <a:t>, and develop a range of strategic options </a:t>
            </a:r>
          </a:p>
          <a:p>
            <a:pPr marL="582930" lvl="1" indent="-291465">
              <a:lnSpc>
                <a:spcPts val="3779"/>
              </a:lnSpc>
              <a:spcAft>
                <a:spcPts val="1800"/>
              </a:spcAft>
              <a:buFont typeface="Arial"/>
              <a:buChar char="•"/>
            </a:pPr>
            <a:r>
              <a:rPr lang="en-US" sz="2700" b="1" spc="59" dirty="0">
                <a:solidFill>
                  <a:srgbClr val="000000"/>
                </a:solidFill>
                <a:latin typeface="IBM Plex Sans"/>
              </a:rPr>
              <a:t>Develop a hypothesis-driven approach</a:t>
            </a:r>
            <a:r>
              <a:rPr lang="en-US" sz="2700" spc="59" dirty="0">
                <a:solidFill>
                  <a:srgbClr val="000000"/>
                </a:solidFill>
                <a:latin typeface="IBM Plex Sans"/>
              </a:rPr>
              <a:t>, and evaluate options based on impact, feasibility, and alignment with organizational goals and values</a:t>
            </a:r>
          </a:p>
          <a:p>
            <a:pPr marL="582930" lvl="1" indent="-291465">
              <a:lnSpc>
                <a:spcPts val="3779"/>
              </a:lnSpc>
              <a:spcAft>
                <a:spcPts val="1800"/>
              </a:spcAft>
              <a:buFont typeface="Arial"/>
              <a:buChar char="•"/>
            </a:pPr>
            <a:r>
              <a:rPr lang="en-US" sz="2700" b="1" spc="59" dirty="0">
                <a:solidFill>
                  <a:srgbClr val="000000"/>
                </a:solidFill>
                <a:latin typeface="IBM Plex Sans"/>
              </a:rPr>
              <a:t>Create a roadmap</a:t>
            </a:r>
            <a:r>
              <a:rPr lang="en-US" sz="2700" spc="59" dirty="0">
                <a:solidFill>
                  <a:srgbClr val="000000"/>
                </a:solidFill>
                <a:latin typeface="IBM Plex Sans"/>
              </a:rPr>
              <a:t>, recommend a course of action, and develop a detailed implementation plan</a:t>
            </a:r>
          </a:p>
          <a:p>
            <a:pPr marL="582930" lvl="1" indent="-291465">
              <a:lnSpc>
                <a:spcPts val="3779"/>
              </a:lnSpc>
              <a:spcAft>
                <a:spcPts val="1800"/>
              </a:spcAft>
              <a:buFont typeface="Arial"/>
              <a:buChar char="•"/>
            </a:pPr>
            <a:r>
              <a:rPr lang="en-US" sz="2700" b="1" spc="59" dirty="0">
                <a:solidFill>
                  <a:srgbClr val="000000"/>
                </a:solidFill>
                <a:latin typeface="IBM Plex Sans"/>
              </a:rPr>
              <a:t>Implement and monitor progress</a:t>
            </a:r>
            <a:r>
              <a:rPr lang="en-US" sz="2700" spc="59" dirty="0">
                <a:solidFill>
                  <a:srgbClr val="000000"/>
                </a:solidFill>
                <a:latin typeface="IBM Plex Sans"/>
              </a:rPr>
              <a:t>, maintain impartiality, prioritize the needs and goals of the organization, and have effective communication skills.</a:t>
            </a:r>
          </a:p>
          <a:p>
            <a:pPr algn="l">
              <a:lnSpc>
                <a:spcPts val="3510"/>
              </a:lnSpc>
              <a:spcAft>
                <a:spcPts val="1200"/>
              </a:spcAft>
            </a:pPr>
            <a:endParaRPr lang="en-US" sz="2700" spc="59" dirty="0">
              <a:solidFill>
                <a:srgbClr val="000000"/>
              </a:solidFill>
              <a:latin typeface="IBM Plex Sans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3760012" y="9258300"/>
            <a:ext cx="3499288" cy="492731"/>
            <a:chOff x="0" y="0"/>
            <a:chExt cx="4665717" cy="656975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4665717" cy="656975"/>
            </a:xfrm>
            <a:prstGeom prst="rect">
              <a:avLst/>
            </a:prstGeom>
            <a:solidFill>
              <a:srgbClr val="30687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325665" y="145439"/>
              <a:ext cx="4149034" cy="3375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4"/>
                </a:lnSpc>
                <a:spcBef>
                  <a:spcPct val="0"/>
                </a:spcBef>
              </a:pPr>
              <a:r>
                <a:rPr lang="en-US" sz="1546">
                  <a:solidFill>
                    <a:srgbClr val="FFFFFF"/>
                  </a:solidFill>
                  <a:latin typeface="IBM Plex Sans Bold"/>
                </a:rPr>
                <a:t>WWW.STRATEGYPUNK.COM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38258" y="570375"/>
            <a:ext cx="916650" cy="916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DC0F7CC0-B6DA-1DE5-E0D0-D87E8F1C240B}"/>
              </a:ext>
            </a:extLst>
          </p:cNvPr>
          <p:cNvSpPr/>
          <p:nvPr/>
        </p:nvSpPr>
        <p:spPr>
          <a:xfrm>
            <a:off x="1600200" y="1656434"/>
            <a:ext cx="16382999" cy="2870200"/>
          </a:xfrm>
          <a:prstGeom prst="rightArrow">
            <a:avLst>
              <a:gd name="adj1" fmla="val 52987"/>
              <a:gd name="adj2" fmla="val 44241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010882">
            <a:off x="11138106" y="-13771386"/>
            <a:ext cx="17614873" cy="1745473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3944600" y="9597621"/>
            <a:ext cx="3499288" cy="492731"/>
            <a:chOff x="0" y="0"/>
            <a:chExt cx="4665717" cy="656975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4665717" cy="656975"/>
            </a:xfrm>
            <a:prstGeom prst="rect">
              <a:avLst/>
            </a:prstGeom>
            <a:solidFill>
              <a:srgbClr val="30687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325665" y="145439"/>
              <a:ext cx="4149034" cy="3375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4"/>
                </a:lnSpc>
                <a:spcBef>
                  <a:spcPct val="0"/>
                </a:spcBef>
              </a:pPr>
              <a:r>
                <a:rPr lang="en-US" sz="1546">
                  <a:solidFill>
                    <a:srgbClr val="FFFFFF"/>
                  </a:solidFill>
                  <a:latin typeface="IBM Plex Sans Bold"/>
                </a:rPr>
                <a:t>WWW.STRATEGYPUNK.COM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90600" y="399880"/>
            <a:ext cx="966974" cy="96697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209800" y="695558"/>
            <a:ext cx="11201400" cy="8490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4800" dirty="0">
                <a:latin typeface="IBM Plex Sans Bold"/>
              </a:rPr>
              <a:t>Strategy Development Framework</a:t>
            </a:r>
          </a:p>
        </p:txBody>
      </p:sp>
      <p:graphicFrame>
        <p:nvGraphicFramePr>
          <p:cNvPr id="11" name="Tabelle 11">
            <a:extLst>
              <a:ext uri="{FF2B5EF4-FFF2-40B4-BE49-F238E27FC236}">
                <a16:creationId xmlns:a16="http://schemas.microsoft.com/office/drawing/2014/main" id="{8167B89F-4A4F-0687-FDCD-2FAAD6B445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355033"/>
              </p:ext>
            </p:extLst>
          </p:nvPr>
        </p:nvGraphicFramePr>
        <p:xfrm>
          <a:off x="1600200" y="2346091"/>
          <a:ext cx="14760000" cy="6536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0000">
                  <a:extLst>
                    <a:ext uri="{9D8B030D-6E8A-4147-A177-3AD203B41FA5}">
                      <a16:colId xmlns:a16="http://schemas.microsoft.com/office/drawing/2014/main" val="2552429506"/>
                    </a:ext>
                  </a:extLst>
                </a:gridCol>
                <a:gridCol w="2460000">
                  <a:extLst>
                    <a:ext uri="{9D8B030D-6E8A-4147-A177-3AD203B41FA5}">
                      <a16:colId xmlns:a16="http://schemas.microsoft.com/office/drawing/2014/main" val="2898199101"/>
                    </a:ext>
                  </a:extLst>
                </a:gridCol>
                <a:gridCol w="2460000">
                  <a:extLst>
                    <a:ext uri="{9D8B030D-6E8A-4147-A177-3AD203B41FA5}">
                      <a16:colId xmlns:a16="http://schemas.microsoft.com/office/drawing/2014/main" val="1015053732"/>
                    </a:ext>
                  </a:extLst>
                </a:gridCol>
                <a:gridCol w="2460000">
                  <a:extLst>
                    <a:ext uri="{9D8B030D-6E8A-4147-A177-3AD203B41FA5}">
                      <a16:colId xmlns:a16="http://schemas.microsoft.com/office/drawing/2014/main" val="3679963400"/>
                    </a:ext>
                  </a:extLst>
                </a:gridCol>
                <a:gridCol w="2460000">
                  <a:extLst>
                    <a:ext uri="{9D8B030D-6E8A-4147-A177-3AD203B41FA5}">
                      <a16:colId xmlns:a16="http://schemas.microsoft.com/office/drawing/2014/main" val="109945576"/>
                    </a:ext>
                  </a:extLst>
                </a:gridCol>
                <a:gridCol w="2460000">
                  <a:extLst>
                    <a:ext uri="{9D8B030D-6E8A-4147-A177-3AD203B41FA5}">
                      <a16:colId xmlns:a16="http://schemas.microsoft.com/office/drawing/2014/main" val="497985146"/>
                    </a:ext>
                  </a:extLst>
                </a:gridCol>
              </a:tblGrid>
              <a:tr h="1513003"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1662472"/>
                  </a:ext>
                </a:extLst>
              </a:tr>
              <a:tr h="1255828">
                <a:tc>
                  <a:txBody>
                    <a:bodyPr/>
                    <a:lstStyle/>
                    <a:p>
                      <a:pPr lvl="0" algn="ctr"/>
                      <a:r>
                        <a:rPr lang="de-DE" sz="2400" b="1" dirty="0">
                          <a:solidFill>
                            <a:schemeClr val="tx1"/>
                          </a:solidFill>
                        </a:rPr>
                        <a:t>Define the </a:t>
                      </a:r>
                    </a:p>
                    <a:p>
                      <a:pPr lvl="0" algn="ctr"/>
                      <a:r>
                        <a:rPr lang="de-DE" sz="2400" b="1" dirty="0">
                          <a:solidFill>
                            <a:schemeClr val="tx1"/>
                          </a:solidFill>
                        </a:rPr>
                        <a:t>problem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Conduct a thorough analysis</a:t>
                      </a:r>
                      <a:endParaRPr lang="de-DE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de-DE" sz="2400" b="1" dirty="0">
                          <a:solidFill>
                            <a:schemeClr val="tx1"/>
                          </a:solidFill>
                        </a:rPr>
                        <a:t>Identify potential solutions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de-DE" sz="2400" b="1" dirty="0">
                          <a:solidFill>
                            <a:schemeClr val="tx1"/>
                          </a:solidFill>
                        </a:rPr>
                        <a:t>Develop a hypothesis-driven approach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de-DE" sz="2400" b="1" dirty="0">
                          <a:solidFill>
                            <a:schemeClr val="tx1"/>
                          </a:solidFill>
                        </a:rPr>
                        <a:t>Create a </a:t>
                      </a:r>
                    </a:p>
                    <a:p>
                      <a:pPr lvl="0" algn="ctr"/>
                      <a:r>
                        <a:rPr lang="de-DE" sz="2400" b="1" dirty="0">
                          <a:solidFill>
                            <a:schemeClr val="tx1"/>
                          </a:solidFill>
                        </a:rPr>
                        <a:t>roadmap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de-DE" sz="2400" b="1" dirty="0">
                          <a:solidFill>
                            <a:schemeClr val="tx1"/>
                          </a:solidFill>
                        </a:rPr>
                        <a:t>Implement and monitor progress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193182"/>
                  </a:ext>
                </a:extLst>
              </a:tr>
              <a:tr h="1255828">
                <a:tc>
                  <a:txBody>
                    <a:bodyPr/>
                    <a:lstStyle/>
                    <a:p>
                      <a:pPr lvl="0" algn="ctr"/>
                      <a:r>
                        <a:rPr lang="de-DE" sz="1600" b="0" dirty="0" err="1">
                          <a:solidFill>
                            <a:schemeClr val="tx1"/>
                          </a:solidFill>
                        </a:rPr>
                        <a:t>Understand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 the root </a:t>
                      </a:r>
                      <a:r>
                        <a:rPr lang="de-DE" sz="1600" b="0" dirty="0" err="1">
                          <a:solidFill>
                            <a:schemeClr val="tx1"/>
                          </a:solidFill>
                        </a:rPr>
                        <a:t>cause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Analysis the external </a:t>
                      </a:r>
                      <a:r>
                        <a:rPr lang="de-DE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environment</a:t>
                      </a:r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market</a:t>
                      </a:r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trends</a:t>
                      </a:r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competitive</a:t>
                      </a:r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landscape</a:t>
                      </a:r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Identify and evaluate solutions </a:t>
                      </a:r>
                      <a:r>
                        <a:rPr lang="de-DE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impact</a:t>
                      </a:r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de-DE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feasibilty</a:t>
                      </a:r>
                      <a:endParaRPr lang="de-DE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Test and refine potential solutions via experiments and prototypes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Define </a:t>
                      </a:r>
                      <a:r>
                        <a:rPr lang="de-DE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roles</a:t>
                      </a:r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de-DE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responsibilities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/>
                        <a:t>Ensure</a:t>
                      </a:r>
                      <a:r>
                        <a:rPr lang="de-DE" sz="1600" dirty="0"/>
                        <a:t> the </a:t>
                      </a:r>
                      <a:r>
                        <a:rPr lang="de-DE" sz="1600" dirty="0" err="1"/>
                        <a:t>desired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outcomes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are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achieved</a:t>
                      </a:r>
                      <a:endParaRPr lang="de-DE" sz="1600" dirty="0"/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780280"/>
                  </a:ext>
                </a:extLst>
              </a:tr>
              <a:tr h="1255828">
                <a:tc>
                  <a:txBody>
                    <a:bodyPr/>
                    <a:lstStyle/>
                    <a:p>
                      <a:pPr lvl="0" algn="ctr"/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Identify </a:t>
                      </a:r>
                      <a:r>
                        <a:rPr lang="de-DE" sz="1600" b="0" dirty="0" err="1">
                          <a:solidFill>
                            <a:schemeClr val="tx1"/>
                          </a:solidFill>
                        </a:rPr>
                        <a:t>stakeholders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Analysis the internal </a:t>
                      </a:r>
                      <a:r>
                        <a:rPr lang="de-DE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capabilities</a:t>
                      </a:r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competencies</a:t>
                      </a:r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resources</a:t>
                      </a:r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endParaRPr lang="de-DE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Identify </a:t>
                      </a:r>
                      <a:r>
                        <a:rPr lang="de-DE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required</a:t>
                      </a:r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resources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If</a:t>
                      </a:r>
                      <a:r>
                        <a:rPr lang="de-DE" sz="1600" dirty="0"/>
                        <a:t> not, </a:t>
                      </a:r>
                      <a:r>
                        <a:rPr lang="de-DE" sz="1600" dirty="0" err="1"/>
                        <a:t>adjust</a:t>
                      </a:r>
                      <a:r>
                        <a:rPr lang="de-DE" sz="1600" dirty="0"/>
                        <a:t> the </a:t>
                      </a:r>
                      <a:r>
                        <a:rPr lang="de-DE" sz="1600" dirty="0" err="1"/>
                        <a:t>strategy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based</a:t>
                      </a:r>
                      <a:r>
                        <a:rPr lang="de-DE" sz="1600" dirty="0"/>
                        <a:t> on </a:t>
                      </a:r>
                      <a:r>
                        <a:rPr lang="de-DE" sz="1600" dirty="0" err="1"/>
                        <a:t>feedback</a:t>
                      </a:r>
                      <a:r>
                        <a:rPr lang="de-DE" sz="1600" dirty="0"/>
                        <a:t> and </a:t>
                      </a:r>
                      <a:r>
                        <a:rPr lang="de-DE" sz="1600" dirty="0" err="1"/>
                        <a:t>results</a:t>
                      </a:r>
                      <a:endParaRPr lang="de-DE" sz="1600" dirty="0"/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7429271"/>
                  </a:ext>
                </a:extLst>
              </a:tr>
              <a:tr h="1255828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de-DE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Determine</a:t>
                      </a:r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de-DE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objectives</a:t>
                      </a:r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de-DE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strategy</a:t>
                      </a:r>
                      <a:endParaRPr lang="de-DE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endParaRPr lang="de-DE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Establish</a:t>
                      </a:r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metrics</a:t>
                      </a:r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track progress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053094"/>
                  </a:ext>
                </a:extLst>
              </a:tr>
            </a:tbl>
          </a:graphicData>
        </a:graphic>
      </p:graphicFrame>
      <p:pic>
        <p:nvPicPr>
          <p:cNvPr id="15" name="Grafik 14">
            <a:extLst>
              <a:ext uri="{FF2B5EF4-FFF2-40B4-BE49-F238E27FC236}">
                <a16:creationId xmlns:a16="http://schemas.microsoft.com/office/drawing/2014/main" id="{05FAAD60-E0F4-3545-CC5E-CDF5B74A77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621068" y="2699034"/>
            <a:ext cx="996666" cy="99666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BD96265-0414-0FBB-0E65-AD28431A9D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247825" y="2767350"/>
            <a:ext cx="828000" cy="828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7BA09BB6-A36E-B38A-489A-8A1D844435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96826" y="2809625"/>
            <a:ext cx="828000" cy="828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5D3EC78B-4B75-33D6-D8EB-23A4101CBA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69701" y="2725074"/>
            <a:ext cx="912551" cy="912551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6427DFB2-41CE-BA32-A2C6-18CA82F5B3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98399" y="2699034"/>
            <a:ext cx="912551" cy="912551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EC29D64C-4530-45C6-F1E7-E7CDD9F3AA2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933949" y="2823574"/>
            <a:ext cx="800101" cy="8001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</Words>
  <Application>Microsoft Office PowerPoint</Application>
  <PresentationFormat>Benutzerdefiniert</PresentationFormat>
  <Paragraphs>33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IBM Plex Sans</vt:lpstr>
      <vt:lpstr>Arial</vt:lpstr>
      <vt:lpstr>IBM Plex Sans Bold</vt:lpstr>
      <vt:lpstr>Calibri</vt:lpstr>
      <vt:lpstr>Office Theme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StrategyPunk-com - DARE decision making model</dc:title>
  <dc:creator>StrategyPunk.com</dc:creator>
  <cp:lastModifiedBy>Thomas Kriete</cp:lastModifiedBy>
  <cp:revision>4</cp:revision>
  <dcterms:created xsi:type="dcterms:W3CDTF">2006-08-16T00:00:00Z</dcterms:created>
  <dcterms:modified xsi:type="dcterms:W3CDTF">2023-02-13T18:25:32Z</dcterms:modified>
  <dc:identifier>DAFYhCMJQ7o</dc:identifier>
</cp:coreProperties>
</file>