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nva Sans Bold" panose="020B0604020202020204" charset="0"/>
      <p:regular r:id="rId9"/>
    </p:embeddedFont>
    <p:embeddedFont>
      <p:font typeface="Clear San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605447" y="5887414"/>
            <a:ext cx="8985505" cy="4571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84267" y="7044858"/>
            <a:ext cx="6827864" cy="34139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47935" y="7228778"/>
            <a:ext cx="7100529" cy="71005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48699" y="7509290"/>
            <a:ext cx="5899000" cy="2949500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089488" y="8814548"/>
            <a:ext cx="1260000" cy="1260000"/>
            <a:chOff x="0" y="0"/>
            <a:chExt cx="495300" cy="4953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802196" y="8814548"/>
            <a:ext cx="1260000" cy="1260000"/>
            <a:chOff x="0" y="0"/>
            <a:chExt cx="495300" cy="495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193958" y="6879290"/>
            <a:ext cx="1260000" cy="1260000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1848318" y="6879290"/>
            <a:ext cx="1260000" cy="1260000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B6CE6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7039621" y="5512937"/>
            <a:ext cx="1260000" cy="1260000"/>
            <a:chOff x="0" y="0"/>
            <a:chExt cx="495300" cy="4953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9906000" y="5512937"/>
            <a:ext cx="1260000" cy="1260000"/>
            <a:chOff x="0" y="0"/>
            <a:chExt cx="495300" cy="4953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135356" y="385274"/>
            <a:ext cx="1182732" cy="1182732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8403" y="727130"/>
            <a:ext cx="9457940" cy="84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1"/>
              </a:lnSpc>
            </a:pPr>
            <a:r>
              <a:rPr lang="en-US" sz="5702">
                <a:solidFill>
                  <a:srgbClr val="545454"/>
                </a:solidFill>
                <a:latin typeface="Clear Sans Bold Bold"/>
              </a:rPr>
              <a:t>The 5Ws and </a:t>
            </a:r>
            <a:r>
              <a:rPr lang="en-US" sz="5702">
                <a:solidFill>
                  <a:srgbClr val="FF5757"/>
                </a:solidFill>
                <a:latin typeface="Clear Sans Bold Bold"/>
              </a:rPr>
              <a:t>1H</a:t>
            </a:r>
            <a:r>
              <a:rPr lang="en-US" sz="5702">
                <a:solidFill>
                  <a:srgbClr val="545454"/>
                </a:solidFill>
                <a:latin typeface="Clear Sans Bold Bold"/>
              </a:rPr>
              <a:t> Strategy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942585" y="8379610"/>
            <a:ext cx="2402830" cy="150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FFFFFF"/>
                </a:solidFill>
                <a:latin typeface="Canva Sans Bold"/>
              </a:rPr>
              <a:t>5w1h</a:t>
            </a:r>
          </a:p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FFFFFF"/>
                </a:solidFill>
                <a:latin typeface="Canva Sans Bold"/>
              </a:rPr>
              <a:t>Strategy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86000" y="9096524"/>
            <a:ext cx="1688917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 Bold"/>
              </a:rPr>
              <a:t>What?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530186" y="7044858"/>
            <a:ext cx="1466474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 Bold"/>
              </a:rPr>
              <a:t>Who?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461597" y="4928091"/>
            <a:ext cx="1790875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 Bold"/>
              </a:rPr>
              <a:t>When?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71008" y="4928091"/>
            <a:ext cx="1954619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 Bold"/>
              </a:rPr>
              <a:t>Where?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346406" y="7044858"/>
            <a:ext cx="137487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5757"/>
                </a:solidFill>
                <a:latin typeface="Canva Sans Bold"/>
              </a:rPr>
              <a:t>How?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055384" y="9096524"/>
            <a:ext cx="153970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Canva Sans Bold"/>
              </a:rPr>
              <a:t>Why?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688109" y="1813963"/>
            <a:ext cx="3629980" cy="48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63"/>
              </a:lnSpc>
            </a:pPr>
            <a:r>
              <a:rPr lang="en-US" sz="3302">
                <a:solidFill>
                  <a:srgbClr val="545454"/>
                </a:solidFill>
                <a:latin typeface="Clear Sans Bold"/>
              </a:rPr>
              <a:t>StrategyPunk.com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BF9A69A5-AE90-7A11-CDDD-271C4AE8E9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83615" y="9103835"/>
            <a:ext cx="679450" cy="67945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DBD4B14C-7F82-17E1-205D-015082ACB6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80607" y="5794275"/>
            <a:ext cx="710785" cy="710785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2C721D8B-BDFE-D16B-E9DB-CE6008A2A5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72785" y="5806517"/>
            <a:ext cx="698543" cy="698543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2E78F2DE-FA7C-FEE1-75A0-59E242EE3D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171828" y="9187480"/>
            <a:ext cx="516047" cy="516047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7087E84-2A5D-7323-76DD-4A53C38D42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12156842" y="7190296"/>
            <a:ext cx="635012" cy="635012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A4FE3D66-2B95-13D1-B503-CE34CCEB8B9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533128" y="7190660"/>
            <a:ext cx="611191" cy="6111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605447" y="5887414"/>
            <a:ext cx="8985505" cy="4571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84267" y="7044858"/>
            <a:ext cx="6827864" cy="34139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47935" y="7228778"/>
            <a:ext cx="7100529" cy="71005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48699" y="7509290"/>
            <a:ext cx="5899000" cy="2949500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270192" y="9021355"/>
            <a:ext cx="980618" cy="980618"/>
            <a:chOff x="0" y="0"/>
            <a:chExt cx="495300" cy="4953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905066" y="8984040"/>
            <a:ext cx="980618" cy="980618"/>
            <a:chOff x="0" y="0"/>
            <a:chExt cx="495300" cy="495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287373" y="7041876"/>
            <a:ext cx="980618" cy="980618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2021822" y="7018981"/>
            <a:ext cx="980618" cy="980618"/>
            <a:chOff x="0" y="0"/>
            <a:chExt cx="495300" cy="495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B6CE6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7141877" y="5653599"/>
            <a:ext cx="980618" cy="980618"/>
            <a:chOff x="0" y="0"/>
            <a:chExt cx="495300" cy="4953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0002778" y="5653599"/>
            <a:ext cx="980618" cy="980618"/>
            <a:chOff x="0" y="0"/>
            <a:chExt cx="495300" cy="4953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135356" y="385274"/>
            <a:ext cx="1182732" cy="1182732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8403" y="727130"/>
            <a:ext cx="9457940" cy="84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1"/>
              </a:lnSpc>
            </a:pPr>
            <a:r>
              <a:rPr lang="en-US" sz="5702">
                <a:solidFill>
                  <a:srgbClr val="545454"/>
                </a:solidFill>
                <a:latin typeface="Clear Sans Bold Bold"/>
              </a:rPr>
              <a:t>The 5Ws and </a:t>
            </a:r>
            <a:r>
              <a:rPr lang="en-US" sz="5702">
                <a:solidFill>
                  <a:srgbClr val="FF5757"/>
                </a:solidFill>
                <a:latin typeface="Clear Sans Bold Bold"/>
              </a:rPr>
              <a:t>1H</a:t>
            </a:r>
            <a:r>
              <a:rPr lang="en-US" sz="5702">
                <a:solidFill>
                  <a:srgbClr val="545454"/>
                </a:solidFill>
                <a:latin typeface="Clear Sans Bold Bold"/>
              </a:rPr>
              <a:t> Strategy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942585" y="8379610"/>
            <a:ext cx="2402830" cy="150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FFFFFF"/>
                </a:solidFill>
                <a:latin typeface="Canva Sans Bold"/>
              </a:rPr>
              <a:t>5w1h</a:t>
            </a:r>
          </a:p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FFFFFF"/>
                </a:solidFill>
                <a:latin typeface="Canva Sans Bold"/>
              </a:rPr>
              <a:t>Strategy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60266" y="8926890"/>
            <a:ext cx="2852751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anva Sans Bold"/>
              </a:rPr>
              <a:t>What is the problem?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274403" y="6899780"/>
            <a:ext cx="2736745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anva Sans Bold"/>
              </a:rPr>
              <a:t>Who does it involve?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809582" y="4787595"/>
            <a:ext cx="2678235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anva Sans Bold"/>
              </a:rPr>
              <a:t>When does it happen?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54177" y="4787595"/>
            <a:ext cx="3631507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anva Sans Bold"/>
              </a:rPr>
              <a:t>Where is the problem?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648464" y="6899780"/>
            <a:ext cx="3601326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5757"/>
                </a:solidFill>
                <a:latin typeface="Canva Sans Bold"/>
              </a:rPr>
              <a:t>How does it happen?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688109" y="8864839"/>
            <a:ext cx="3296877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anva Sans Bold"/>
              </a:rPr>
              <a:t>Why is it important?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688109" y="1813963"/>
            <a:ext cx="3629980" cy="48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63"/>
              </a:lnSpc>
            </a:pPr>
            <a:r>
              <a:rPr lang="en-US" sz="3302">
                <a:solidFill>
                  <a:srgbClr val="545454"/>
                </a:solidFill>
                <a:latin typeface="Clear Sans Bold"/>
              </a:rPr>
              <a:t>StrategyPunk.com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35356" y="385274"/>
            <a:ext cx="1182732" cy="1182732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8403" y="727130"/>
            <a:ext cx="9457940" cy="84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1"/>
              </a:lnSpc>
            </a:pPr>
            <a:r>
              <a:rPr lang="en-US" sz="5702" dirty="0">
                <a:solidFill>
                  <a:srgbClr val="545454"/>
                </a:solidFill>
                <a:latin typeface="Clear Sans Bold Bold"/>
              </a:rPr>
              <a:t>The 5Ws and </a:t>
            </a:r>
            <a:r>
              <a:rPr lang="en-US" sz="5702" dirty="0">
                <a:solidFill>
                  <a:srgbClr val="FF5757"/>
                </a:solidFill>
                <a:latin typeface="Clear Sans Bold Bold"/>
              </a:rPr>
              <a:t>1H</a:t>
            </a:r>
            <a:r>
              <a:rPr lang="en-US" sz="5702" dirty="0">
                <a:solidFill>
                  <a:srgbClr val="545454"/>
                </a:solidFill>
                <a:latin typeface="Clear Sans Bold Bold"/>
              </a:rPr>
              <a:t> Strategy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688109" y="1813963"/>
            <a:ext cx="3629980" cy="48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63"/>
              </a:lnSpc>
            </a:pPr>
            <a:r>
              <a:rPr lang="en-US" sz="3302">
                <a:solidFill>
                  <a:srgbClr val="545454"/>
                </a:solidFill>
                <a:latin typeface="Clear Sans Bold"/>
              </a:rPr>
              <a:t>StrategyPunk.com</a:t>
            </a:r>
          </a:p>
        </p:txBody>
      </p:sp>
      <p:graphicFrame>
        <p:nvGraphicFramePr>
          <p:cNvPr id="35" name="Tabelle 35">
            <a:extLst>
              <a:ext uri="{FF2B5EF4-FFF2-40B4-BE49-F238E27FC236}">
                <a16:creationId xmlns:a16="http://schemas.microsoft.com/office/drawing/2014/main" id="{DDA048A5-0420-64FB-F6D0-0CE635AEF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0154"/>
              </p:ext>
            </p:extLst>
          </p:nvPr>
        </p:nvGraphicFramePr>
        <p:xfrm>
          <a:off x="1143000" y="2918460"/>
          <a:ext cx="16002000" cy="647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253807685"/>
                    </a:ext>
                  </a:extLst>
                </a:gridCol>
                <a:gridCol w="12573000">
                  <a:extLst>
                    <a:ext uri="{9D8B030D-6E8A-4147-A177-3AD203B41FA5}">
                      <a16:colId xmlns:a16="http://schemas.microsoft.com/office/drawing/2014/main" val="50573269"/>
                    </a:ext>
                  </a:extLst>
                </a:gridCol>
              </a:tblGrid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Canva Sans Bold"/>
                        </a:rPr>
                        <a:t>What?</a:t>
                      </a:r>
                      <a:endParaRPr lang="de-DE" dirty="0"/>
                    </a:p>
                  </a:txBody>
                  <a:tcPr marL="144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question focuses on the issue, task, or goal at hand. </a:t>
                      </a: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is the problem or objective that needs to be addressed?</a:t>
                      </a:r>
                      <a:endParaRPr lang="de-DE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822418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kern="1200" dirty="0">
                          <a:solidFill>
                            <a:srgbClr val="000000"/>
                          </a:solidFill>
                          <a:latin typeface="Canva Sans Bold"/>
                          <a:ea typeface="+mn-ea"/>
                          <a:cs typeface="+mn-cs"/>
                        </a:rPr>
                        <a:t>Who?</a:t>
                      </a:r>
                      <a:endParaRPr lang="de-DE" dirty="0"/>
                    </a:p>
                  </a:txBody>
                  <a:tcPr marL="144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dirty="0"/>
                        <a:t>This question helps identify the people involved or affected by the situation.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dirty="0"/>
                        <a:t>Who are the stakeholders, decision-makers, or team members?</a:t>
                      </a:r>
                      <a:endParaRPr lang="de-DE" sz="2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788039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kern="1200" dirty="0" err="1">
                          <a:solidFill>
                            <a:srgbClr val="000000"/>
                          </a:solidFill>
                          <a:latin typeface="Canva Sans Bold"/>
                          <a:ea typeface="+mn-ea"/>
                          <a:cs typeface="+mn-cs"/>
                        </a:rPr>
                        <a:t>When</a:t>
                      </a:r>
                      <a:r>
                        <a:rPr lang="de-DE" sz="3200" b="1" kern="1200" dirty="0">
                          <a:solidFill>
                            <a:srgbClr val="000000"/>
                          </a:solidFill>
                          <a:latin typeface="Canva Sans Bold"/>
                          <a:ea typeface="+mn-ea"/>
                          <a:cs typeface="+mn-cs"/>
                        </a:rPr>
                        <a:t>?</a:t>
                      </a:r>
                      <a:endParaRPr lang="de-DE" dirty="0"/>
                    </a:p>
                  </a:txBody>
                  <a:tcPr marL="144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question deals with the timeframe and deadlines. </a:t>
                      </a: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should actions be taken or goals be achieved? </a:t>
                      </a: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there specific milestones or deadlines to consider?</a:t>
                      </a:r>
                      <a:endParaRPr lang="de-DE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162586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kern="1200" dirty="0" err="1">
                          <a:solidFill>
                            <a:srgbClr val="000000"/>
                          </a:solidFill>
                          <a:latin typeface="Canva Sans Bold"/>
                          <a:ea typeface="+mn-ea"/>
                          <a:cs typeface="+mn-cs"/>
                        </a:rPr>
                        <a:t>Where</a:t>
                      </a:r>
                      <a:r>
                        <a:rPr lang="de-DE" sz="3200" b="1" kern="1200" dirty="0">
                          <a:solidFill>
                            <a:srgbClr val="000000"/>
                          </a:solidFill>
                          <a:latin typeface="Canva Sans Bold"/>
                          <a:ea typeface="+mn-ea"/>
                          <a:cs typeface="+mn-cs"/>
                        </a:rPr>
                        <a:t>?</a:t>
                      </a:r>
                      <a:endParaRPr lang="de-DE" dirty="0"/>
                    </a:p>
                  </a:txBody>
                  <a:tcPr marL="144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question pertains to the location or context in which the situation is taking place. </a:t>
                      </a: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Where is the problem occurring, or where will the actions be implemented?</a:t>
                      </a:r>
                      <a:endParaRPr lang="de-DE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544808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kern="1200" dirty="0" err="1">
                          <a:solidFill>
                            <a:srgbClr val="000000"/>
                          </a:solidFill>
                          <a:latin typeface="Canva Sans Bold"/>
                          <a:ea typeface="+mn-ea"/>
                          <a:cs typeface="+mn-cs"/>
                        </a:rPr>
                        <a:t>How</a:t>
                      </a:r>
                      <a:r>
                        <a:rPr lang="de-DE" sz="3200" b="1" kern="1200" dirty="0">
                          <a:solidFill>
                            <a:srgbClr val="000000"/>
                          </a:solidFill>
                          <a:latin typeface="Canva Sans Bold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144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question focuses on the methods, tools, or processes needed to address the situation. </a:t>
                      </a: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can the problem be solved or the goal be achieved?</a:t>
                      </a:r>
                      <a:endParaRPr lang="de-DE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803954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kern="1200" dirty="0" err="1">
                          <a:solidFill>
                            <a:srgbClr val="000000"/>
                          </a:solidFill>
                          <a:latin typeface="Canva Sans Bold"/>
                          <a:ea typeface="+mn-ea"/>
                          <a:cs typeface="+mn-cs"/>
                        </a:rPr>
                        <a:t>Why</a:t>
                      </a:r>
                      <a:r>
                        <a:rPr lang="de-DE" sz="3200" b="1" kern="1200" dirty="0">
                          <a:solidFill>
                            <a:srgbClr val="000000"/>
                          </a:solidFill>
                          <a:latin typeface="Canva Sans Bold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1440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question helps uncover the root cause or underlying purpose of the situation. </a:t>
                      </a:r>
                    </a:p>
                    <a:p>
                      <a:pPr marL="342900" indent="-3429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Why is the problem happening, or why is the goal important?</a:t>
                      </a:r>
                      <a:endParaRPr lang="de-DE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69052"/>
                  </a:ext>
                </a:extLst>
              </a:tr>
            </a:tbl>
          </a:graphicData>
        </a:graphic>
      </p:graphicFrame>
      <p:pic>
        <p:nvPicPr>
          <p:cNvPr id="36" name="Grafik 35">
            <a:extLst>
              <a:ext uri="{FF2B5EF4-FFF2-40B4-BE49-F238E27FC236}">
                <a16:creationId xmlns:a16="http://schemas.microsoft.com/office/drawing/2014/main" id="{DD87BEDE-7D8F-78D1-6A33-2D13A154D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3701" y="3086100"/>
            <a:ext cx="720000" cy="720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FDFA60A-113E-99C3-D4EF-8010C2752B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3701" y="4168362"/>
            <a:ext cx="720000" cy="720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941CCB3C-4596-10D1-5B00-CA8F8F4531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3701" y="5250624"/>
            <a:ext cx="720000" cy="720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4F9D0B86-2321-8703-AE49-7381071C3A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63701" y="6332886"/>
            <a:ext cx="720000" cy="720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A19CFAFB-818B-97E2-EEFB-3ABE343E0C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 flipV="1">
            <a:off x="1563701" y="7415148"/>
            <a:ext cx="720000" cy="720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4C37ECF8-63CA-2A22-5818-F3C9C7C35B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63701" y="849741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4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Benutzerdefiniert</PresentationFormat>
  <Paragraphs>41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Calibri</vt:lpstr>
      <vt:lpstr>Clear Sans Bold Bold</vt:lpstr>
      <vt:lpstr>Wingdings</vt:lpstr>
      <vt:lpstr>Canva Sans Bold</vt:lpstr>
      <vt:lpstr>Clear Sans Bold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5w1h method</dc:title>
  <dc:creator>StrategyPunk.com</dc:creator>
  <cp:lastModifiedBy>Thomas Kriete</cp:lastModifiedBy>
  <cp:revision>4</cp:revision>
  <dcterms:created xsi:type="dcterms:W3CDTF">2006-08-16T00:00:00Z</dcterms:created>
  <dcterms:modified xsi:type="dcterms:W3CDTF">2023-03-23T20:02:48Z</dcterms:modified>
  <dc:identifier>DAFeChrRx-c</dc:identifier>
</cp:coreProperties>
</file>