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8288000" cy="10287000"/>
  <p:notesSz cx="6858000" cy="9144000"/>
  <p:embeddedFontLs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Barlow Medium" panose="00000600000000000000" pitchFamily="2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656564"/>
    <a:srgbClr val="1F497D"/>
    <a:srgbClr val="BD392F"/>
    <a:srgbClr val="F29B26"/>
    <a:srgbClr val="9BBB5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5924186" y="95128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65220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09055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7425407" y="9329457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graphicFrame>
        <p:nvGraphicFramePr>
          <p:cNvPr id="73" name="Table 4">
            <a:extLst>
              <a:ext uri="{FF2B5EF4-FFF2-40B4-BE49-F238E27FC236}">
                <a16:creationId xmlns:a16="http://schemas.microsoft.com/office/drawing/2014/main" id="{A8402248-62EE-2024-EEC9-7497E990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22602"/>
              </p:ext>
            </p:extLst>
          </p:nvPr>
        </p:nvGraphicFramePr>
        <p:xfrm>
          <a:off x="944591" y="1844761"/>
          <a:ext cx="16438842" cy="7203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406">
                  <a:extLst>
                    <a:ext uri="{9D8B030D-6E8A-4147-A177-3AD203B41FA5}">
                      <a16:colId xmlns:a16="http://schemas.microsoft.com/office/drawing/2014/main" val="3024379545"/>
                    </a:ext>
                  </a:extLst>
                </a:gridCol>
                <a:gridCol w="2348406">
                  <a:extLst>
                    <a:ext uri="{9D8B030D-6E8A-4147-A177-3AD203B41FA5}">
                      <a16:colId xmlns:a16="http://schemas.microsoft.com/office/drawing/2014/main" val="3845153424"/>
                    </a:ext>
                  </a:extLst>
                </a:gridCol>
                <a:gridCol w="234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8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8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33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Identify Target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Market</a:t>
                      </a:r>
                    </a:p>
                  </a:txBody>
                  <a:tcPr marL="137162" marR="137162" marT="68580" marB="162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Define Value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Proposition</a:t>
                      </a:r>
                    </a:p>
                  </a:txBody>
                  <a:tcPr marL="137162" marR="137162" marT="68580" marB="162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Set  Clear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Objectives</a:t>
                      </a:r>
                    </a:p>
                  </a:txBody>
                  <a:tcPr marL="137162" marR="137162" marT="68580" marB="162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Develop Marketing Plan</a:t>
                      </a:r>
                    </a:p>
                  </a:txBody>
                  <a:tcPr marL="137162" marR="137162" marT="68580" marB="162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392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Build Sales Pipeline</a:t>
                      </a:r>
                    </a:p>
                  </a:txBody>
                  <a:tcPr marL="137162" marR="137162" marT="68580" marB="162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Develop Pricing Strategy</a:t>
                      </a:r>
                    </a:p>
                  </a:txBody>
                  <a:tcPr marL="137162" marR="137162" marT="68580" marB="162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Measure &amp;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Optimize</a:t>
                      </a:r>
                    </a:p>
                  </a:txBody>
                  <a:tcPr marL="137162" marR="137162" marT="68580" marB="162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72"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de-DE" sz="2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elitr</a:t>
                      </a:r>
                    </a:p>
                    <a:p>
                      <a:pPr marL="182563" indent="-182563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consetetur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sadipscing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elitr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" name="Grafik 75">
            <a:extLst>
              <a:ext uri="{FF2B5EF4-FFF2-40B4-BE49-F238E27FC236}">
                <a16:creationId xmlns:a16="http://schemas.microsoft.com/office/drawing/2014/main" id="{53BB53DF-B278-E02A-902C-C80D9D5361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71" y="2042855"/>
            <a:ext cx="810000" cy="81000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DE9D136F-1606-B6EB-91E0-3742243472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32" y="2042855"/>
            <a:ext cx="810000" cy="810000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8A8C9ABA-5CA7-0E77-FF1B-B38D19BFBB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273" y="2042855"/>
            <a:ext cx="810000" cy="810000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8CC3C5DE-971C-0986-3D04-EF6C9B9573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53" y="2042855"/>
            <a:ext cx="810000" cy="810000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B9ED6380-6491-4021-E466-C3DC17538E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431" y="2042855"/>
            <a:ext cx="810000" cy="810000"/>
          </a:xfrm>
          <a:prstGeom prst="rect">
            <a:avLst/>
          </a:prstGeom>
        </p:spPr>
      </p:pic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2027605" y="814942"/>
            <a:ext cx="13432495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Go-To-Market Strategy: 7 Crucial Steps Plan</a:t>
            </a:r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EF4C7D9D-C405-313A-7041-32FE762AA0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21576" y="2042855"/>
            <a:ext cx="792000" cy="79200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3ADD8D41-A557-2BAA-11DC-46B60A97D2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0563" y="2042855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9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5924186" y="95128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65220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09055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7425407" y="9329457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graphicFrame>
        <p:nvGraphicFramePr>
          <p:cNvPr id="73" name="Table 4">
            <a:extLst>
              <a:ext uri="{FF2B5EF4-FFF2-40B4-BE49-F238E27FC236}">
                <a16:creationId xmlns:a16="http://schemas.microsoft.com/office/drawing/2014/main" id="{A8402248-62EE-2024-EEC9-7497E990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471"/>
              </p:ext>
            </p:extLst>
          </p:nvPr>
        </p:nvGraphicFramePr>
        <p:xfrm>
          <a:off x="944591" y="1844761"/>
          <a:ext cx="16438842" cy="734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5598">
                <a:tc>
                  <a:txBody>
                    <a:bodyPr/>
                    <a:lstStyle/>
                    <a:p>
                      <a:pPr marL="2236788" indent="0" algn="l" defTabSz="914400" rtl="0" eaLnBrk="1" latinLnBrk="0" hangingPunct="1"/>
                      <a:r>
                        <a:rPr lang="en-US" sz="4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Identify Your Target Market</a:t>
                      </a:r>
                      <a:endParaRPr lang="en-US" sz="40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162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72">
                <a:tc>
                  <a:txBody>
                    <a:bodyPr/>
                    <a:lstStyle/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The first step is to define your target audience, identify their needs and preferences, and understand their buying behavior. </a:t>
                      </a:r>
                    </a:p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This will help you tailor your product, messaging, and pricing to appeal to your target market.</a:t>
                      </a:r>
                    </a:p>
                  </a:txBody>
                  <a:tcPr marL="137162" marR="137162" marT="36000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" name="Grafik 75">
            <a:extLst>
              <a:ext uri="{FF2B5EF4-FFF2-40B4-BE49-F238E27FC236}">
                <a16:creationId xmlns:a16="http://schemas.microsoft.com/office/drawing/2014/main" id="{53BB53DF-B278-E02A-902C-C80D9D5361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47900"/>
            <a:ext cx="1260000" cy="1260000"/>
          </a:xfrm>
          <a:prstGeom prst="rect">
            <a:avLst/>
          </a:prstGeom>
        </p:spPr>
      </p:pic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152400" y="816900"/>
            <a:ext cx="12265919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Go-To-Market Strategy Plan</a:t>
            </a:r>
          </a:p>
        </p:txBody>
      </p:sp>
    </p:spTree>
    <p:extLst>
      <p:ext uri="{BB962C8B-B14F-4D97-AF65-F5344CB8AC3E}">
        <p14:creationId xmlns:p14="http://schemas.microsoft.com/office/powerpoint/2010/main" val="38497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5924186" y="95128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65220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09055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7425407" y="9329457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graphicFrame>
        <p:nvGraphicFramePr>
          <p:cNvPr id="73" name="Table 4">
            <a:extLst>
              <a:ext uri="{FF2B5EF4-FFF2-40B4-BE49-F238E27FC236}">
                <a16:creationId xmlns:a16="http://schemas.microsoft.com/office/drawing/2014/main" id="{A8402248-62EE-2024-EEC9-7497E990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18589"/>
              </p:ext>
            </p:extLst>
          </p:nvPr>
        </p:nvGraphicFramePr>
        <p:xfrm>
          <a:off x="944591" y="1844761"/>
          <a:ext cx="16438842" cy="734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5598">
                <a:tc>
                  <a:txBody>
                    <a:bodyPr/>
                    <a:lstStyle/>
                    <a:p>
                      <a:pPr marL="2236788" indent="0" algn="l" defTabSz="914400" rtl="0" eaLnBrk="1" latinLnBrk="0" hangingPunct="1"/>
                      <a:r>
                        <a:rPr lang="en-US" sz="4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Define Your Value Proposition</a:t>
                      </a:r>
                      <a:endParaRPr lang="en-US" sz="40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162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72">
                <a:tc>
                  <a:txBody>
                    <a:bodyPr/>
                    <a:lstStyle/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Your value proposition should clearly articulate how your product or service solves a specific problem for your target audience.</a:t>
                      </a:r>
                    </a:p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What makes your offering unique, and why should customers choose your product over your competitors?</a:t>
                      </a:r>
                    </a:p>
                  </a:txBody>
                  <a:tcPr marL="137162" marR="137162" marT="36000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152400" y="816900"/>
            <a:ext cx="12265919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Go-To-Market Strategy Plan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60E849-3FE1-CC23-C115-BC32DE7989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479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5924186" y="95128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65220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09055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7425407" y="9329457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graphicFrame>
        <p:nvGraphicFramePr>
          <p:cNvPr id="73" name="Table 4">
            <a:extLst>
              <a:ext uri="{FF2B5EF4-FFF2-40B4-BE49-F238E27FC236}">
                <a16:creationId xmlns:a16="http://schemas.microsoft.com/office/drawing/2014/main" id="{A8402248-62EE-2024-EEC9-7497E990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47429"/>
              </p:ext>
            </p:extLst>
          </p:nvPr>
        </p:nvGraphicFramePr>
        <p:xfrm>
          <a:off x="944591" y="1844761"/>
          <a:ext cx="16438842" cy="734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5598">
                <a:tc>
                  <a:txBody>
                    <a:bodyPr/>
                    <a:lstStyle/>
                    <a:p>
                      <a:pPr marL="2236788" indent="0" algn="l" defTabSz="914400" rtl="0" eaLnBrk="1" latinLnBrk="0" hangingPunct="1"/>
                      <a:r>
                        <a:rPr lang="en-US" sz="4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Set Clear Objectives</a:t>
                      </a:r>
                      <a:endParaRPr lang="en-US" sz="40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162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72">
                <a:tc>
                  <a:txBody>
                    <a:bodyPr/>
                    <a:lstStyle/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You should set specific, measurable, and realistic goals for your go-to-market strategy plan</a:t>
                      </a:r>
                    </a:p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This could include targets for revenue, customer acquisition, market share, and other key performance indicators.</a:t>
                      </a:r>
                    </a:p>
                  </a:txBody>
                  <a:tcPr marL="137162" marR="137162" marT="36000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152400" y="816900"/>
            <a:ext cx="12265919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Go-To-Market Strategy Plan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FE0EBC-EA53-598C-F1DF-32D9E447D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4000" y="22479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5924186" y="95128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65220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09055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7425407" y="9329457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graphicFrame>
        <p:nvGraphicFramePr>
          <p:cNvPr id="73" name="Table 4">
            <a:extLst>
              <a:ext uri="{FF2B5EF4-FFF2-40B4-BE49-F238E27FC236}">
                <a16:creationId xmlns:a16="http://schemas.microsoft.com/office/drawing/2014/main" id="{A8402248-62EE-2024-EEC9-7497E990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85085"/>
              </p:ext>
            </p:extLst>
          </p:nvPr>
        </p:nvGraphicFramePr>
        <p:xfrm>
          <a:off x="944591" y="1844761"/>
          <a:ext cx="16438842" cy="734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5598">
                <a:tc>
                  <a:txBody>
                    <a:bodyPr/>
                    <a:lstStyle/>
                    <a:p>
                      <a:pPr marL="2236788" indent="0" algn="l" defTabSz="914400" rtl="0" eaLnBrk="1" latinLnBrk="0" hangingPunct="1"/>
                      <a:r>
                        <a:rPr lang="en-US" sz="4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Develop a Marketing Plan</a:t>
                      </a:r>
                      <a:endParaRPr lang="en-US" sz="40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162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39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72">
                <a:tc>
                  <a:txBody>
                    <a:bodyPr/>
                    <a:lstStyle/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Based on your target audience and value proposition, you should develop a marketing plan that outlines the channels, tactics, and messaging that you will use to reach your target customers. </a:t>
                      </a:r>
                    </a:p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This should include digital marketing, social media, content marketing, advertising, events, and PR.</a:t>
                      </a:r>
                    </a:p>
                  </a:txBody>
                  <a:tcPr marL="137162" marR="137162" marT="36000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152400" y="816900"/>
            <a:ext cx="12265919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Go-To-Market Strategy Plan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9A12069-9136-C3EB-D3F8-0347CA65BB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479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5924186" y="95128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65220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09055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7425407" y="9329457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graphicFrame>
        <p:nvGraphicFramePr>
          <p:cNvPr id="73" name="Table 4">
            <a:extLst>
              <a:ext uri="{FF2B5EF4-FFF2-40B4-BE49-F238E27FC236}">
                <a16:creationId xmlns:a16="http://schemas.microsoft.com/office/drawing/2014/main" id="{A8402248-62EE-2024-EEC9-7497E990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2851"/>
              </p:ext>
            </p:extLst>
          </p:nvPr>
        </p:nvGraphicFramePr>
        <p:xfrm>
          <a:off x="944591" y="1844761"/>
          <a:ext cx="16438842" cy="734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5598">
                <a:tc>
                  <a:txBody>
                    <a:bodyPr/>
                    <a:lstStyle/>
                    <a:p>
                      <a:pPr marL="2236788" indent="0" algn="l" defTabSz="914400" rtl="0" eaLnBrk="1" latinLnBrk="0" hangingPunct="1"/>
                      <a:r>
                        <a:rPr lang="en-US" sz="4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Build Your Sales Pipeline</a:t>
                      </a:r>
                      <a:endParaRPr lang="en-US" sz="40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162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72">
                <a:tc>
                  <a:txBody>
                    <a:bodyPr/>
                    <a:lstStyle/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You should create a process for identifying and nurturing leads, qualifying prospects, and converting them into paying customers. </a:t>
                      </a:r>
                    </a:p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This could include building a sales team, developing sales materials, and setting up a CRM system to manage your pipeline.</a:t>
                      </a:r>
                    </a:p>
                  </a:txBody>
                  <a:tcPr marL="137162" marR="137162" marT="36000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152400" y="816900"/>
            <a:ext cx="12265919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Go-To-Market Strategy Plan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077DBA-8681-6131-4924-984677CB8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4000" y="23241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5924186" y="95128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65220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09055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7425407" y="9329457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graphicFrame>
        <p:nvGraphicFramePr>
          <p:cNvPr id="73" name="Table 4">
            <a:extLst>
              <a:ext uri="{FF2B5EF4-FFF2-40B4-BE49-F238E27FC236}">
                <a16:creationId xmlns:a16="http://schemas.microsoft.com/office/drawing/2014/main" id="{A8402248-62EE-2024-EEC9-7497E990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20362"/>
              </p:ext>
            </p:extLst>
          </p:nvPr>
        </p:nvGraphicFramePr>
        <p:xfrm>
          <a:off x="944591" y="1844761"/>
          <a:ext cx="16438842" cy="734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5598">
                <a:tc>
                  <a:txBody>
                    <a:bodyPr/>
                    <a:lstStyle/>
                    <a:p>
                      <a:pPr marL="2236788" indent="0" algn="l" defTabSz="914400" rtl="0" eaLnBrk="1" latinLnBrk="0" hangingPunct="1"/>
                      <a:r>
                        <a:rPr lang="en-US" sz="4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Develop a Pricing Strategy</a:t>
                      </a:r>
                      <a:endParaRPr lang="en-US" sz="40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162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72">
                <a:tc>
                  <a:txBody>
                    <a:bodyPr/>
                    <a:lstStyle/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You should consider different pricing models, such as subscription-based, one-time purchase, or usage-based pricing, and determine the optimal pricing strategy for your product or service.</a:t>
                      </a:r>
                    </a:p>
                    <a:p>
                      <a:pPr marL="365125" indent="-365125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This should be based on your target market, value proposition, and competitive landscape.</a:t>
                      </a:r>
                    </a:p>
                  </a:txBody>
                  <a:tcPr marL="137162" marR="137162" marT="36000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152400" y="816900"/>
            <a:ext cx="12265919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Go-To-Market Strategy Plan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1A0B0E5-8C72-FC9C-A35B-806E3EDC0D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241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831" b="23880"/>
          <a:stretch>
            <a:fillRect/>
          </a:stretch>
        </p:blipFill>
        <p:spPr>
          <a:xfrm>
            <a:off x="15924186" y="9512841"/>
            <a:ext cx="1430364" cy="73605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55621"/>
            <a:ext cx="1811406" cy="568329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65220" y="3330990"/>
            <a:ext cx="2072830" cy="4114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09055" y="3330990"/>
            <a:ext cx="1980248" cy="4114800"/>
          </a:xfrm>
          <a:prstGeom prst="rect">
            <a:avLst/>
          </a:prstGeom>
        </p:spPr>
      </p:pic>
      <p:pic>
        <p:nvPicPr>
          <p:cNvPr id="68" name="Picture 53">
            <a:extLst>
              <a:ext uri="{FF2B5EF4-FFF2-40B4-BE49-F238E27FC236}">
                <a16:creationId xmlns:a16="http://schemas.microsoft.com/office/drawing/2014/main" id="{79176679-66F2-B4D8-7192-D08CD2E1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97649" y="219948"/>
            <a:ext cx="1256901" cy="1256901"/>
          </a:xfrm>
          <a:prstGeom prst="rect">
            <a:avLst/>
          </a:prstGeom>
        </p:spPr>
      </p:pic>
      <p:sp>
        <p:nvSpPr>
          <p:cNvPr id="69" name="TextBox 62">
            <a:extLst>
              <a:ext uri="{FF2B5EF4-FFF2-40B4-BE49-F238E27FC236}">
                <a16:creationId xmlns:a16="http://schemas.microsoft.com/office/drawing/2014/main" id="{F432FDFA-B083-2836-F88E-5B16FCEDD788}"/>
              </a:ext>
            </a:extLst>
          </p:cNvPr>
          <p:cNvSpPr txBox="1"/>
          <p:nvPr/>
        </p:nvSpPr>
        <p:spPr>
          <a:xfrm>
            <a:off x="7425407" y="9329457"/>
            <a:ext cx="3437185" cy="36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www.strategypunk.com</a:t>
            </a:r>
          </a:p>
        </p:txBody>
      </p:sp>
      <p:graphicFrame>
        <p:nvGraphicFramePr>
          <p:cNvPr id="73" name="Table 4">
            <a:extLst>
              <a:ext uri="{FF2B5EF4-FFF2-40B4-BE49-F238E27FC236}">
                <a16:creationId xmlns:a16="http://schemas.microsoft.com/office/drawing/2014/main" id="{A8402248-62EE-2024-EEC9-7497E990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66036"/>
              </p:ext>
            </p:extLst>
          </p:nvPr>
        </p:nvGraphicFramePr>
        <p:xfrm>
          <a:off x="944591" y="1844761"/>
          <a:ext cx="16438842" cy="734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5598">
                <a:tc>
                  <a:txBody>
                    <a:bodyPr/>
                    <a:lstStyle/>
                    <a:p>
                      <a:pPr marL="2236788" indent="0" algn="l" defTabSz="914400" rtl="0" eaLnBrk="1" latinLnBrk="0" hangingPunct="1"/>
                      <a:r>
                        <a:rPr lang="en-US" sz="44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Measure and Optimize</a:t>
                      </a:r>
                      <a:endParaRPr lang="en-US" sz="40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68580" marB="162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72">
                <a:tc>
                  <a:txBody>
                    <a:bodyPr/>
                    <a:lstStyle/>
                    <a:p>
                      <a:pPr marL="365125" indent="-365125"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Finally, you should track your progress against your goals and KPIs, measure the effectiveness of your marketing and sales efforts, and continuously optimize your go-to-market strategy based on the insights you gather. </a:t>
                      </a:r>
                    </a:p>
                    <a:p>
                      <a:pPr marL="365125" indent="-365125"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This will help you stay competitive and adapt to changing market conditions over time.</a:t>
                      </a:r>
                      <a:endParaRPr lang="en-US" sz="3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2" marR="137162" marT="360000" marB="685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TextBox 62">
            <a:extLst>
              <a:ext uri="{FF2B5EF4-FFF2-40B4-BE49-F238E27FC236}">
                <a16:creationId xmlns:a16="http://schemas.microsoft.com/office/drawing/2014/main" id="{DD896A77-CF1E-3B88-A86B-B4DA45517DD0}"/>
              </a:ext>
            </a:extLst>
          </p:cNvPr>
          <p:cNvSpPr txBox="1"/>
          <p:nvPr/>
        </p:nvSpPr>
        <p:spPr>
          <a:xfrm>
            <a:off x="152400" y="816900"/>
            <a:ext cx="12265919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Medium"/>
                <a:ea typeface="+mn-ea"/>
                <a:cs typeface="+mn-cs"/>
              </a:rPr>
              <a:t>Go-To-Market Strategy Plan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80E697-23F8-C609-3382-D0A60B3075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479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Benutzerdefiniert</PresentationFormat>
  <Paragraphs>73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Barlow Medium</vt:lpstr>
      <vt:lpstr>Arial</vt:lpstr>
      <vt:lpstr>Calibri</vt:lpstr>
      <vt:lpstr>Arial Narrow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Market Strategy Plan</dc:title>
  <dc:creator>StrategyPunk.com</dc:creator>
  <cp:lastModifiedBy>Thomas Kriete</cp:lastModifiedBy>
  <cp:revision>6</cp:revision>
  <dcterms:created xsi:type="dcterms:W3CDTF">2006-08-16T00:00:00Z</dcterms:created>
  <dcterms:modified xsi:type="dcterms:W3CDTF">2023-03-19T16:54:40Z</dcterms:modified>
  <dc:identifier>DAFddzP5_EY</dc:identifier>
</cp:coreProperties>
</file>