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64" r:id="rId3"/>
  </p:sldIdLst>
  <p:sldSz cx="18288000" cy="10287000"/>
  <p:notesSz cx="6858000" cy="9144000"/>
  <p:embeddedFontLst>
    <p:embeddedFont>
      <p:font typeface="Barlow Medium" panose="00000600000000000000" pitchFamily="2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Roboto Light" panose="02000000000000000000" pitchFamily="2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558ED5"/>
    <a:srgbClr val="656564"/>
    <a:srgbClr val="1F497D"/>
    <a:srgbClr val="BD392F"/>
    <a:srgbClr val="F29B26"/>
    <a:srgbClr val="9BB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404" y="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831" b="23880"/>
          <a:stretch>
            <a:fillRect/>
          </a:stretch>
        </p:blipFill>
        <p:spPr>
          <a:xfrm>
            <a:off x="15924186" y="9512841"/>
            <a:ext cx="1430364" cy="736059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555621"/>
            <a:ext cx="1811406" cy="568329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65220" y="3330990"/>
            <a:ext cx="2072830" cy="4114800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771331" y="3330990"/>
            <a:ext cx="1980248" cy="4114800"/>
          </a:xfrm>
          <a:prstGeom prst="rect">
            <a:avLst/>
          </a:prstGeom>
        </p:spPr>
      </p:pic>
      <p:pic>
        <p:nvPicPr>
          <p:cNvPr id="68" name="Picture 53">
            <a:extLst>
              <a:ext uri="{FF2B5EF4-FFF2-40B4-BE49-F238E27FC236}">
                <a16:creationId xmlns:a16="http://schemas.microsoft.com/office/drawing/2014/main" id="{79176679-66F2-B4D8-7192-D08CD2E1DDE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097649" y="219948"/>
            <a:ext cx="1256901" cy="1256901"/>
          </a:xfrm>
          <a:prstGeom prst="rect">
            <a:avLst/>
          </a:prstGeom>
        </p:spPr>
      </p:pic>
      <p:sp>
        <p:nvSpPr>
          <p:cNvPr id="69" name="TextBox 62">
            <a:extLst>
              <a:ext uri="{FF2B5EF4-FFF2-40B4-BE49-F238E27FC236}">
                <a16:creationId xmlns:a16="http://schemas.microsoft.com/office/drawing/2014/main" id="{F432FDFA-B083-2836-F88E-5B16FCEDD788}"/>
              </a:ext>
            </a:extLst>
          </p:cNvPr>
          <p:cNvSpPr txBox="1"/>
          <p:nvPr/>
        </p:nvSpPr>
        <p:spPr>
          <a:xfrm>
            <a:off x="7425407" y="9729733"/>
            <a:ext cx="3437185" cy="366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www.strategypunk.com</a:t>
            </a:r>
          </a:p>
        </p:txBody>
      </p:sp>
      <p:cxnSp>
        <p:nvCxnSpPr>
          <p:cNvPr id="36" name="Straight Arrow Connector 6">
            <a:extLst>
              <a:ext uri="{FF2B5EF4-FFF2-40B4-BE49-F238E27FC236}">
                <a16:creationId xmlns:a16="http://schemas.microsoft.com/office/drawing/2014/main" id="{D567A68C-E30C-2AE3-FCE0-AF3AAC4E1F3E}"/>
              </a:ext>
            </a:extLst>
          </p:cNvPr>
          <p:cNvCxnSpPr>
            <a:cxnSpLocks/>
          </p:cNvCxnSpPr>
          <p:nvPr/>
        </p:nvCxnSpPr>
        <p:spPr>
          <a:xfrm>
            <a:off x="3657600" y="3655488"/>
            <a:ext cx="3886200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dash"/>
            <a:headEnd type="diamond" w="med" len="med"/>
            <a:tailEnd type="diamond" w="med" len="med"/>
          </a:ln>
          <a:effectLst/>
        </p:spPr>
      </p:cxnSp>
      <p:sp>
        <p:nvSpPr>
          <p:cNvPr id="37" name="Oval 7">
            <a:extLst>
              <a:ext uri="{FF2B5EF4-FFF2-40B4-BE49-F238E27FC236}">
                <a16:creationId xmlns:a16="http://schemas.microsoft.com/office/drawing/2014/main" id="{6C57AC61-925E-07E5-042C-20A5699E5D1D}"/>
              </a:ext>
            </a:extLst>
          </p:cNvPr>
          <p:cNvSpPr/>
          <p:nvPr/>
        </p:nvSpPr>
        <p:spPr bwMode="auto">
          <a:xfrm>
            <a:off x="2111344" y="2428050"/>
            <a:ext cx="1278960" cy="1278793"/>
          </a:xfrm>
          <a:prstGeom prst="ellipse">
            <a:avLst/>
          </a:prstGeom>
          <a:solidFill>
            <a:srgbClr val="1EA185"/>
          </a:solidFill>
          <a:ln w="3175" cap="flat" cmpd="sng" algn="ctr">
            <a:noFill/>
            <a:prstDash val="solid"/>
          </a:ln>
          <a:effectLst/>
        </p:spPr>
        <p:txBody>
          <a:bodyPr lIns="91426" tIns="45713" rIns="91426" bIns="45713" anchor="ctr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val 12">
            <a:extLst>
              <a:ext uri="{FF2B5EF4-FFF2-40B4-BE49-F238E27FC236}">
                <a16:creationId xmlns:a16="http://schemas.microsoft.com/office/drawing/2014/main" id="{B74D5F94-E697-56ED-73A9-998682CA7AEC}"/>
              </a:ext>
            </a:extLst>
          </p:cNvPr>
          <p:cNvSpPr/>
          <p:nvPr/>
        </p:nvSpPr>
        <p:spPr bwMode="auto">
          <a:xfrm>
            <a:off x="14852983" y="2413133"/>
            <a:ext cx="1278960" cy="1278793"/>
          </a:xfrm>
          <a:prstGeom prst="ellipse">
            <a:avLst/>
          </a:prstGeom>
          <a:solidFill>
            <a:srgbClr val="9BBB5C"/>
          </a:solidFill>
          <a:ln w="3175" cap="flat" cmpd="sng" algn="ctr">
            <a:noFill/>
            <a:prstDash val="solid"/>
          </a:ln>
          <a:effectLst/>
        </p:spPr>
        <p:txBody>
          <a:bodyPr lIns="91426" tIns="45713" rIns="91426" bIns="45713" anchor="ctr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" name="Straight Arrow Connector 14">
            <a:extLst>
              <a:ext uri="{FF2B5EF4-FFF2-40B4-BE49-F238E27FC236}">
                <a16:creationId xmlns:a16="http://schemas.microsoft.com/office/drawing/2014/main" id="{C919254F-D774-4543-0A3E-67255B96D616}"/>
              </a:ext>
            </a:extLst>
          </p:cNvPr>
          <p:cNvCxnSpPr>
            <a:cxnSpLocks/>
          </p:cNvCxnSpPr>
          <p:nvPr/>
        </p:nvCxnSpPr>
        <p:spPr>
          <a:xfrm>
            <a:off x="10820400" y="3655488"/>
            <a:ext cx="3894725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dash"/>
            <a:headEnd type="diamond" w="med" len="med"/>
            <a:tailEnd type="diamond" w="med" len="med"/>
          </a:ln>
          <a:effectLst/>
        </p:spPr>
      </p:cxnSp>
      <p:cxnSp>
        <p:nvCxnSpPr>
          <p:cNvPr id="40" name="Straight Arrow Connector 18">
            <a:extLst>
              <a:ext uri="{FF2B5EF4-FFF2-40B4-BE49-F238E27FC236}">
                <a16:creationId xmlns:a16="http://schemas.microsoft.com/office/drawing/2014/main" id="{4F07F177-DA85-6C5F-0F9B-D473FFA35456}"/>
              </a:ext>
            </a:extLst>
          </p:cNvPr>
          <p:cNvCxnSpPr>
            <a:cxnSpLocks/>
          </p:cNvCxnSpPr>
          <p:nvPr/>
        </p:nvCxnSpPr>
        <p:spPr>
          <a:xfrm>
            <a:off x="3554226" y="6869586"/>
            <a:ext cx="3710352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dash"/>
            <a:headEnd type="diamond" w="med" len="med"/>
            <a:tailEnd type="diamond" w="med" len="med"/>
          </a:ln>
          <a:effectLst/>
        </p:spPr>
      </p:cxnSp>
      <p:sp>
        <p:nvSpPr>
          <p:cNvPr id="41" name="Oval 19">
            <a:extLst>
              <a:ext uri="{FF2B5EF4-FFF2-40B4-BE49-F238E27FC236}">
                <a16:creationId xmlns:a16="http://schemas.microsoft.com/office/drawing/2014/main" id="{6095C6CC-91EB-150E-E602-E693F6FFCCB9}"/>
              </a:ext>
            </a:extLst>
          </p:cNvPr>
          <p:cNvSpPr/>
          <p:nvPr/>
        </p:nvSpPr>
        <p:spPr bwMode="auto">
          <a:xfrm>
            <a:off x="2107884" y="5539938"/>
            <a:ext cx="1278960" cy="1278793"/>
          </a:xfrm>
          <a:prstGeom prst="ellipse">
            <a:avLst/>
          </a:prstGeom>
          <a:solidFill>
            <a:srgbClr val="F29B26"/>
          </a:solidFill>
          <a:ln w="3175" cap="flat" cmpd="sng" algn="ctr">
            <a:noFill/>
            <a:prstDash val="solid"/>
          </a:ln>
          <a:effectLst/>
        </p:spPr>
        <p:txBody>
          <a:bodyPr lIns="91426" tIns="45713" rIns="91426" bIns="45713" anchor="ctr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29">
            <a:extLst>
              <a:ext uri="{FF2B5EF4-FFF2-40B4-BE49-F238E27FC236}">
                <a16:creationId xmlns:a16="http://schemas.microsoft.com/office/drawing/2014/main" id="{5A1A1319-5D6B-0867-516E-C9FCE4474FB0}"/>
              </a:ext>
            </a:extLst>
          </p:cNvPr>
          <p:cNvSpPr/>
          <p:nvPr/>
        </p:nvSpPr>
        <p:spPr bwMode="auto">
          <a:xfrm>
            <a:off x="14849522" y="5525022"/>
            <a:ext cx="1278960" cy="1278793"/>
          </a:xfrm>
          <a:prstGeom prst="ellipse">
            <a:avLst/>
          </a:prstGeom>
          <a:solidFill>
            <a:srgbClr val="445469"/>
          </a:solidFill>
          <a:ln w="3175" cap="flat" cmpd="sng" algn="ctr">
            <a:noFill/>
            <a:prstDash val="solid"/>
          </a:ln>
          <a:effectLst/>
        </p:spPr>
        <p:txBody>
          <a:bodyPr lIns="91426" tIns="45713" rIns="91426" bIns="45713" anchor="ctr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3" name="Straight Arrow Connector 36">
            <a:extLst>
              <a:ext uri="{FF2B5EF4-FFF2-40B4-BE49-F238E27FC236}">
                <a16:creationId xmlns:a16="http://schemas.microsoft.com/office/drawing/2014/main" id="{6C37C659-0931-A730-AD4E-199ABE59B50F}"/>
              </a:ext>
            </a:extLst>
          </p:cNvPr>
          <p:cNvCxnSpPr>
            <a:cxnSpLocks/>
          </p:cNvCxnSpPr>
          <p:nvPr/>
        </p:nvCxnSpPr>
        <p:spPr>
          <a:xfrm>
            <a:off x="10998023" y="6869586"/>
            <a:ext cx="3717102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dash"/>
            <a:headEnd type="diamond" w="med" len="med"/>
            <a:tailEnd type="diamond" w="med" len="med"/>
          </a:ln>
          <a:effectLst/>
        </p:spPr>
      </p:cxnSp>
      <p:sp>
        <p:nvSpPr>
          <p:cNvPr id="44" name="Pie 45">
            <a:extLst>
              <a:ext uri="{FF2B5EF4-FFF2-40B4-BE49-F238E27FC236}">
                <a16:creationId xmlns:a16="http://schemas.microsoft.com/office/drawing/2014/main" id="{4C4F0242-E700-F9D4-B36C-BA7AFA1708A2}"/>
              </a:ext>
            </a:extLst>
          </p:cNvPr>
          <p:cNvSpPr/>
          <p:nvPr/>
        </p:nvSpPr>
        <p:spPr>
          <a:xfrm>
            <a:off x="6415783" y="2868889"/>
            <a:ext cx="2654186" cy="2653840"/>
          </a:xfrm>
          <a:prstGeom prst="pieWedge">
            <a:avLst/>
          </a:prstGeom>
          <a:solidFill>
            <a:srgbClr val="1EA185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45" name="Pie 4">
            <a:extLst>
              <a:ext uri="{FF2B5EF4-FFF2-40B4-BE49-F238E27FC236}">
                <a16:creationId xmlns:a16="http://schemas.microsoft.com/office/drawing/2014/main" id="{11D9DE99-BA37-990B-3CA1-5BBBA01B52CD}"/>
              </a:ext>
            </a:extLst>
          </p:cNvPr>
          <p:cNvSpPr/>
          <p:nvPr/>
        </p:nvSpPr>
        <p:spPr>
          <a:xfrm>
            <a:off x="7193176" y="3628866"/>
            <a:ext cx="1876793" cy="187654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38673" tIns="138673" rIns="138673" bIns="138673" numCol="1" spcCol="2540" anchor="ctr" anchorCtr="0">
            <a:noAutofit/>
          </a:bodyPr>
          <a:lstStyle/>
          <a:p>
            <a:pPr marL="0" marR="0" lvl="0" indent="0" algn="ctr" defTabSz="866703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7200" b="1" kern="0" noProof="0" dirty="0">
                <a:solidFill>
                  <a:prstClr val="white"/>
                </a:solidFill>
                <a:latin typeface="Roboto Regular"/>
                <a:cs typeface="Roboto Regular"/>
              </a:rPr>
              <a:t>O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Regular"/>
              <a:cs typeface="Roboto Regular"/>
            </a:endParaRPr>
          </a:p>
        </p:txBody>
      </p:sp>
      <p:sp>
        <p:nvSpPr>
          <p:cNvPr id="46" name="Pie 48">
            <a:extLst>
              <a:ext uri="{FF2B5EF4-FFF2-40B4-BE49-F238E27FC236}">
                <a16:creationId xmlns:a16="http://schemas.microsoft.com/office/drawing/2014/main" id="{AE953254-F43A-C9C1-AEE1-9C93A194ABE3}"/>
              </a:ext>
            </a:extLst>
          </p:cNvPr>
          <p:cNvSpPr/>
          <p:nvPr/>
        </p:nvSpPr>
        <p:spPr>
          <a:xfrm rot="5400000">
            <a:off x="9185563" y="2851402"/>
            <a:ext cx="2653840" cy="2654186"/>
          </a:xfrm>
          <a:prstGeom prst="pieWedge">
            <a:avLst/>
          </a:prstGeom>
          <a:solidFill>
            <a:srgbClr val="9BBB5C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47" name="Pie 4">
            <a:extLst>
              <a:ext uri="{FF2B5EF4-FFF2-40B4-BE49-F238E27FC236}">
                <a16:creationId xmlns:a16="http://schemas.microsoft.com/office/drawing/2014/main" id="{1C0B8D20-985A-8FE4-40B0-C34E97DB583E}"/>
              </a:ext>
            </a:extLst>
          </p:cNvPr>
          <p:cNvSpPr/>
          <p:nvPr/>
        </p:nvSpPr>
        <p:spPr>
          <a:xfrm>
            <a:off x="9185391" y="3628866"/>
            <a:ext cx="1876793" cy="187654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49340" tIns="149340" rIns="149340" bIns="149340" numCol="1" spcCol="2540" anchor="ctr" anchorCtr="0">
            <a:noAutofit/>
          </a:bodyPr>
          <a:lstStyle/>
          <a:p>
            <a:pPr marL="0" marR="0" lvl="0" indent="0" algn="ctr" defTabSz="933372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Regular"/>
                <a:ea typeface="+mn-ea"/>
                <a:cs typeface="Roboto Regular"/>
              </a:rPr>
              <a:t>O</a:t>
            </a:r>
          </a:p>
        </p:txBody>
      </p:sp>
      <p:sp>
        <p:nvSpPr>
          <p:cNvPr id="48" name="Pie 51">
            <a:extLst>
              <a:ext uri="{FF2B5EF4-FFF2-40B4-BE49-F238E27FC236}">
                <a16:creationId xmlns:a16="http://schemas.microsoft.com/office/drawing/2014/main" id="{46ED0AFC-C77C-2F44-7A74-996BDD9C08D5}"/>
              </a:ext>
            </a:extLst>
          </p:cNvPr>
          <p:cNvSpPr/>
          <p:nvPr/>
        </p:nvSpPr>
        <p:spPr>
          <a:xfrm rot="16200000">
            <a:off x="6415956" y="5602288"/>
            <a:ext cx="2653840" cy="2654186"/>
          </a:xfrm>
          <a:prstGeom prst="pieWedge">
            <a:avLst/>
          </a:prstGeom>
          <a:solidFill>
            <a:srgbClr val="F29B26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49" name="Pie 4">
            <a:extLst>
              <a:ext uri="{FF2B5EF4-FFF2-40B4-BE49-F238E27FC236}">
                <a16:creationId xmlns:a16="http://schemas.microsoft.com/office/drawing/2014/main" id="{39FFC750-B6CF-6B3B-91CE-C4B8806E8DAF}"/>
              </a:ext>
            </a:extLst>
          </p:cNvPr>
          <p:cNvSpPr/>
          <p:nvPr/>
        </p:nvSpPr>
        <p:spPr>
          <a:xfrm>
            <a:off x="7193176" y="5602461"/>
            <a:ext cx="1876793" cy="187654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38673" tIns="138673" rIns="138673" bIns="138673" numCol="1" spcCol="2540" anchor="ctr" anchorCtr="0">
            <a:noAutofit/>
          </a:bodyPr>
          <a:lstStyle/>
          <a:p>
            <a:pPr marL="0" marR="0" lvl="0" indent="0" algn="ctr" defTabSz="866703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Regular"/>
                <a:ea typeface="+mn-ea"/>
                <a:cs typeface="Roboto Regular"/>
              </a:rPr>
              <a:t>A</a:t>
            </a:r>
          </a:p>
        </p:txBody>
      </p:sp>
      <p:sp>
        <p:nvSpPr>
          <p:cNvPr id="50" name="Pie 54">
            <a:extLst>
              <a:ext uri="{FF2B5EF4-FFF2-40B4-BE49-F238E27FC236}">
                <a16:creationId xmlns:a16="http://schemas.microsoft.com/office/drawing/2014/main" id="{1D65141B-019F-41AD-3DE3-9D0E747ADCEB}"/>
              </a:ext>
            </a:extLst>
          </p:cNvPr>
          <p:cNvSpPr/>
          <p:nvPr/>
        </p:nvSpPr>
        <p:spPr>
          <a:xfrm rot="10800000">
            <a:off x="9185391" y="5592328"/>
            <a:ext cx="2654186" cy="2653840"/>
          </a:xfrm>
          <a:prstGeom prst="pieWedge">
            <a:avLst/>
          </a:prstGeom>
          <a:solidFill>
            <a:srgbClr val="445469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51" name="Pie 4">
            <a:extLst>
              <a:ext uri="{FF2B5EF4-FFF2-40B4-BE49-F238E27FC236}">
                <a16:creationId xmlns:a16="http://schemas.microsoft.com/office/drawing/2014/main" id="{79D20AA7-6241-5C4D-BAB0-7481F6A7BB74}"/>
              </a:ext>
            </a:extLst>
          </p:cNvPr>
          <p:cNvSpPr/>
          <p:nvPr/>
        </p:nvSpPr>
        <p:spPr>
          <a:xfrm>
            <a:off x="9185391" y="5602461"/>
            <a:ext cx="1876793" cy="187654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49340" tIns="149340" rIns="149340" bIns="149340" numCol="1" spcCol="2540" anchor="ctr" anchorCtr="0">
            <a:noAutofit/>
          </a:bodyPr>
          <a:lstStyle/>
          <a:p>
            <a:pPr marL="0" marR="0" lvl="0" indent="0" algn="ctr" defTabSz="933372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Regular"/>
                <a:ea typeface="+mn-ea"/>
                <a:cs typeface="Roboto Regular"/>
              </a:rPr>
              <a:t>D</a:t>
            </a:r>
          </a:p>
        </p:txBody>
      </p:sp>
      <p:sp>
        <p:nvSpPr>
          <p:cNvPr id="52" name="Circular Arrow 56">
            <a:extLst>
              <a:ext uri="{FF2B5EF4-FFF2-40B4-BE49-F238E27FC236}">
                <a16:creationId xmlns:a16="http://schemas.microsoft.com/office/drawing/2014/main" id="{9C032045-8608-0AA7-9CFF-911B63832793}"/>
              </a:ext>
            </a:extLst>
          </p:cNvPr>
          <p:cNvSpPr/>
          <p:nvPr/>
        </p:nvSpPr>
        <p:spPr>
          <a:xfrm>
            <a:off x="8595873" y="4825169"/>
            <a:ext cx="1080000" cy="900000"/>
          </a:xfrm>
          <a:prstGeom prst="circularArrow">
            <a:avLst/>
          </a:prstGeom>
          <a:solidFill>
            <a:srgbClr val="F7F7F7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54" name="Circular Arrow 57">
            <a:extLst>
              <a:ext uri="{FF2B5EF4-FFF2-40B4-BE49-F238E27FC236}">
                <a16:creationId xmlns:a16="http://schemas.microsoft.com/office/drawing/2014/main" id="{35FFF92A-C70D-8139-71C4-D69BF42E5098}"/>
              </a:ext>
            </a:extLst>
          </p:cNvPr>
          <p:cNvSpPr/>
          <p:nvPr/>
        </p:nvSpPr>
        <p:spPr>
          <a:xfrm rot="10800000">
            <a:off x="8587586" y="5406516"/>
            <a:ext cx="1080000" cy="900000"/>
          </a:xfrm>
          <a:prstGeom prst="circularArrow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60" name="TextBox 64">
            <a:extLst>
              <a:ext uri="{FF2B5EF4-FFF2-40B4-BE49-F238E27FC236}">
                <a16:creationId xmlns:a16="http://schemas.microsoft.com/office/drawing/2014/main" id="{0A49DE7E-CEBA-41CC-C204-9569E307B242}"/>
              </a:ext>
            </a:extLst>
          </p:cNvPr>
          <p:cNvSpPr txBox="1"/>
          <p:nvPr/>
        </p:nvSpPr>
        <p:spPr>
          <a:xfrm>
            <a:off x="3694356" y="2732158"/>
            <a:ext cx="3055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24"/>
            <a:r>
              <a:rPr lang="en-US" sz="5400" b="1" dirty="0">
                <a:solidFill>
                  <a:srgbClr val="445469"/>
                </a:solidFill>
                <a:latin typeface="Roboto Regular"/>
                <a:cs typeface="Roboto Regular"/>
              </a:rPr>
              <a:t>Observe</a:t>
            </a:r>
          </a:p>
        </p:txBody>
      </p:sp>
      <p:sp>
        <p:nvSpPr>
          <p:cNvPr id="61" name="TextBox 65">
            <a:extLst>
              <a:ext uri="{FF2B5EF4-FFF2-40B4-BE49-F238E27FC236}">
                <a16:creationId xmlns:a16="http://schemas.microsoft.com/office/drawing/2014/main" id="{1A61634A-6F6D-8FDC-C435-D5FBC733D9F0}"/>
              </a:ext>
            </a:extLst>
          </p:cNvPr>
          <p:cNvSpPr txBox="1"/>
          <p:nvPr/>
        </p:nvSpPr>
        <p:spPr>
          <a:xfrm>
            <a:off x="3694356" y="5856516"/>
            <a:ext cx="3055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24"/>
            <a:r>
              <a:rPr lang="en-US" sz="5400" b="1" dirty="0">
                <a:solidFill>
                  <a:srgbClr val="445469"/>
                </a:solidFill>
                <a:latin typeface="Roboto Regular"/>
                <a:cs typeface="Roboto Regular"/>
              </a:rPr>
              <a:t>Act</a:t>
            </a:r>
            <a:endParaRPr lang="en-US" sz="5400" dirty="0">
              <a:solidFill>
                <a:srgbClr val="445469"/>
              </a:solidFill>
              <a:latin typeface="Roboto Regular"/>
              <a:cs typeface="Roboto Regular"/>
            </a:endParaRPr>
          </a:p>
        </p:txBody>
      </p:sp>
      <p:sp>
        <p:nvSpPr>
          <p:cNvPr id="64" name="TextBox 66">
            <a:extLst>
              <a:ext uri="{FF2B5EF4-FFF2-40B4-BE49-F238E27FC236}">
                <a16:creationId xmlns:a16="http://schemas.microsoft.com/office/drawing/2014/main" id="{1E931CAF-7D90-13EA-F082-866866F3FF3D}"/>
              </a:ext>
            </a:extLst>
          </p:cNvPr>
          <p:cNvSpPr txBox="1"/>
          <p:nvPr/>
        </p:nvSpPr>
        <p:spPr>
          <a:xfrm>
            <a:off x="11659989" y="2732158"/>
            <a:ext cx="3055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24"/>
            <a:r>
              <a:rPr lang="en-US" sz="5400" b="1" dirty="0">
                <a:solidFill>
                  <a:srgbClr val="445469"/>
                </a:solidFill>
                <a:latin typeface="Roboto Regular"/>
                <a:cs typeface="Roboto Regular"/>
              </a:rPr>
              <a:t>Orient</a:t>
            </a:r>
          </a:p>
        </p:txBody>
      </p:sp>
      <p:sp>
        <p:nvSpPr>
          <p:cNvPr id="65" name="TextBox 67">
            <a:extLst>
              <a:ext uri="{FF2B5EF4-FFF2-40B4-BE49-F238E27FC236}">
                <a16:creationId xmlns:a16="http://schemas.microsoft.com/office/drawing/2014/main" id="{FD8A5D20-F715-6B96-47BF-066D451E800D}"/>
              </a:ext>
            </a:extLst>
          </p:cNvPr>
          <p:cNvSpPr txBox="1"/>
          <p:nvPr/>
        </p:nvSpPr>
        <p:spPr>
          <a:xfrm>
            <a:off x="11659989" y="5856516"/>
            <a:ext cx="3055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24"/>
            <a:r>
              <a:rPr lang="en-US" sz="5400" b="1" dirty="0">
                <a:solidFill>
                  <a:srgbClr val="445469"/>
                </a:solidFill>
                <a:latin typeface="Roboto Regular"/>
                <a:cs typeface="Roboto Regular"/>
              </a:rPr>
              <a:t>Decide</a:t>
            </a:r>
          </a:p>
        </p:txBody>
      </p:sp>
      <p:pic>
        <p:nvPicPr>
          <p:cNvPr id="82" name="Grafik 81">
            <a:extLst>
              <a:ext uri="{FF2B5EF4-FFF2-40B4-BE49-F238E27FC236}">
                <a16:creationId xmlns:a16="http://schemas.microsoft.com/office/drawing/2014/main" id="{C6D5231B-1B5F-C5C8-60DA-7C1FFEDBC8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158549" y="5801334"/>
            <a:ext cx="756000" cy="756000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A2CDABFC-CED8-06EC-74B9-0FC6C27C7F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093002" y="2656529"/>
            <a:ext cx="792000" cy="792000"/>
          </a:xfrm>
          <a:prstGeom prst="rect">
            <a:avLst/>
          </a:prstGeom>
        </p:spPr>
      </p:pic>
      <p:pic>
        <p:nvPicPr>
          <p:cNvPr id="86" name="Grafik 85">
            <a:extLst>
              <a:ext uri="{FF2B5EF4-FFF2-40B4-BE49-F238E27FC236}">
                <a16:creationId xmlns:a16="http://schemas.microsoft.com/office/drawing/2014/main" id="{FBAA97EC-CB95-92FE-B0CD-B2A23A6768E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51364" y="2671446"/>
            <a:ext cx="792000" cy="792000"/>
          </a:xfrm>
          <a:prstGeom prst="rect">
            <a:avLst/>
          </a:prstGeom>
        </p:spPr>
      </p:pic>
      <p:pic>
        <p:nvPicPr>
          <p:cNvPr id="90" name="Grafik 89">
            <a:extLst>
              <a:ext uri="{FF2B5EF4-FFF2-40B4-BE49-F238E27FC236}">
                <a16:creationId xmlns:a16="http://schemas.microsoft.com/office/drawing/2014/main" id="{5A804AC8-BBA0-FAF6-1567-DF37DFB3CB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379485" y="5838107"/>
            <a:ext cx="792000" cy="792000"/>
          </a:xfrm>
          <a:prstGeom prst="rect">
            <a:avLst/>
          </a:prstGeom>
        </p:spPr>
      </p:pic>
      <p:sp>
        <p:nvSpPr>
          <p:cNvPr id="91" name="TextBox 62">
            <a:extLst>
              <a:ext uri="{FF2B5EF4-FFF2-40B4-BE49-F238E27FC236}">
                <a16:creationId xmlns:a16="http://schemas.microsoft.com/office/drawing/2014/main" id="{72E6CBD5-1C50-D8F5-A92C-479552D326CE}"/>
              </a:ext>
            </a:extLst>
          </p:cNvPr>
          <p:cNvSpPr txBox="1"/>
          <p:nvPr/>
        </p:nvSpPr>
        <p:spPr>
          <a:xfrm>
            <a:off x="2209800" y="814942"/>
            <a:ext cx="13432495" cy="446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0000"/>
                </a:solidFill>
                <a:latin typeface="Barlow Medium"/>
              </a:rPr>
              <a:t>OO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DA Loop – Observe, Orient, Decide, Act</a:t>
            </a:r>
          </a:p>
        </p:txBody>
      </p:sp>
    </p:spTree>
    <p:extLst>
      <p:ext uri="{BB962C8B-B14F-4D97-AF65-F5344CB8AC3E}">
        <p14:creationId xmlns:p14="http://schemas.microsoft.com/office/powerpoint/2010/main" val="121959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831" b="23880"/>
          <a:stretch>
            <a:fillRect/>
          </a:stretch>
        </p:blipFill>
        <p:spPr>
          <a:xfrm>
            <a:off x="15924186" y="9512841"/>
            <a:ext cx="1430364" cy="736059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555621"/>
            <a:ext cx="1811406" cy="568329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65220" y="3330990"/>
            <a:ext cx="2072830" cy="4114800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771331" y="3330990"/>
            <a:ext cx="1980248" cy="4114800"/>
          </a:xfrm>
          <a:prstGeom prst="rect">
            <a:avLst/>
          </a:prstGeom>
        </p:spPr>
      </p:pic>
      <p:pic>
        <p:nvPicPr>
          <p:cNvPr id="68" name="Picture 53">
            <a:extLst>
              <a:ext uri="{FF2B5EF4-FFF2-40B4-BE49-F238E27FC236}">
                <a16:creationId xmlns:a16="http://schemas.microsoft.com/office/drawing/2014/main" id="{79176679-66F2-B4D8-7192-D08CD2E1DDE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097649" y="219948"/>
            <a:ext cx="1256901" cy="1256901"/>
          </a:xfrm>
          <a:prstGeom prst="rect">
            <a:avLst/>
          </a:prstGeom>
        </p:spPr>
      </p:pic>
      <p:sp>
        <p:nvSpPr>
          <p:cNvPr id="69" name="TextBox 62">
            <a:extLst>
              <a:ext uri="{FF2B5EF4-FFF2-40B4-BE49-F238E27FC236}">
                <a16:creationId xmlns:a16="http://schemas.microsoft.com/office/drawing/2014/main" id="{F432FDFA-B083-2836-F88E-5B16FCEDD788}"/>
              </a:ext>
            </a:extLst>
          </p:cNvPr>
          <p:cNvSpPr txBox="1"/>
          <p:nvPr/>
        </p:nvSpPr>
        <p:spPr>
          <a:xfrm>
            <a:off x="7425407" y="9729733"/>
            <a:ext cx="3437185" cy="366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www.strategypunk.com</a:t>
            </a:r>
          </a:p>
        </p:txBody>
      </p:sp>
      <p:sp>
        <p:nvSpPr>
          <p:cNvPr id="81" name="TextBox 62">
            <a:extLst>
              <a:ext uri="{FF2B5EF4-FFF2-40B4-BE49-F238E27FC236}">
                <a16:creationId xmlns:a16="http://schemas.microsoft.com/office/drawing/2014/main" id="{DD896A77-CF1E-3B88-A86B-B4DA45517DD0}"/>
              </a:ext>
            </a:extLst>
          </p:cNvPr>
          <p:cNvSpPr txBox="1"/>
          <p:nvPr/>
        </p:nvSpPr>
        <p:spPr>
          <a:xfrm>
            <a:off x="2209800" y="814942"/>
            <a:ext cx="13432495" cy="446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0000"/>
                </a:solidFill>
                <a:latin typeface="Barlow Medium"/>
              </a:rPr>
              <a:t>OO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DA Loop – Observe, Orient, Decide, Act</a:t>
            </a:r>
          </a:p>
        </p:txBody>
      </p:sp>
      <p:cxnSp>
        <p:nvCxnSpPr>
          <p:cNvPr id="36" name="Straight Arrow Connector 6">
            <a:extLst>
              <a:ext uri="{FF2B5EF4-FFF2-40B4-BE49-F238E27FC236}">
                <a16:creationId xmlns:a16="http://schemas.microsoft.com/office/drawing/2014/main" id="{D567A68C-E30C-2AE3-FCE0-AF3AAC4E1F3E}"/>
              </a:ext>
            </a:extLst>
          </p:cNvPr>
          <p:cNvCxnSpPr>
            <a:cxnSpLocks/>
          </p:cNvCxnSpPr>
          <p:nvPr/>
        </p:nvCxnSpPr>
        <p:spPr>
          <a:xfrm>
            <a:off x="3810000" y="3543300"/>
            <a:ext cx="3816000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dash"/>
            <a:headEnd type="diamond" w="med" len="med"/>
            <a:tailEnd type="diamond" w="med" len="med"/>
          </a:ln>
          <a:effectLst/>
        </p:spPr>
      </p:cxnSp>
      <p:sp>
        <p:nvSpPr>
          <p:cNvPr id="37" name="Oval 7">
            <a:extLst>
              <a:ext uri="{FF2B5EF4-FFF2-40B4-BE49-F238E27FC236}">
                <a16:creationId xmlns:a16="http://schemas.microsoft.com/office/drawing/2014/main" id="{6C57AC61-925E-07E5-042C-20A5699E5D1D}"/>
              </a:ext>
            </a:extLst>
          </p:cNvPr>
          <p:cNvSpPr/>
          <p:nvPr/>
        </p:nvSpPr>
        <p:spPr bwMode="auto">
          <a:xfrm>
            <a:off x="2111344" y="2428050"/>
            <a:ext cx="1278960" cy="1278793"/>
          </a:xfrm>
          <a:prstGeom prst="ellipse">
            <a:avLst/>
          </a:prstGeom>
          <a:solidFill>
            <a:srgbClr val="1EA185"/>
          </a:solidFill>
          <a:ln w="3175" cap="flat" cmpd="sng" algn="ctr">
            <a:noFill/>
            <a:prstDash val="solid"/>
          </a:ln>
          <a:effectLst/>
        </p:spPr>
        <p:txBody>
          <a:bodyPr lIns="91426" tIns="45713" rIns="91426" bIns="45713" anchor="ctr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val 12">
            <a:extLst>
              <a:ext uri="{FF2B5EF4-FFF2-40B4-BE49-F238E27FC236}">
                <a16:creationId xmlns:a16="http://schemas.microsoft.com/office/drawing/2014/main" id="{B74D5F94-E697-56ED-73A9-998682CA7AEC}"/>
              </a:ext>
            </a:extLst>
          </p:cNvPr>
          <p:cNvSpPr/>
          <p:nvPr/>
        </p:nvSpPr>
        <p:spPr bwMode="auto">
          <a:xfrm>
            <a:off x="14852983" y="2413133"/>
            <a:ext cx="1278960" cy="1278793"/>
          </a:xfrm>
          <a:prstGeom prst="ellipse">
            <a:avLst/>
          </a:prstGeom>
          <a:solidFill>
            <a:srgbClr val="9BBB5C"/>
          </a:solidFill>
          <a:ln w="3175" cap="flat" cmpd="sng" algn="ctr">
            <a:noFill/>
            <a:prstDash val="solid"/>
          </a:ln>
          <a:effectLst/>
        </p:spPr>
        <p:txBody>
          <a:bodyPr lIns="91426" tIns="45713" rIns="91426" bIns="45713" anchor="ctr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" name="Straight Arrow Connector 14">
            <a:extLst>
              <a:ext uri="{FF2B5EF4-FFF2-40B4-BE49-F238E27FC236}">
                <a16:creationId xmlns:a16="http://schemas.microsoft.com/office/drawing/2014/main" id="{C919254F-D774-4543-0A3E-67255B96D616}"/>
              </a:ext>
            </a:extLst>
          </p:cNvPr>
          <p:cNvCxnSpPr>
            <a:cxnSpLocks/>
          </p:cNvCxnSpPr>
          <p:nvPr/>
        </p:nvCxnSpPr>
        <p:spPr>
          <a:xfrm>
            <a:off x="10895663" y="3543300"/>
            <a:ext cx="3816000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dash"/>
            <a:headEnd type="diamond" w="med" len="med"/>
            <a:tailEnd type="diamond" w="med" len="med"/>
          </a:ln>
          <a:effectLst/>
        </p:spPr>
      </p:cxnSp>
      <p:cxnSp>
        <p:nvCxnSpPr>
          <p:cNvPr id="40" name="Straight Arrow Connector 18">
            <a:extLst>
              <a:ext uri="{FF2B5EF4-FFF2-40B4-BE49-F238E27FC236}">
                <a16:creationId xmlns:a16="http://schemas.microsoft.com/office/drawing/2014/main" id="{4F07F177-DA85-6C5F-0F9B-D473FFA35456}"/>
              </a:ext>
            </a:extLst>
          </p:cNvPr>
          <p:cNvCxnSpPr/>
          <p:nvPr/>
        </p:nvCxnSpPr>
        <p:spPr>
          <a:xfrm>
            <a:off x="3733800" y="6654790"/>
            <a:ext cx="3710352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dash"/>
            <a:headEnd type="diamond" w="med" len="med"/>
            <a:tailEnd type="diamond" w="med" len="med"/>
          </a:ln>
          <a:effectLst/>
        </p:spPr>
      </p:cxnSp>
      <p:sp>
        <p:nvSpPr>
          <p:cNvPr id="41" name="Oval 19">
            <a:extLst>
              <a:ext uri="{FF2B5EF4-FFF2-40B4-BE49-F238E27FC236}">
                <a16:creationId xmlns:a16="http://schemas.microsoft.com/office/drawing/2014/main" id="{6095C6CC-91EB-150E-E602-E693F6FFCCB9}"/>
              </a:ext>
            </a:extLst>
          </p:cNvPr>
          <p:cNvSpPr/>
          <p:nvPr/>
        </p:nvSpPr>
        <p:spPr bwMode="auto">
          <a:xfrm>
            <a:off x="2107884" y="5539938"/>
            <a:ext cx="1278960" cy="1278793"/>
          </a:xfrm>
          <a:prstGeom prst="ellipse">
            <a:avLst/>
          </a:prstGeom>
          <a:solidFill>
            <a:srgbClr val="F29B26"/>
          </a:solidFill>
          <a:ln w="3175" cap="flat" cmpd="sng" algn="ctr">
            <a:noFill/>
            <a:prstDash val="solid"/>
          </a:ln>
          <a:effectLst/>
        </p:spPr>
        <p:txBody>
          <a:bodyPr lIns="91426" tIns="45713" rIns="91426" bIns="45713" anchor="ctr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29">
            <a:extLst>
              <a:ext uri="{FF2B5EF4-FFF2-40B4-BE49-F238E27FC236}">
                <a16:creationId xmlns:a16="http://schemas.microsoft.com/office/drawing/2014/main" id="{5A1A1319-5D6B-0867-516E-C9FCE4474FB0}"/>
              </a:ext>
            </a:extLst>
          </p:cNvPr>
          <p:cNvSpPr/>
          <p:nvPr/>
        </p:nvSpPr>
        <p:spPr bwMode="auto">
          <a:xfrm>
            <a:off x="14849522" y="5525022"/>
            <a:ext cx="1278960" cy="1278793"/>
          </a:xfrm>
          <a:prstGeom prst="ellipse">
            <a:avLst/>
          </a:prstGeom>
          <a:solidFill>
            <a:srgbClr val="445469"/>
          </a:solidFill>
          <a:ln w="3175" cap="flat" cmpd="sng" algn="ctr">
            <a:noFill/>
            <a:prstDash val="solid"/>
          </a:ln>
          <a:effectLst/>
        </p:spPr>
        <p:txBody>
          <a:bodyPr lIns="91426" tIns="45713" rIns="91426" bIns="45713" anchor="ctr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3" name="Straight Arrow Connector 36">
            <a:extLst>
              <a:ext uri="{FF2B5EF4-FFF2-40B4-BE49-F238E27FC236}">
                <a16:creationId xmlns:a16="http://schemas.microsoft.com/office/drawing/2014/main" id="{6C37C659-0931-A730-AD4E-199ABE59B50F}"/>
              </a:ext>
            </a:extLst>
          </p:cNvPr>
          <p:cNvCxnSpPr>
            <a:cxnSpLocks/>
          </p:cNvCxnSpPr>
          <p:nvPr/>
        </p:nvCxnSpPr>
        <p:spPr>
          <a:xfrm>
            <a:off x="10994561" y="6667500"/>
            <a:ext cx="3717102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dash"/>
            <a:headEnd type="diamond" w="med" len="med"/>
            <a:tailEnd type="diamond" w="med" len="med"/>
          </a:ln>
          <a:effectLst/>
        </p:spPr>
      </p:cxnSp>
      <p:sp>
        <p:nvSpPr>
          <p:cNvPr id="44" name="Pie 45">
            <a:extLst>
              <a:ext uri="{FF2B5EF4-FFF2-40B4-BE49-F238E27FC236}">
                <a16:creationId xmlns:a16="http://schemas.microsoft.com/office/drawing/2014/main" id="{4C4F0242-E700-F9D4-B36C-BA7AFA1708A2}"/>
              </a:ext>
            </a:extLst>
          </p:cNvPr>
          <p:cNvSpPr/>
          <p:nvPr/>
        </p:nvSpPr>
        <p:spPr>
          <a:xfrm>
            <a:off x="6415783" y="2868889"/>
            <a:ext cx="2654186" cy="2653840"/>
          </a:xfrm>
          <a:prstGeom prst="pieWedge">
            <a:avLst/>
          </a:prstGeom>
          <a:solidFill>
            <a:srgbClr val="1EA185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45" name="Pie 4">
            <a:extLst>
              <a:ext uri="{FF2B5EF4-FFF2-40B4-BE49-F238E27FC236}">
                <a16:creationId xmlns:a16="http://schemas.microsoft.com/office/drawing/2014/main" id="{11D9DE99-BA37-990B-3CA1-5BBBA01B52CD}"/>
              </a:ext>
            </a:extLst>
          </p:cNvPr>
          <p:cNvSpPr/>
          <p:nvPr/>
        </p:nvSpPr>
        <p:spPr>
          <a:xfrm>
            <a:off x="7193176" y="3628866"/>
            <a:ext cx="1876793" cy="187654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38673" tIns="138673" rIns="138673" bIns="138673" numCol="1" spcCol="2540" anchor="ctr" anchorCtr="0">
            <a:noAutofit/>
          </a:bodyPr>
          <a:lstStyle/>
          <a:p>
            <a:pPr marL="0" marR="0" lvl="0" indent="0" algn="ctr" defTabSz="866703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7200" b="1" kern="0" noProof="0" dirty="0">
                <a:solidFill>
                  <a:prstClr val="white"/>
                </a:solidFill>
                <a:latin typeface="Roboto Regular"/>
                <a:cs typeface="Roboto Regular"/>
              </a:rPr>
              <a:t>O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Regular"/>
              <a:cs typeface="Roboto Regular"/>
            </a:endParaRPr>
          </a:p>
        </p:txBody>
      </p:sp>
      <p:sp>
        <p:nvSpPr>
          <p:cNvPr id="46" name="Pie 48">
            <a:extLst>
              <a:ext uri="{FF2B5EF4-FFF2-40B4-BE49-F238E27FC236}">
                <a16:creationId xmlns:a16="http://schemas.microsoft.com/office/drawing/2014/main" id="{AE953254-F43A-C9C1-AEE1-9C93A194ABE3}"/>
              </a:ext>
            </a:extLst>
          </p:cNvPr>
          <p:cNvSpPr/>
          <p:nvPr/>
        </p:nvSpPr>
        <p:spPr>
          <a:xfrm rot="5400000">
            <a:off x="9185563" y="2851402"/>
            <a:ext cx="2653840" cy="2654186"/>
          </a:xfrm>
          <a:prstGeom prst="pieWedge">
            <a:avLst/>
          </a:prstGeom>
          <a:solidFill>
            <a:srgbClr val="9BBB5C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47" name="Pie 4">
            <a:extLst>
              <a:ext uri="{FF2B5EF4-FFF2-40B4-BE49-F238E27FC236}">
                <a16:creationId xmlns:a16="http://schemas.microsoft.com/office/drawing/2014/main" id="{1C0B8D20-985A-8FE4-40B0-C34E97DB583E}"/>
              </a:ext>
            </a:extLst>
          </p:cNvPr>
          <p:cNvSpPr/>
          <p:nvPr/>
        </p:nvSpPr>
        <p:spPr>
          <a:xfrm>
            <a:off x="9185391" y="3628866"/>
            <a:ext cx="1876793" cy="187654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49340" tIns="149340" rIns="149340" bIns="149340" numCol="1" spcCol="2540" anchor="ctr" anchorCtr="0">
            <a:noAutofit/>
          </a:bodyPr>
          <a:lstStyle/>
          <a:p>
            <a:pPr marL="0" marR="0" lvl="0" indent="0" algn="ctr" defTabSz="933372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Regular"/>
                <a:ea typeface="+mn-ea"/>
                <a:cs typeface="Roboto Regular"/>
              </a:rPr>
              <a:t>O</a:t>
            </a:r>
          </a:p>
        </p:txBody>
      </p:sp>
      <p:sp>
        <p:nvSpPr>
          <p:cNvPr id="48" name="Pie 51">
            <a:extLst>
              <a:ext uri="{FF2B5EF4-FFF2-40B4-BE49-F238E27FC236}">
                <a16:creationId xmlns:a16="http://schemas.microsoft.com/office/drawing/2014/main" id="{46ED0AFC-C77C-2F44-7A74-996BDD9C08D5}"/>
              </a:ext>
            </a:extLst>
          </p:cNvPr>
          <p:cNvSpPr/>
          <p:nvPr/>
        </p:nvSpPr>
        <p:spPr>
          <a:xfrm rot="16200000">
            <a:off x="6415956" y="5602288"/>
            <a:ext cx="2653840" cy="2654186"/>
          </a:xfrm>
          <a:prstGeom prst="pieWedge">
            <a:avLst/>
          </a:prstGeom>
          <a:solidFill>
            <a:srgbClr val="F29B26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49" name="Pie 4">
            <a:extLst>
              <a:ext uri="{FF2B5EF4-FFF2-40B4-BE49-F238E27FC236}">
                <a16:creationId xmlns:a16="http://schemas.microsoft.com/office/drawing/2014/main" id="{39FFC750-B6CF-6B3B-91CE-C4B8806E8DAF}"/>
              </a:ext>
            </a:extLst>
          </p:cNvPr>
          <p:cNvSpPr/>
          <p:nvPr/>
        </p:nvSpPr>
        <p:spPr>
          <a:xfrm>
            <a:off x="7193176" y="5602461"/>
            <a:ext cx="1876793" cy="187654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38673" tIns="138673" rIns="138673" bIns="138673" numCol="1" spcCol="2540" anchor="ctr" anchorCtr="0">
            <a:noAutofit/>
          </a:bodyPr>
          <a:lstStyle/>
          <a:p>
            <a:pPr marL="0" marR="0" lvl="0" indent="0" algn="ctr" defTabSz="866703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Regular"/>
                <a:ea typeface="+mn-ea"/>
                <a:cs typeface="Roboto Regular"/>
              </a:rPr>
              <a:t>A</a:t>
            </a:r>
          </a:p>
        </p:txBody>
      </p:sp>
      <p:sp>
        <p:nvSpPr>
          <p:cNvPr id="50" name="Pie 54">
            <a:extLst>
              <a:ext uri="{FF2B5EF4-FFF2-40B4-BE49-F238E27FC236}">
                <a16:creationId xmlns:a16="http://schemas.microsoft.com/office/drawing/2014/main" id="{1D65141B-019F-41AD-3DE3-9D0E747ADCEB}"/>
              </a:ext>
            </a:extLst>
          </p:cNvPr>
          <p:cNvSpPr/>
          <p:nvPr/>
        </p:nvSpPr>
        <p:spPr>
          <a:xfrm rot="10800000">
            <a:off x="9185390" y="5590979"/>
            <a:ext cx="2654186" cy="2653840"/>
          </a:xfrm>
          <a:prstGeom prst="pieWedge">
            <a:avLst/>
          </a:prstGeom>
          <a:solidFill>
            <a:srgbClr val="445469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51" name="Pie 4">
            <a:extLst>
              <a:ext uri="{FF2B5EF4-FFF2-40B4-BE49-F238E27FC236}">
                <a16:creationId xmlns:a16="http://schemas.microsoft.com/office/drawing/2014/main" id="{79D20AA7-6241-5C4D-BAB0-7481F6A7BB74}"/>
              </a:ext>
            </a:extLst>
          </p:cNvPr>
          <p:cNvSpPr/>
          <p:nvPr/>
        </p:nvSpPr>
        <p:spPr>
          <a:xfrm>
            <a:off x="9185391" y="5602461"/>
            <a:ext cx="1876793" cy="187654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49340" tIns="149340" rIns="149340" bIns="149340" numCol="1" spcCol="2540" anchor="ctr" anchorCtr="0">
            <a:noAutofit/>
          </a:bodyPr>
          <a:lstStyle/>
          <a:p>
            <a:pPr marL="0" marR="0" lvl="0" indent="0" algn="ctr" defTabSz="933372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Regular"/>
                <a:ea typeface="+mn-ea"/>
                <a:cs typeface="Roboto Regular"/>
              </a:rPr>
              <a:t>D</a:t>
            </a:r>
          </a:p>
        </p:txBody>
      </p:sp>
      <p:sp>
        <p:nvSpPr>
          <p:cNvPr id="52" name="Circular Arrow 56">
            <a:extLst>
              <a:ext uri="{FF2B5EF4-FFF2-40B4-BE49-F238E27FC236}">
                <a16:creationId xmlns:a16="http://schemas.microsoft.com/office/drawing/2014/main" id="{9C032045-8608-0AA7-9CFF-911B63832793}"/>
              </a:ext>
            </a:extLst>
          </p:cNvPr>
          <p:cNvSpPr/>
          <p:nvPr/>
        </p:nvSpPr>
        <p:spPr>
          <a:xfrm>
            <a:off x="8595873" y="4825169"/>
            <a:ext cx="1080000" cy="900000"/>
          </a:xfrm>
          <a:prstGeom prst="circularArrow">
            <a:avLst/>
          </a:prstGeom>
          <a:solidFill>
            <a:srgbClr val="F7F7F7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54" name="Circular Arrow 57">
            <a:extLst>
              <a:ext uri="{FF2B5EF4-FFF2-40B4-BE49-F238E27FC236}">
                <a16:creationId xmlns:a16="http://schemas.microsoft.com/office/drawing/2014/main" id="{35FFF92A-C70D-8139-71C4-D69BF42E5098}"/>
              </a:ext>
            </a:extLst>
          </p:cNvPr>
          <p:cNvSpPr/>
          <p:nvPr/>
        </p:nvSpPr>
        <p:spPr>
          <a:xfrm rot="10800000">
            <a:off x="8587586" y="5406516"/>
            <a:ext cx="1080000" cy="900000"/>
          </a:xfrm>
          <a:prstGeom prst="circularArrow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60" name="TextBox 64">
            <a:extLst>
              <a:ext uri="{FF2B5EF4-FFF2-40B4-BE49-F238E27FC236}">
                <a16:creationId xmlns:a16="http://schemas.microsoft.com/office/drawing/2014/main" id="{0A49DE7E-CEBA-41CC-C204-9569E307B242}"/>
              </a:ext>
            </a:extLst>
          </p:cNvPr>
          <p:cNvSpPr txBox="1"/>
          <p:nvPr/>
        </p:nvSpPr>
        <p:spPr>
          <a:xfrm>
            <a:off x="3694356" y="2732158"/>
            <a:ext cx="3055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24"/>
            <a:r>
              <a:rPr lang="en-US" sz="4800" b="1" dirty="0">
                <a:solidFill>
                  <a:srgbClr val="445469"/>
                </a:solidFill>
                <a:latin typeface="Roboto Regular"/>
                <a:cs typeface="Roboto Regular"/>
              </a:rPr>
              <a:t>Observe</a:t>
            </a:r>
          </a:p>
        </p:txBody>
      </p:sp>
      <p:sp>
        <p:nvSpPr>
          <p:cNvPr id="61" name="TextBox 65">
            <a:extLst>
              <a:ext uri="{FF2B5EF4-FFF2-40B4-BE49-F238E27FC236}">
                <a16:creationId xmlns:a16="http://schemas.microsoft.com/office/drawing/2014/main" id="{1A61634A-6F6D-8FDC-C435-D5FBC733D9F0}"/>
              </a:ext>
            </a:extLst>
          </p:cNvPr>
          <p:cNvSpPr txBox="1"/>
          <p:nvPr/>
        </p:nvSpPr>
        <p:spPr>
          <a:xfrm>
            <a:off x="3694356" y="5856516"/>
            <a:ext cx="3055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24"/>
            <a:r>
              <a:rPr lang="en-US" sz="4800" b="1" dirty="0">
                <a:solidFill>
                  <a:srgbClr val="445469"/>
                </a:solidFill>
                <a:latin typeface="Roboto Regular"/>
                <a:cs typeface="Roboto Regular"/>
              </a:rPr>
              <a:t>Act</a:t>
            </a:r>
            <a:endParaRPr lang="en-US" sz="4800" dirty="0">
              <a:solidFill>
                <a:srgbClr val="445469"/>
              </a:solidFill>
              <a:latin typeface="Roboto Regular"/>
              <a:cs typeface="Roboto Regular"/>
            </a:endParaRPr>
          </a:p>
        </p:txBody>
      </p:sp>
      <p:sp>
        <p:nvSpPr>
          <p:cNvPr id="64" name="TextBox 66">
            <a:extLst>
              <a:ext uri="{FF2B5EF4-FFF2-40B4-BE49-F238E27FC236}">
                <a16:creationId xmlns:a16="http://schemas.microsoft.com/office/drawing/2014/main" id="{1E931CAF-7D90-13EA-F082-866866F3FF3D}"/>
              </a:ext>
            </a:extLst>
          </p:cNvPr>
          <p:cNvSpPr txBox="1"/>
          <p:nvPr/>
        </p:nvSpPr>
        <p:spPr>
          <a:xfrm>
            <a:off x="11659989" y="2732158"/>
            <a:ext cx="3055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24"/>
            <a:r>
              <a:rPr lang="en-US" sz="4800" b="1" dirty="0">
                <a:solidFill>
                  <a:srgbClr val="445469"/>
                </a:solidFill>
                <a:latin typeface="Roboto Regular"/>
                <a:cs typeface="Roboto Regular"/>
              </a:rPr>
              <a:t>Orient</a:t>
            </a:r>
          </a:p>
        </p:txBody>
      </p:sp>
      <p:sp>
        <p:nvSpPr>
          <p:cNvPr id="65" name="TextBox 67">
            <a:extLst>
              <a:ext uri="{FF2B5EF4-FFF2-40B4-BE49-F238E27FC236}">
                <a16:creationId xmlns:a16="http://schemas.microsoft.com/office/drawing/2014/main" id="{FD8A5D20-F715-6B96-47BF-066D451E800D}"/>
              </a:ext>
            </a:extLst>
          </p:cNvPr>
          <p:cNvSpPr txBox="1"/>
          <p:nvPr/>
        </p:nvSpPr>
        <p:spPr>
          <a:xfrm>
            <a:off x="11659988" y="5856516"/>
            <a:ext cx="3058759" cy="849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24"/>
            <a:r>
              <a:rPr lang="en-US" sz="4800" b="1" dirty="0">
                <a:solidFill>
                  <a:srgbClr val="445469"/>
                </a:solidFill>
                <a:latin typeface="Roboto Regular"/>
                <a:cs typeface="Roboto Regular"/>
              </a:rPr>
              <a:t>Decide</a:t>
            </a:r>
          </a:p>
        </p:txBody>
      </p:sp>
      <p:sp>
        <p:nvSpPr>
          <p:cNvPr id="66" name="TextBox 68">
            <a:extLst>
              <a:ext uri="{FF2B5EF4-FFF2-40B4-BE49-F238E27FC236}">
                <a16:creationId xmlns:a16="http://schemas.microsoft.com/office/drawing/2014/main" id="{F1B4B8E3-EE5F-312D-B9A8-BA0BADB1C6A8}"/>
              </a:ext>
            </a:extLst>
          </p:cNvPr>
          <p:cNvSpPr txBox="1"/>
          <p:nvPr/>
        </p:nvSpPr>
        <p:spPr>
          <a:xfrm>
            <a:off x="2107883" y="3771900"/>
            <a:ext cx="4487675" cy="153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24"/>
            <a:r>
              <a:rPr lang="en-US" sz="1875" dirty="0">
                <a:solidFill>
                  <a:srgbClr val="737572"/>
                </a:solidFill>
                <a:latin typeface="Roboto Light"/>
                <a:cs typeface="Roboto Light"/>
              </a:rPr>
              <a:t>Gather data and information from your environment to understand the current situation. In this stage, you are assessing what is happening around you and collecting relevant information.</a:t>
            </a:r>
          </a:p>
        </p:txBody>
      </p:sp>
      <p:sp>
        <p:nvSpPr>
          <p:cNvPr id="67" name="TextBox 71">
            <a:extLst>
              <a:ext uri="{FF2B5EF4-FFF2-40B4-BE49-F238E27FC236}">
                <a16:creationId xmlns:a16="http://schemas.microsoft.com/office/drawing/2014/main" id="{640C632D-8D01-3538-70FC-DAA4266301EE}"/>
              </a:ext>
            </a:extLst>
          </p:cNvPr>
          <p:cNvSpPr txBox="1"/>
          <p:nvPr/>
        </p:nvSpPr>
        <p:spPr>
          <a:xfrm>
            <a:off x="2107883" y="7001501"/>
            <a:ext cx="4826317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24"/>
            <a:r>
              <a:rPr lang="en-US" sz="1875" dirty="0">
                <a:solidFill>
                  <a:srgbClr val="737572"/>
                </a:solidFill>
                <a:latin typeface="Roboto Light"/>
                <a:cs typeface="Roboto Light"/>
              </a:rPr>
              <a:t>Implement the chosen course of action. Monitor the results and collect feedback to inform the next iteration of the OODA Loop.</a:t>
            </a:r>
          </a:p>
        </p:txBody>
      </p:sp>
      <p:sp>
        <p:nvSpPr>
          <p:cNvPr id="70" name="TextBox 72">
            <a:extLst>
              <a:ext uri="{FF2B5EF4-FFF2-40B4-BE49-F238E27FC236}">
                <a16:creationId xmlns:a16="http://schemas.microsoft.com/office/drawing/2014/main" id="{8100E1F2-7AA3-19D7-44E4-AFC5B4EF87B5}"/>
              </a:ext>
            </a:extLst>
          </p:cNvPr>
          <p:cNvSpPr txBox="1"/>
          <p:nvPr/>
        </p:nvSpPr>
        <p:spPr>
          <a:xfrm>
            <a:off x="11675752" y="3710275"/>
            <a:ext cx="4321620" cy="153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24"/>
            <a:r>
              <a:rPr lang="en-US" sz="1875" dirty="0">
                <a:solidFill>
                  <a:srgbClr val="737572"/>
                </a:solidFill>
                <a:latin typeface="Roboto Light"/>
                <a:cs typeface="Roboto Light"/>
              </a:rPr>
              <a:t>Analyze and interpret the collected data to build a mental model of the situation. This stage involves making sense of the information and identifying patterns, trends, and potential risks.</a:t>
            </a:r>
          </a:p>
        </p:txBody>
      </p:sp>
      <p:sp>
        <p:nvSpPr>
          <p:cNvPr id="71" name="TextBox 73">
            <a:extLst>
              <a:ext uri="{FF2B5EF4-FFF2-40B4-BE49-F238E27FC236}">
                <a16:creationId xmlns:a16="http://schemas.microsoft.com/office/drawing/2014/main" id="{22DEEACC-8D5E-EDE8-3FAB-DA3EF5178890}"/>
              </a:ext>
            </a:extLst>
          </p:cNvPr>
          <p:cNvSpPr txBox="1"/>
          <p:nvPr/>
        </p:nvSpPr>
        <p:spPr>
          <a:xfrm>
            <a:off x="11430000" y="6931087"/>
            <a:ext cx="4511583" cy="153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24"/>
            <a:r>
              <a:rPr lang="en-US" sz="1875" dirty="0">
                <a:solidFill>
                  <a:srgbClr val="737572"/>
                </a:solidFill>
                <a:latin typeface="Roboto Light"/>
                <a:cs typeface="Roboto Light"/>
              </a:rPr>
              <a:t>Based on your understanding of the situation, make a decision on what course of action to take. This involves considering various options and selecting the best one given the circumstances.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2C0210F-756A-AB23-4DD3-7084BCBDD1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158549" y="5801334"/>
            <a:ext cx="756000" cy="756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12D140F-4F1E-8E86-E882-8DF0203B97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093002" y="2656529"/>
            <a:ext cx="792000" cy="792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B59C0A0-A3A6-EADD-8A13-762F8709F3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51364" y="2671446"/>
            <a:ext cx="792000" cy="792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68B6845-9418-9758-4ED7-ED7070530A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379485" y="5838107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2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Benutzerdefiniert</PresentationFormat>
  <Paragraphs>24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Roboto Regular</vt:lpstr>
      <vt:lpstr>Arial</vt:lpstr>
      <vt:lpstr>Barlow Medium</vt:lpstr>
      <vt:lpstr>Calibri</vt:lpstr>
      <vt:lpstr>Roboto Light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OODA Loop</dc:title>
  <dc:creator>StrategyPunk.com</dc:creator>
  <cp:lastModifiedBy>Thomas Kriete</cp:lastModifiedBy>
  <cp:revision>9</cp:revision>
  <dcterms:created xsi:type="dcterms:W3CDTF">2006-08-16T00:00:00Z</dcterms:created>
  <dcterms:modified xsi:type="dcterms:W3CDTF">2023-03-21T20:31:20Z</dcterms:modified>
  <dc:identifier>DAFddzP5_EY</dc:identifier>
</cp:coreProperties>
</file>