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62" r:id="rId3"/>
  </p:sldIdLst>
  <p:sldSz cx="18288000" cy="10287000"/>
  <p:notesSz cx="6858000" cy="9144000"/>
  <p:embeddedFontLst>
    <p:embeddedFont>
      <p:font typeface="Barlow Bold" panose="020B0604020202020204" charset="0"/>
      <p:regular r:id="rId4"/>
    </p:embeddedFont>
    <p:embeddedFont>
      <p:font typeface="Barlow Medium" panose="00000600000000000000" pitchFamily="2" charset="0"/>
      <p:regular r:id="rId5"/>
      <p:italic r:id="rId6"/>
    </p:embeddedFont>
    <p:embeddedFont>
      <p:font typeface="Barlow Medium Bold" panose="020B0604020202020204" charset="0"/>
      <p:regular r:id="rId7"/>
    </p:embeddedFont>
    <p:embeddedFont>
      <p:font typeface="Barlow SemiCondensed" panose="020B0604020202020204" charset="0"/>
      <p:regular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810"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1.svg"/><Relationship Id="rId18" Type="http://schemas.openxmlformats.org/officeDocument/2006/relationships/image" Target="../media/image17.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5.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9.svg"/><Relationship Id="rId5" Type="http://schemas.openxmlformats.org/officeDocument/2006/relationships/image" Target="../media/image8.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926044" y="1168009"/>
            <a:ext cx="1218249" cy="1835932"/>
            <a:chOff x="0" y="0"/>
            <a:chExt cx="539341" cy="812800"/>
          </a:xfrm>
        </p:grpSpPr>
        <p:sp>
          <p:nvSpPr>
            <p:cNvPr id="3" name="Freeform 3"/>
            <p:cNvSpPr/>
            <p:nvPr/>
          </p:nvSpPr>
          <p:spPr>
            <a:xfrm>
              <a:off x="0" y="0"/>
              <a:ext cx="539341" cy="805808"/>
            </a:xfrm>
            <a:custGeom>
              <a:avLst/>
              <a:gdLst/>
              <a:ahLst/>
              <a:cxnLst/>
              <a:rect l="l" t="t" r="r" b="b"/>
              <a:pathLst>
                <a:path w="539341" h="805808">
                  <a:moveTo>
                    <a:pt x="539341" y="49648"/>
                  </a:moveTo>
                  <a:lnTo>
                    <a:pt x="539341" y="648852"/>
                  </a:lnTo>
                  <a:cubicBezTo>
                    <a:pt x="539341" y="678950"/>
                    <a:pt x="521340" y="706129"/>
                    <a:pt x="493629" y="717875"/>
                  </a:cubicBezTo>
                  <a:lnTo>
                    <a:pt x="315382" y="793425"/>
                  </a:lnTo>
                  <a:cubicBezTo>
                    <a:pt x="286165" y="805808"/>
                    <a:pt x="253175" y="805808"/>
                    <a:pt x="223959" y="793425"/>
                  </a:cubicBezTo>
                  <a:lnTo>
                    <a:pt x="45712" y="717875"/>
                  </a:lnTo>
                  <a:cubicBezTo>
                    <a:pt x="18000" y="706129"/>
                    <a:pt x="0" y="678950"/>
                    <a:pt x="0" y="648852"/>
                  </a:cubicBezTo>
                  <a:lnTo>
                    <a:pt x="0" y="49648"/>
                  </a:lnTo>
                  <a:cubicBezTo>
                    <a:pt x="0" y="36481"/>
                    <a:pt x="5231" y="23852"/>
                    <a:pt x="14542" y="14542"/>
                  </a:cubicBezTo>
                  <a:cubicBezTo>
                    <a:pt x="23852" y="5231"/>
                    <a:pt x="36481" y="0"/>
                    <a:pt x="49648" y="0"/>
                  </a:cubicBezTo>
                  <a:lnTo>
                    <a:pt x="489692" y="0"/>
                  </a:lnTo>
                  <a:cubicBezTo>
                    <a:pt x="502860" y="0"/>
                    <a:pt x="515488" y="5231"/>
                    <a:pt x="524799" y="14542"/>
                  </a:cubicBezTo>
                  <a:cubicBezTo>
                    <a:pt x="534110" y="23852"/>
                    <a:pt x="539341" y="36481"/>
                    <a:pt x="539341" y="49648"/>
                  </a:cubicBezTo>
                  <a:close/>
                </a:path>
              </a:pathLst>
            </a:custGeom>
            <a:solidFill>
              <a:srgbClr val="38A3A5"/>
            </a:solidFill>
          </p:spPr>
        </p:sp>
        <p:sp>
          <p:nvSpPr>
            <p:cNvPr id="4" name="TextBox 4"/>
            <p:cNvSpPr txBox="1"/>
            <p:nvPr/>
          </p:nvSpPr>
          <p:spPr>
            <a:xfrm>
              <a:off x="0" y="-47625"/>
              <a:ext cx="635000" cy="746125"/>
            </a:xfrm>
            <a:prstGeom prst="rect">
              <a:avLst/>
            </a:prstGeom>
          </p:spPr>
          <p:txBody>
            <a:bodyPr lIns="50800" tIns="50800" rIns="50800" bIns="50800" rtlCol="0" anchor="ctr"/>
            <a:lstStyle/>
            <a:p>
              <a:pPr algn="ctr">
                <a:lnSpc>
                  <a:spcPts val="2399"/>
                </a:lnSpc>
              </a:pPr>
              <a:endParaRPr/>
            </a:p>
          </p:txBody>
        </p:sp>
      </p:grpSp>
      <p:grpSp>
        <p:nvGrpSpPr>
          <p:cNvPr id="5" name="Group 5"/>
          <p:cNvGrpSpPr/>
          <p:nvPr/>
        </p:nvGrpSpPr>
        <p:grpSpPr>
          <a:xfrm>
            <a:off x="6361410" y="1314450"/>
            <a:ext cx="398667" cy="1543050"/>
            <a:chOff x="0" y="0"/>
            <a:chExt cx="104999" cy="406400"/>
          </a:xfrm>
        </p:grpSpPr>
        <p:sp>
          <p:nvSpPr>
            <p:cNvPr id="6" name="Freeform 6"/>
            <p:cNvSpPr/>
            <p:nvPr/>
          </p:nvSpPr>
          <p:spPr>
            <a:xfrm>
              <a:off x="0" y="0"/>
              <a:ext cx="104999" cy="406400"/>
            </a:xfrm>
            <a:custGeom>
              <a:avLst/>
              <a:gdLst/>
              <a:ahLst/>
              <a:cxnLst/>
              <a:rect l="l" t="t" r="r" b="b"/>
              <a:pathLst>
                <a:path w="104999" h="406400">
                  <a:moveTo>
                    <a:pt x="52499" y="0"/>
                  </a:moveTo>
                  <a:lnTo>
                    <a:pt x="52499" y="0"/>
                  </a:lnTo>
                  <a:cubicBezTo>
                    <a:pt x="66423" y="0"/>
                    <a:pt x="79777" y="5531"/>
                    <a:pt x="89622" y="15377"/>
                  </a:cubicBezTo>
                  <a:cubicBezTo>
                    <a:pt x="99468" y="25222"/>
                    <a:pt x="104999" y="38576"/>
                    <a:pt x="104999" y="52499"/>
                  </a:cubicBezTo>
                  <a:lnTo>
                    <a:pt x="104999" y="353901"/>
                  </a:lnTo>
                  <a:cubicBezTo>
                    <a:pt x="104999" y="382895"/>
                    <a:pt x="81494" y="406400"/>
                    <a:pt x="52499" y="406400"/>
                  </a:cubicBezTo>
                  <a:lnTo>
                    <a:pt x="52499" y="406400"/>
                  </a:lnTo>
                  <a:cubicBezTo>
                    <a:pt x="23505" y="406400"/>
                    <a:pt x="0" y="382895"/>
                    <a:pt x="0" y="353901"/>
                  </a:cubicBezTo>
                  <a:lnTo>
                    <a:pt x="0" y="52499"/>
                  </a:lnTo>
                  <a:cubicBezTo>
                    <a:pt x="0" y="23505"/>
                    <a:pt x="23505" y="0"/>
                    <a:pt x="52499" y="0"/>
                  </a:cubicBezTo>
                  <a:close/>
                </a:path>
              </a:pathLst>
            </a:custGeom>
            <a:solidFill>
              <a:srgbClr val="D9D9D9"/>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399"/>
                </a:lnSpc>
              </a:pPr>
              <a:endParaRPr/>
            </a:p>
          </p:txBody>
        </p:sp>
      </p:grpSp>
      <p:grpSp>
        <p:nvGrpSpPr>
          <p:cNvPr id="8" name="Group 8"/>
          <p:cNvGrpSpPr/>
          <p:nvPr/>
        </p:nvGrpSpPr>
        <p:grpSpPr>
          <a:xfrm rot="-5400000">
            <a:off x="6926044" y="2979837"/>
            <a:ext cx="1218249" cy="1835932"/>
            <a:chOff x="0" y="0"/>
            <a:chExt cx="539341" cy="812800"/>
          </a:xfrm>
        </p:grpSpPr>
        <p:sp>
          <p:nvSpPr>
            <p:cNvPr id="9" name="Freeform 9"/>
            <p:cNvSpPr/>
            <p:nvPr/>
          </p:nvSpPr>
          <p:spPr>
            <a:xfrm>
              <a:off x="0" y="0"/>
              <a:ext cx="539341" cy="805808"/>
            </a:xfrm>
            <a:custGeom>
              <a:avLst/>
              <a:gdLst/>
              <a:ahLst/>
              <a:cxnLst/>
              <a:rect l="l" t="t" r="r" b="b"/>
              <a:pathLst>
                <a:path w="539341" h="805808">
                  <a:moveTo>
                    <a:pt x="539341" y="49648"/>
                  </a:moveTo>
                  <a:lnTo>
                    <a:pt x="539341" y="648852"/>
                  </a:lnTo>
                  <a:cubicBezTo>
                    <a:pt x="539341" y="678950"/>
                    <a:pt x="521340" y="706129"/>
                    <a:pt x="493629" y="717875"/>
                  </a:cubicBezTo>
                  <a:lnTo>
                    <a:pt x="315382" y="793425"/>
                  </a:lnTo>
                  <a:cubicBezTo>
                    <a:pt x="286165" y="805808"/>
                    <a:pt x="253175" y="805808"/>
                    <a:pt x="223959" y="793425"/>
                  </a:cubicBezTo>
                  <a:lnTo>
                    <a:pt x="45712" y="717875"/>
                  </a:lnTo>
                  <a:cubicBezTo>
                    <a:pt x="18000" y="706129"/>
                    <a:pt x="0" y="678950"/>
                    <a:pt x="0" y="648852"/>
                  </a:cubicBezTo>
                  <a:lnTo>
                    <a:pt x="0" y="49648"/>
                  </a:lnTo>
                  <a:cubicBezTo>
                    <a:pt x="0" y="36481"/>
                    <a:pt x="5231" y="23852"/>
                    <a:pt x="14542" y="14542"/>
                  </a:cubicBezTo>
                  <a:cubicBezTo>
                    <a:pt x="23852" y="5231"/>
                    <a:pt x="36481" y="0"/>
                    <a:pt x="49648" y="0"/>
                  </a:cubicBezTo>
                  <a:lnTo>
                    <a:pt x="489692" y="0"/>
                  </a:lnTo>
                  <a:cubicBezTo>
                    <a:pt x="502860" y="0"/>
                    <a:pt x="515488" y="5231"/>
                    <a:pt x="524799" y="14542"/>
                  </a:cubicBezTo>
                  <a:cubicBezTo>
                    <a:pt x="534110" y="23852"/>
                    <a:pt x="539341" y="36481"/>
                    <a:pt x="539341" y="49648"/>
                  </a:cubicBezTo>
                  <a:close/>
                </a:path>
              </a:pathLst>
            </a:custGeom>
            <a:solidFill>
              <a:srgbClr val="FFBD59"/>
            </a:solidFill>
          </p:spPr>
        </p:sp>
        <p:sp>
          <p:nvSpPr>
            <p:cNvPr id="10" name="TextBox 10"/>
            <p:cNvSpPr txBox="1"/>
            <p:nvPr/>
          </p:nvSpPr>
          <p:spPr>
            <a:xfrm>
              <a:off x="0" y="-47625"/>
              <a:ext cx="635000" cy="746125"/>
            </a:xfrm>
            <a:prstGeom prst="rect">
              <a:avLst/>
            </a:prstGeom>
          </p:spPr>
          <p:txBody>
            <a:bodyPr lIns="50800" tIns="50800" rIns="50800" bIns="50800" rtlCol="0" anchor="ctr"/>
            <a:lstStyle/>
            <a:p>
              <a:pPr algn="ctr">
                <a:lnSpc>
                  <a:spcPts val="2399"/>
                </a:lnSpc>
              </a:pPr>
              <a:endParaRPr/>
            </a:p>
          </p:txBody>
        </p:sp>
      </p:grpSp>
      <p:grpSp>
        <p:nvGrpSpPr>
          <p:cNvPr id="11" name="Group 11"/>
          <p:cNvGrpSpPr/>
          <p:nvPr/>
        </p:nvGrpSpPr>
        <p:grpSpPr>
          <a:xfrm>
            <a:off x="6361410" y="3126278"/>
            <a:ext cx="398667" cy="1543050"/>
            <a:chOff x="0" y="0"/>
            <a:chExt cx="104999" cy="406400"/>
          </a:xfrm>
        </p:grpSpPr>
        <p:sp>
          <p:nvSpPr>
            <p:cNvPr id="12" name="Freeform 12"/>
            <p:cNvSpPr/>
            <p:nvPr/>
          </p:nvSpPr>
          <p:spPr>
            <a:xfrm>
              <a:off x="0" y="0"/>
              <a:ext cx="104999" cy="406400"/>
            </a:xfrm>
            <a:custGeom>
              <a:avLst/>
              <a:gdLst/>
              <a:ahLst/>
              <a:cxnLst/>
              <a:rect l="l" t="t" r="r" b="b"/>
              <a:pathLst>
                <a:path w="104999" h="406400">
                  <a:moveTo>
                    <a:pt x="52499" y="0"/>
                  </a:moveTo>
                  <a:lnTo>
                    <a:pt x="52499" y="0"/>
                  </a:lnTo>
                  <a:cubicBezTo>
                    <a:pt x="66423" y="0"/>
                    <a:pt x="79777" y="5531"/>
                    <a:pt x="89622" y="15377"/>
                  </a:cubicBezTo>
                  <a:cubicBezTo>
                    <a:pt x="99468" y="25222"/>
                    <a:pt x="104999" y="38576"/>
                    <a:pt x="104999" y="52499"/>
                  </a:cubicBezTo>
                  <a:lnTo>
                    <a:pt x="104999" y="353901"/>
                  </a:lnTo>
                  <a:cubicBezTo>
                    <a:pt x="104999" y="382895"/>
                    <a:pt x="81494" y="406400"/>
                    <a:pt x="52499" y="406400"/>
                  </a:cubicBezTo>
                  <a:lnTo>
                    <a:pt x="52499" y="406400"/>
                  </a:lnTo>
                  <a:cubicBezTo>
                    <a:pt x="23505" y="406400"/>
                    <a:pt x="0" y="382895"/>
                    <a:pt x="0" y="353901"/>
                  </a:cubicBezTo>
                  <a:lnTo>
                    <a:pt x="0" y="52499"/>
                  </a:lnTo>
                  <a:cubicBezTo>
                    <a:pt x="0" y="23505"/>
                    <a:pt x="23505" y="0"/>
                    <a:pt x="52499" y="0"/>
                  </a:cubicBezTo>
                  <a:close/>
                </a:path>
              </a:pathLst>
            </a:custGeom>
            <a:solidFill>
              <a:srgbClr val="D9D9D9"/>
            </a:solidFill>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399"/>
                </a:lnSpc>
              </a:pPr>
              <a:endParaRPr/>
            </a:p>
          </p:txBody>
        </p:sp>
      </p:grpSp>
      <p:grpSp>
        <p:nvGrpSpPr>
          <p:cNvPr id="14" name="Group 14"/>
          <p:cNvGrpSpPr/>
          <p:nvPr/>
        </p:nvGrpSpPr>
        <p:grpSpPr>
          <a:xfrm rot="-5400000">
            <a:off x="6926044" y="4792441"/>
            <a:ext cx="1218249" cy="1835932"/>
            <a:chOff x="0" y="0"/>
            <a:chExt cx="539341" cy="812800"/>
          </a:xfrm>
        </p:grpSpPr>
        <p:sp>
          <p:nvSpPr>
            <p:cNvPr id="15" name="Freeform 15"/>
            <p:cNvSpPr/>
            <p:nvPr/>
          </p:nvSpPr>
          <p:spPr>
            <a:xfrm>
              <a:off x="0" y="0"/>
              <a:ext cx="539341" cy="805808"/>
            </a:xfrm>
            <a:custGeom>
              <a:avLst/>
              <a:gdLst/>
              <a:ahLst/>
              <a:cxnLst/>
              <a:rect l="l" t="t" r="r" b="b"/>
              <a:pathLst>
                <a:path w="539341" h="805808">
                  <a:moveTo>
                    <a:pt x="539341" y="49648"/>
                  </a:moveTo>
                  <a:lnTo>
                    <a:pt x="539341" y="648852"/>
                  </a:lnTo>
                  <a:cubicBezTo>
                    <a:pt x="539341" y="678950"/>
                    <a:pt x="521340" y="706129"/>
                    <a:pt x="493629" y="717875"/>
                  </a:cubicBezTo>
                  <a:lnTo>
                    <a:pt x="315382" y="793425"/>
                  </a:lnTo>
                  <a:cubicBezTo>
                    <a:pt x="286165" y="805808"/>
                    <a:pt x="253175" y="805808"/>
                    <a:pt x="223959" y="793425"/>
                  </a:cubicBezTo>
                  <a:lnTo>
                    <a:pt x="45712" y="717875"/>
                  </a:lnTo>
                  <a:cubicBezTo>
                    <a:pt x="18000" y="706129"/>
                    <a:pt x="0" y="678950"/>
                    <a:pt x="0" y="648852"/>
                  </a:cubicBezTo>
                  <a:lnTo>
                    <a:pt x="0" y="49648"/>
                  </a:lnTo>
                  <a:cubicBezTo>
                    <a:pt x="0" y="36481"/>
                    <a:pt x="5231" y="23852"/>
                    <a:pt x="14542" y="14542"/>
                  </a:cubicBezTo>
                  <a:cubicBezTo>
                    <a:pt x="23852" y="5231"/>
                    <a:pt x="36481" y="0"/>
                    <a:pt x="49648" y="0"/>
                  </a:cubicBezTo>
                  <a:lnTo>
                    <a:pt x="489692" y="0"/>
                  </a:lnTo>
                  <a:cubicBezTo>
                    <a:pt x="502860" y="0"/>
                    <a:pt x="515488" y="5231"/>
                    <a:pt x="524799" y="14542"/>
                  </a:cubicBezTo>
                  <a:cubicBezTo>
                    <a:pt x="534110" y="23852"/>
                    <a:pt x="539341" y="36481"/>
                    <a:pt x="539341" y="49648"/>
                  </a:cubicBezTo>
                  <a:close/>
                </a:path>
              </a:pathLst>
            </a:custGeom>
            <a:solidFill>
              <a:srgbClr val="22577A"/>
            </a:solidFill>
          </p:spPr>
        </p:sp>
        <p:sp>
          <p:nvSpPr>
            <p:cNvPr id="16" name="TextBox 16"/>
            <p:cNvSpPr txBox="1"/>
            <p:nvPr/>
          </p:nvSpPr>
          <p:spPr>
            <a:xfrm>
              <a:off x="0" y="-47625"/>
              <a:ext cx="635000" cy="746125"/>
            </a:xfrm>
            <a:prstGeom prst="rect">
              <a:avLst/>
            </a:prstGeom>
          </p:spPr>
          <p:txBody>
            <a:bodyPr lIns="50800" tIns="50800" rIns="50800" bIns="50800" rtlCol="0" anchor="ctr"/>
            <a:lstStyle/>
            <a:p>
              <a:pPr algn="ctr">
                <a:lnSpc>
                  <a:spcPts val="2399"/>
                </a:lnSpc>
              </a:pPr>
              <a:endParaRPr/>
            </a:p>
          </p:txBody>
        </p:sp>
      </p:grpSp>
      <p:grpSp>
        <p:nvGrpSpPr>
          <p:cNvPr id="17" name="Group 17"/>
          <p:cNvGrpSpPr/>
          <p:nvPr/>
        </p:nvGrpSpPr>
        <p:grpSpPr>
          <a:xfrm>
            <a:off x="6361410" y="4938882"/>
            <a:ext cx="398667" cy="1543050"/>
            <a:chOff x="0" y="0"/>
            <a:chExt cx="104999" cy="406400"/>
          </a:xfrm>
        </p:grpSpPr>
        <p:sp>
          <p:nvSpPr>
            <p:cNvPr id="18" name="Freeform 18"/>
            <p:cNvSpPr/>
            <p:nvPr/>
          </p:nvSpPr>
          <p:spPr>
            <a:xfrm>
              <a:off x="0" y="0"/>
              <a:ext cx="104999" cy="406400"/>
            </a:xfrm>
            <a:custGeom>
              <a:avLst/>
              <a:gdLst/>
              <a:ahLst/>
              <a:cxnLst/>
              <a:rect l="l" t="t" r="r" b="b"/>
              <a:pathLst>
                <a:path w="104999" h="406400">
                  <a:moveTo>
                    <a:pt x="52499" y="0"/>
                  </a:moveTo>
                  <a:lnTo>
                    <a:pt x="52499" y="0"/>
                  </a:lnTo>
                  <a:cubicBezTo>
                    <a:pt x="66423" y="0"/>
                    <a:pt x="79777" y="5531"/>
                    <a:pt x="89622" y="15377"/>
                  </a:cubicBezTo>
                  <a:cubicBezTo>
                    <a:pt x="99468" y="25222"/>
                    <a:pt x="104999" y="38576"/>
                    <a:pt x="104999" y="52499"/>
                  </a:cubicBezTo>
                  <a:lnTo>
                    <a:pt x="104999" y="353901"/>
                  </a:lnTo>
                  <a:cubicBezTo>
                    <a:pt x="104999" y="382895"/>
                    <a:pt x="81494" y="406400"/>
                    <a:pt x="52499" y="406400"/>
                  </a:cubicBezTo>
                  <a:lnTo>
                    <a:pt x="52499" y="406400"/>
                  </a:lnTo>
                  <a:cubicBezTo>
                    <a:pt x="23505" y="406400"/>
                    <a:pt x="0" y="382895"/>
                    <a:pt x="0" y="353901"/>
                  </a:cubicBezTo>
                  <a:lnTo>
                    <a:pt x="0" y="52499"/>
                  </a:lnTo>
                  <a:cubicBezTo>
                    <a:pt x="0" y="23505"/>
                    <a:pt x="23505" y="0"/>
                    <a:pt x="52499" y="0"/>
                  </a:cubicBezTo>
                  <a:close/>
                </a:path>
              </a:pathLst>
            </a:custGeom>
            <a:solidFill>
              <a:srgbClr val="D9D9D9"/>
            </a:solidFill>
          </p:spPr>
        </p:sp>
        <p:sp>
          <p:nvSpPr>
            <p:cNvPr id="19" name="TextBox 19"/>
            <p:cNvSpPr txBox="1"/>
            <p:nvPr/>
          </p:nvSpPr>
          <p:spPr>
            <a:xfrm>
              <a:off x="0" y="-47625"/>
              <a:ext cx="812800" cy="860425"/>
            </a:xfrm>
            <a:prstGeom prst="rect">
              <a:avLst/>
            </a:prstGeom>
          </p:spPr>
          <p:txBody>
            <a:bodyPr lIns="50800" tIns="50800" rIns="50800" bIns="50800" rtlCol="0" anchor="ctr"/>
            <a:lstStyle/>
            <a:p>
              <a:pPr algn="ctr">
                <a:lnSpc>
                  <a:spcPts val="2399"/>
                </a:lnSpc>
              </a:pPr>
              <a:endParaRPr/>
            </a:p>
          </p:txBody>
        </p:sp>
      </p:grpSp>
      <p:grpSp>
        <p:nvGrpSpPr>
          <p:cNvPr id="20" name="Group 20"/>
          <p:cNvGrpSpPr/>
          <p:nvPr/>
        </p:nvGrpSpPr>
        <p:grpSpPr>
          <a:xfrm rot="-5400000">
            <a:off x="6926044" y="6602191"/>
            <a:ext cx="1218249" cy="1835932"/>
            <a:chOff x="0" y="0"/>
            <a:chExt cx="539341" cy="812800"/>
          </a:xfrm>
        </p:grpSpPr>
        <p:sp>
          <p:nvSpPr>
            <p:cNvPr id="21" name="Freeform 21"/>
            <p:cNvSpPr/>
            <p:nvPr/>
          </p:nvSpPr>
          <p:spPr>
            <a:xfrm>
              <a:off x="0" y="0"/>
              <a:ext cx="539341" cy="805808"/>
            </a:xfrm>
            <a:custGeom>
              <a:avLst/>
              <a:gdLst/>
              <a:ahLst/>
              <a:cxnLst/>
              <a:rect l="l" t="t" r="r" b="b"/>
              <a:pathLst>
                <a:path w="539341" h="805808">
                  <a:moveTo>
                    <a:pt x="539341" y="49648"/>
                  </a:moveTo>
                  <a:lnTo>
                    <a:pt x="539341" y="648852"/>
                  </a:lnTo>
                  <a:cubicBezTo>
                    <a:pt x="539341" y="678950"/>
                    <a:pt x="521340" y="706129"/>
                    <a:pt x="493629" y="717875"/>
                  </a:cubicBezTo>
                  <a:lnTo>
                    <a:pt x="315382" y="793425"/>
                  </a:lnTo>
                  <a:cubicBezTo>
                    <a:pt x="286165" y="805808"/>
                    <a:pt x="253175" y="805808"/>
                    <a:pt x="223959" y="793425"/>
                  </a:cubicBezTo>
                  <a:lnTo>
                    <a:pt x="45712" y="717875"/>
                  </a:lnTo>
                  <a:cubicBezTo>
                    <a:pt x="18000" y="706129"/>
                    <a:pt x="0" y="678950"/>
                    <a:pt x="0" y="648852"/>
                  </a:cubicBezTo>
                  <a:lnTo>
                    <a:pt x="0" y="49648"/>
                  </a:lnTo>
                  <a:cubicBezTo>
                    <a:pt x="0" y="36481"/>
                    <a:pt x="5231" y="23852"/>
                    <a:pt x="14542" y="14542"/>
                  </a:cubicBezTo>
                  <a:cubicBezTo>
                    <a:pt x="23852" y="5231"/>
                    <a:pt x="36481" y="0"/>
                    <a:pt x="49648" y="0"/>
                  </a:cubicBezTo>
                  <a:lnTo>
                    <a:pt x="489692" y="0"/>
                  </a:lnTo>
                  <a:cubicBezTo>
                    <a:pt x="502860" y="0"/>
                    <a:pt x="515488" y="5231"/>
                    <a:pt x="524799" y="14542"/>
                  </a:cubicBezTo>
                  <a:cubicBezTo>
                    <a:pt x="534110" y="23852"/>
                    <a:pt x="539341" y="36481"/>
                    <a:pt x="539341" y="49648"/>
                  </a:cubicBezTo>
                  <a:close/>
                </a:path>
              </a:pathLst>
            </a:custGeom>
            <a:solidFill>
              <a:srgbClr val="B73E3E"/>
            </a:solidFill>
          </p:spPr>
        </p:sp>
        <p:sp>
          <p:nvSpPr>
            <p:cNvPr id="22" name="TextBox 22"/>
            <p:cNvSpPr txBox="1"/>
            <p:nvPr/>
          </p:nvSpPr>
          <p:spPr>
            <a:xfrm>
              <a:off x="0" y="-47625"/>
              <a:ext cx="635000" cy="746125"/>
            </a:xfrm>
            <a:prstGeom prst="rect">
              <a:avLst/>
            </a:prstGeom>
          </p:spPr>
          <p:txBody>
            <a:bodyPr lIns="50800" tIns="50800" rIns="50800" bIns="50800" rtlCol="0" anchor="ctr"/>
            <a:lstStyle/>
            <a:p>
              <a:pPr algn="ctr">
                <a:lnSpc>
                  <a:spcPts val="2399"/>
                </a:lnSpc>
              </a:pPr>
              <a:endParaRPr/>
            </a:p>
          </p:txBody>
        </p:sp>
      </p:grpSp>
      <p:grpSp>
        <p:nvGrpSpPr>
          <p:cNvPr id="23" name="Group 23"/>
          <p:cNvGrpSpPr/>
          <p:nvPr/>
        </p:nvGrpSpPr>
        <p:grpSpPr>
          <a:xfrm>
            <a:off x="6361410" y="6748632"/>
            <a:ext cx="398667" cy="1543050"/>
            <a:chOff x="0" y="0"/>
            <a:chExt cx="104999" cy="406400"/>
          </a:xfrm>
        </p:grpSpPr>
        <p:sp>
          <p:nvSpPr>
            <p:cNvPr id="24" name="Freeform 24"/>
            <p:cNvSpPr/>
            <p:nvPr/>
          </p:nvSpPr>
          <p:spPr>
            <a:xfrm>
              <a:off x="0" y="0"/>
              <a:ext cx="104999" cy="406400"/>
            </a:xfrm>
            <a:custGeom>
              <a:avLst/>
              <a:gdLst/>
              <a:ahLst/>
              <a:cxnLst/>
              <a:rect l="l" t="t" r="r" b="b"/>
              <a:pathLst>
                <a:path w="104999" h="406400">
                  <a:moveTo>
                    <a:pt x="52499" y="0"/>
                  </a:moveTo>
                  <a:lnTo>
                    <a:pt x="52499" y="0"/>
                  </a:lnTo>
                  <a:cubicBezTo>
                    <a:pt x="66423" y="0"/>
                    <a:pt x="79777" y="5531"/>
                    <a:pt x="89622" y="15377"/>
                  </a:cubicBezTo>
                  <a:cubicBezTo>
                    <a:pt x="99468" y="25222"/>
                    <a:pt x="104999" y="38576"/>
                    <a:pt x="104999" y="52499"/>
                  </a:cubicBezTo>
                  <a:lnTo>
                    <a:pt x="104999" y="353901"/>
                  </a:lnTo>
                  <a:cubicBezTo>
                    <a:pt x="104999" y="382895"/>
                    <a:pt x="81494" y="406400"/>
                    <a:pt x="52499" y="406400"/>
                  </a:cubicBezTo>
                  <a:lnTo>
                    <a:pt x="52499" y="406400"/>
                  </a:lnTo>
                  <a:cubicBezTo>
                    <a:pt x="23505" y="406400"/>
                    <a:pt x="0" y="382895"/>
                    <a:pt x="0" y="353901"/>
                  </a:cubicBezTo>
                  <a:lnTo>
                    <a:pt x="0" y="52499"/>
                  </a:lnTo>
                  <a:cubicBezTo>
                    <a:pt x="0" y="23505"/>
                    <a:pt x="23505" y="0"/>
                    <a:pt x="52499" y="0"/>
                  </a:cubicBezTo>
                  <a:close/>
                </a:path>
              </a:pathLst>
            </a:custGeom>
            <a:solidFill>
              <a:srgbClr val="D9D9D9"/>
            </a:solidFill>
          </p:spPr>
        </p:sp>
        <p:sp>
          <p:nvSpPr>
            <p:cNvPr id="25" name="TextBox 25"/>
            <p:cNvSpPr txBox="1"/>
            <p:nvPr/>
          </p:nvSpPr>
          <p:spPr>
            <a:xfrm>
              <a:off x="0" y="-47625"/>
              <a:ext cx="812800" cy="860425"/>
            </a:xfrm>
            <a:prstGeom prst="rect">
              <a:avLst/>
            </a:prstGeom>
          </p:spPr>
          <p:txBody>
            <a:bodyPr lIns="50800" tIns="50800" rIns="50800" bIns="50800" rtlCol="0" anchor="ctr"/>
            <a:lstStyle/>
            <a:p>
              <a:pPr algn="ctr">
                <a:lnSpc>
                  <a:spcPts val="2399"/>
                </a:lnSpc>
              </a:pPr>
              <a:endParaRPr/>
            </a:p>
          </p:txBody>
        </p:sp>
      </p:grpSp>
      <p:sp>
        <p:nvSpPr>
          <p:cNvPr id="26" name="TextBox 26"/>
          <p:cNvSpPr txBox="1"/>
          <p:nvPr/>
        </p:nvSpPr>
        <p:spPr>
          <a:xfrm>
            <a:off x="984726" y="1394786"/>
            <a:ext cx="4572221" cy="1436291"/>
          </a:xfrm>
          <a:prstGeom prst="rect">
            <a:avLst/>
          </a:prstGeom>
        </p:spPr>
        <p:txBody>
          <a:bodyPr lIns="0" tIns="0" rIns="0" bIns="0" rtlCol="0" anchor="t">
            <a:spAutoFit/>
          </a:bodyPr>
          <a:lstStyle/>
          <a:p>
            <a:pPr>
              <a:lnSpc>
                <a:spcPts val="5599"/>
              </a:lnSpc>
            </a:pPr>
            <a:r>
              <a:rPr lang="en-US" sz="5000" spc="167" dirty="0">
                <a:solidFill>
                  <a:srgbClr val="000000"/>
                </a:solidFill>
                <a:latin typeface="Barlow Bold"/>
              </a:rPr>
              <a:t>Simple Project Plan Outline</a:t>
            </a:r>
          </a:p>
        </p:txBody>
      </p:sp>
      <p:sp>
        <p:nvSpPr>
          <p:cNvPr id="28" name="TextBox 28"/>
          <p:cNvSpPr txBox="1"/>
          <p:nvPr/>
        </p:nvSpPr>
        <p:spPr>
          <a:xfrm>
            <a:off x="9795215" y="1362075"/>
            <a:ext cx="7559335" cy="397545"/>
          </a:xfrm>
          <a:prstGeom prst="rect">
            <a:avLst/>
          </a:prstGeom>
        </p:spPr>
        <p:txBody>
          <a:bodyPr lIns="0" tIns="0" rIns="0" bIns="0" rtlCol="0" anchor="t">
            <a:spAutoFit/>
          </a:bodyPr>
          <a:lstStyle/>
          <a:p>
            <a:pPr marL="0" lvl="1" indent="0">
              <a:lnSpc>
                <a:spcPts val="3079"/>
              </a:lnSpc>
              <a:spcBef>
                <a:spcPct val="0"/>
              </a:spcBef>
            </a:pPr>
            <a:r>
              <a:rPr lang="en-US" sz="2800" b="1" spc="70" dirty="0">
                <a:solidFill>
                  <a:srgbClr val="000000"/>
                </a:solidFill>
                <a:latin typeface="Barlow Medium Bold"/>
              </a:rPr>
              <a:t>Purpose</a:t>
            </a:r>
          </a:p>
        </p:txBody>
      </p:sp>
      <p:sp>
        <p:nvSpPr>
          <p:cNvPr id="29" name="TextBox 29"/>
          <p:cNvSpPr txBox="1"/>
          <p:nvPr/>
        </p:nvSpPr>
        <p:spPr>
          <a:xfrm>
            <a:off x="9795215" y="3177436"/>
            <a:ext cx="7559335" cy="397545"/>
          </a:xfrm>
          <a:prstGeom prst="rect">
            <a:avLst/>
          </a:prstGeom>
        </p:spPr>
        <p:txBody>
          <a:bodyPr lIns="0" tIns="0" rIns="0" bIns="0" rtlCol="0" anchor="t">
            <a:spAutoFit/>
          </a:bodyPr>
          <a:lstStyle/>
          <a:p>
            <a:pPr marL="0" lvl="1">
              <a:lnSpc>
                <a:spcPts val="3079"/>
              </a:lnSpc>
              <a:spcBef>
                <a:spcPct val="0"/>
              </a:spcBef>
            </a:pPr>
            <a:r>
              <a:rPr lang="en-US" sz="2800" b="1" spc="70" dirty="0">
                <a:solidFill>
                  <a:srgbClr val="000000"/>
                </a:solidFill>
                <a:latin typeface="Barlow Medium Bold"/>
              </a:rPr>
              <a:t>Clear goal</a:t>
            </a:r>
          </a:p>
        </p:txBody>
      </p:sp>
      <p:sp>
        <p:nvSpPr>
          <p:cNvPr id="30" name="TextBox 30"/>
          <p:cNvSpPr txBox="1"/>
          <p:nvPr/>
        </p:nvSpPr>
        <p:spPr>
          <a:xfrm>
            <a:off x="9795215" y="5080982"/>
            <a:ext cx="7559335" cy="397545"/>
          </a:xfrm>
          <a:prstGeom prst="rect">
            <a:avLst/>
          </a:prstGeom>
        </p:spPr>
        <p:txBody>
          <a:bodyPr lIns="0" tIns="0" rIns="0" bIns="0" rtlCol="0" anchor="t">
            <a:spAutoFit/>
          </a:bodyPr>
          <a:lstStyle/>
          <a:p>
            <a:pPr marL="0" lvl="1" indent="0">
              <a:lnSpc>
                <a:spcPts val="3079"/>
              </a:lnSpc>
              <a:spcBef>
                <a:spcPct val="0"/>
              </a:spcBef>
            </a:pPr>
            <a:r>
              <a:rPr lang="en-US" sz="2800" b="1" spc="70" dirty="0">
                <a:solidFill>
                  <a:srgbClr val="000000"/>
                </a:solidFill>
                <a:latin typeface="Barlow Medium Bold"/>
              </a:rPr>
              <a:t>Scope</a:t>
            </a:r>
          </a:p>
        </p:txBody>
      </p:sp>
      <p:sp>
        <p:nvSpPr>
          <p:cNvPr id="31" name="TextBox 31"/>
          <p:cNvSpPr txBox="1"/>
          <p:nvPr/>
        </p:nvSpPr>
        <p:spPr>
          <a:xfrm>
            <a:off x="9795215" y="6897347"/>
            <a:ext cx="7559335" cy="397545"/>
          </a:xfrm>
          <a:prstGeom prst="rect">
            <a:avLst/>
          </a:prstGeom>
        </p:spPr>
        <p:txBody>
          <a:bodyPr lIns="0" tIns="0" rIns="0" bIns="0" rtlCol="0" anchor="t">
            <a:spAutoFit/>
          </a:bodyPr>
          <a:lstStyle/>
          <a:p>
            <a:pPr marL="0" lvl="1">
              <a:lnSpc>
                <a:spcPts val="3079"/>
              </a:lnSpc>
              <a:spcBef>
                <a:spcPct val="0"/>
              </a:spcBef>
            </a:pPr>
            <a:r>
              <a:rPr lang="en-US" sz="2800" b="1" spc="70" dirty="0">
                <a:solidFill>
                  <a:srgbClr val="000000"/>
                </a:solidFill>
                <a:latin typeface="Barlow Medium Bold"/>
              </a:rPr>
              <a:t>Project plan</a:t>
            </a:r>
          </a:p>
        </p:txBody>
      </p:sp>
      <p:sp>
        <p:nvSpPr>
          <p:cNvPr id="32" name="TextBox 32"/>
          <p:cNvSpPr txBox="1"/>
          <p:nvPr/>
        </p:nvSpPr>
        <p:spPr>
          <a:xfrm>
            <a:off x="9795215" y="1905900"/>
            <a:ext cx="7559335" cy="615553"/>
          </a:xfrm>
          <a:prstGeom prst="rect">
            <a:avLst/>
          </a:prstGeom>
        </p:spPr>
        <p:txBody>
          <a:bodyPr lIns="0" tIns="0" rIns="0" bIns="0" rtlCol="0" anchor="t">
            <a:spAutoFit/>
          </a:bodyPr>
          <a:lstStyle/>
          <a:p>
            <a:pPr marL="0" lvl="0" indent="0" algn="just">
              <a:lnSpc>
                <a:spcPts val="2399"/>
              </a:lnSpc>
              <a:spcBef>
                <a:spcPct val="0"/>
              </a:spcBef>
            </a:pPr>
            <a:r>
              <a:rPr lang="en-US" sz="2000" dirty="0"/>
              <a:t>Define the reason behind the project, as it provides motivation and clarity for the team members.</a:t>
            </a:r>
            <a:endParaRPr lang="en-US" spc="83" dirty="0">
              <a:solidFill>
                <a:srgbClr val="000000"/>
              </a:solidFill>
              <a:latin typeface="Barlow SemiCondensed"/>
            </a:endParaRPr>
          </a:p>
        </p:txBody>
      </p:sp>
      <p:sp>
        <p:nvSpPr>
          <p:cNvPr id="33" name="TextBox 33"/>
          <p:cNvSpPr txBox="1"/>
          <p:nvPr/>
        </p:nvSpPr>
        <p:spPr>
          <a:xfrm>
            <a:off x="9795215" y="3721261"/>
            <a:ext cx="7559335" cy="615553"/>
          </a:xfrm>
          <a:prstGeom prst="rect">
            <a:avLst/>
          </a:prstGeom>
        </p:spPr>
        <p:txBody>
          <a:bodyPr lIns="0" tIns="0" rIns="0" bIns="0" rtlCol="0" anchor="t">
            <a:spAutoFit/>
          </a:bodyPr>
          <a:lstStyle/>
          <a:p>
            <a:pPr algn="just">
              <a:lnSpc>
                <a:spcPts val="2399"/>
              </a:lnSpc>
              <a:spcBef>
                <a:spcPct val="0"/>
              </a:spcBef>
            </a:pPr>
            <a:r>
              <a:rPr lang="en-US" sz="2000" dirty="0"/>
              <a:t>Set specific, measurable, attainable, relevant, and time-bound (SMART) objectives that guide the team towards the desired outcome.</a:t>
            </a:r>
          </a:p>
        </p:txBody>
      </p:sp>
      <p:sp>
        <p:nvSpPr>
          <p:cNvPr id="34" name="TextBox 34"/>
          <p:cNvSpPr txBox="1"/>
          <p:nvPr/>
        </p:nvSpPr>
        <p:spPr>
          <a:xfrm>
            <a:off x="9795215" y="5624806"/>
            <a:ext cx="7559335" cy="615553"/>
          </a:xfrm>
          <a:prstGeom prst="rect">
            <a:avLst/>
          </a:prstGeom>
        </p:spPr>
        <p:txBody>
          <a:bodyPr lIns="0" tIns="0" rIns="0" bIns="0" rtlCol="0" anchor="t">
            <a:spAutoFit/>
          </a:bodyPr>
          <a:lstStyle/>
          <a:p>
            <a:pPr lvl="0" indent="0" algn="just">
              <a:lnSpc>
                <a:spcPts val="2399"/>
              </a:lnSpc>
              <a:spcBef>
                <a:spcPct val="0"/>
              </a:spcBef>
            </a:pPr>
            <a:r>
              <a:rPr lang="en-US" sz="2000" dirty="0"/>
              <a:t>Outline the project boundaries and limitations to ensure resources are directed effectively and to prevent scope creep.</a:t>
            </a:r>
          </a:p>
        </p:txBody>
      </p:sp>
      <p:sp>
        <p:nvSpPr>
          <p:cNvPr id="35" name="TextBox 35"/>
          <p:cNvSpPr txBox="1"/>
          <p:nvPr/>
        </p:nvSpPr>
        <p:spPr>
          <a:xfrm>
            <a:off x="9795215" y="7441171"/>
            <a:ext cx="7559335" cy="923330"/>
          </a:xfrm>
          <a:prstGeom prst="rect">
            <a:avLst/>
          </a:prstGeom>
        </p:spPr>
        <p:txBody>
          <a:bodyPr lIns="0" tIns="0" rIns="0" bIns="0" rtlCol="0" anchor="t">
            <a:spAutoFit/>
          </a:bodyPr>
          <a:lstStyle/>
          <a:p>
            <a:pPr algn="just">
              <a:lnSpc>
                <a:spcPts val="2399"/>
              </a:lnSpc>
              <a:spcBef>
                <a:spcPct val="0"/>
              </a:spcBef>
            </a:pPr>
            <a:r>
              <a:rPr lang="en-US" sz="2000" dirty="0"/>
              <a:t>Develop a straightforward plan that outlines tasks, milestones, and timelines, ensuring all stakeholders and team members understand their roles and responsibilities. </a:t>
            </a:r>
          </a:p>
        </p:txBody>
      </p:sp>
      <p:sp>
        <p:nvSpPr>
          <p:cNvPr id="36" name="AutoShape 36"/>
          <p:cNvSpPr/>
          <p:nvPr/>
        </p:nvSpPr>
        <p:spPr>
          <a:xfrm rot="-5400000">
            <a:off x="5576943" y="4795006"/>
            <a:ext cx="6999212" cy="0"/>
          </a:xfrm>
          <a:prstGeom prst="line">
            <a:avLst/>
          </a:prstGeom>
          <a:ln w="38100" cap="flat">
            <a:solidFill>
              <a:srgbClr val="8F8F8F"/>
            </a:solidFill>
            <a:prstDash val="solid"/>
            <a:headEnd type="none" w="sm" len="sm"/>
            <a:tailEnd type="none" w="sm" len="sm"/>
          </a:ln>
        </p:spPr>
      </p:sp>
      <p:grpSp>
        <p:nvGrpSpPr>
          <p:cNvPr id="37" name="Group 37"/>
          <p:cNvGrpSpPr/>
          <p:nvPr/>
        </p:nvGrpSpPr>
        <p:grpSpPr>
          <a:xfrm>
            <a:off x="8927873" y="1937298"/>
            <a:ext cx="297353" cy="297353"/>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8F8F8F"/>
            </a:solidFill>
          </p:spPr>
        </p:sp>
        <p:sp>
          <p:nvSpPr>
            <p:cNvPr id="39" name="TextBox 39"/>
            <p:cNvSpPr txBox="1"/>
            <p:nvPr/>
          </p:nvSpPr>
          <p:spPr>
            <a:xfrm>
              <a:off x="152400" y="104775"/>
              <a:ext cx="508000" cy="555625"/>
            </a:xfrm>
            <a:prstGeom prst="rect">
              <a:avLst/>
            </a:prstGeom>
          </p:spPr>
          <p:txBody>
            <a:bodyPr lIns="50800" tIns="50800" rIns="50800" bIns="50800" rtlCol="0" anchor="ctr"/>
            <a:lstStyle/>
            <a:p>
              <a:pPr algn="ctr">
                <a:lnSpc>
                  <a:spcPts val="2399"/>
                </a:lnSpc>
              </a:pPr>
              <a:endParaRPr/>
            </a:p>
          </p:txBody>
        </p:sp>
      </p:grpSp>
      <p:grpSp>
        <p:nvGrpSpPr>
          <p:cNvPr id="40" name="Group 40"/>
          <p:cNvGrpSpPr/>
          <p:nvPr/>
        </p:nvGrpSpPr>
        <p:grpSpPr>
          <a:xfrm>
            <a:off x="8927873" y="3802553"/>
            <a:ext cx="297353" cy="297353"/>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8F8F8F"/>
            </a:solidFill>
          </p:spPr>
        </p:sp>
        <p:sp>
          <p:nvSpPr>
            <p:cNvPr id="42" name="TextBox 42"/>
            <p:cNvSpPr txBox="1"/>
            <p:nvPr/>
          </p:nvSpPr>
          <p:spPr>
            <a:xfrm>
              <a:off x="152400" y="104775"/>
              <a:ext cx="508000" cy="555625"/>
            </a:xfrm>
            <a:prstGeom prst="rect">
              <a:avLst/>
            </a:prstGeom>
          </p:spPr>
          <p:txBody>
            <a:bodyPr lIns="50800" tIns="50800" rIns="50800" bIns="50800" rtlCol="0" anchor="ctr"/>
            <a:lstStyle/>
            <a:p>
              <a:pPr algn="ctr">
                <a:lnSpc>
                  <a:spcPts val="2399"/>
                </a:lnSpc>
              </a:pPr>
              <a:endParaRPr/>
            </a:p>
          </p:txBody>
        </p:sp>
      </p:grpSp>
      <p:grpSp>
        <p:nvGrpSpPr>
          <p:cNvPr id="43" name="Group 43"/>
          <p:cNvGrpSpPr/>
          <p:nvPr/>
        </p:nvGrpSpPr>
        <p:grpSpPr>
          <a:xfrm>
            <a:off x="8927873" y="5561730"/>
            <a:ext cx="297353" cy="297353"/>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8F8F8F"/>
            </a:solidFill>
          </p:spPr>
        </p:sp>
        <p:sp>
          <p:nvSpPr>
            <p:cNvPr id="45" name="TextBox 45"/>
            <p:cNvSpPr txBox="1"/>
            <p:nvPr/>
          </p:nvSpPr>
          <p:spPr>
            <a:xfrm>
              <a:off x="152400" y="104775"/>
              <a:ext cx="508000" cy="555625"/>
            </a:xfrm>
            <a:prstGeom prst="rect">
              <a:avLst/>
            </a:prstGeom>
          </p:spPr>
          <p:txBody>
            <a:bodyPr lIns="50800" tIns="50800" rIns="50800" bIns="50800" rtlCol="0" anchor="ctr"/>
            <a:lstStyle/>
            <a:p>
              <a:pPr algn="ctr">
                <a:lnSpc>
                  <a:spcPts val="2399"/>
                </a:lnSpc>
              </a:pPr>
              <a:endParaRPr/>
            </a:p>
          </p:txBody>
        </p:sp>
      </p:grpSp>
      <p:grpSp>
        <p:nvGrpSpPr>
          <p:cNvPr id="46" name="Group 46"/>
          <p:cNvGrpSpPr/>
          <p:nvPr/>
        </p:nvGrpSpPr>
        <p:grpSpPr>
          <a:xfrm>
            <a:off x="8927873" y="7371480"/>
            <a:ext cx="297353" cy="297353"/>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8F8F8F"/>
            </a:solidFill>
          </p:spPr>
        </p:sp>
        <p:sp>
          <p:nvSpPr>
            <p:cNvPr id="48" name="TextBox 48"/>
            <p:cNvSpPr txBox="1"/>
            <p:nvPr/>
          </p:nvSpPr>
          <p:spPr>
            <a:xfrm>
              <a:off x="152400" y="104775"/>
              <a:ext cx="508000" cy="555625"/>
            </a:xfrm>
            <a:prstGeom prst="rect">
              <a:avLst/>
            </a:prstGeom>
          </p:spPr>
          <p:txBody>
            <a:bodyPr lIns="50800" tIns="50800" rIns="50800" bIns="50800" rtlCol="0" anchor="ctr"/>
            <a:lstStyle/>
            <a:p>
              <a:pPr algn="ctr">
                <a:lnSpc>
                  <a:spcPts val="2399"/>
                </a:lnSpc>
              </a:pPr>
              <a:endParaRPr/>
            </a:p>
          </p:txBody>
        </p:sp>
      </p:grpSp>
      <p:pic>
        <p:nvPicPr>
          <p:cNvPr id="50" name="Picture 5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20684" y="3571067"/>
            <a:ext cx="628968" cy="653473"/>
          </a:xfrm>
          <a:prstGeom prst="rect">
            <a:avLst/>
          </a:prstGeom>
        </p:spPr>
      </p:pic>
      <p:pic>
        <p:nvPicPr>
          <p:cNvPr id="51" name="Picture 5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13395" y="5383670"/>
            <a:ext cx="443545" cy="653473"/>
          </a:xfrm>
          <a:prstGeom prst="rect">
            <a:avLst/>
          </a:prstGeom>
        </p:spPr>
      </p:pic>
      <p:pic>
        <p:nvPicPr>
          <p:cNvPr id="53" name="Picture 5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0831" b="23880"/>
          <a:stretch>
            <a:fillRect/>
          </a:stretch>
        </p:blipFill>
        <p:spPr>
          <a:xfrm>
            <a:off x="15924186" y="8959986"/>
            <a:ext cx="1430364" cy="736059"/>
          </a:xfrm>
          <a:prstGeom prst="rect">
            <a:avLst/>
          </a:prstGeom>
        </p:spPr>
      </p:pic>
      <p:pic>
        <p:nvPicPr>
          <p:cNvPr id="55" name="Picture 5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4199" y="555621"/>
            <a:ext cx="1811406" cy="568329"/>
          </a:xfrm>
          <a:prstGeom prst="rect">
            <a:avLst/>
          </a:prstGeom>
        </p:spPr>
      </p:pic>
      <p:grpSp>
        <p:nvGrpSpPr>
          <p:cNvPr id="56" name="Group 56"/>
          <p:cNvGrpSpPr/>
          <p:nvPr/>
        </p:nvGrpSpPr>
        <p:grpSpPr>
          <a:xfrm>
            <a:off x="17259300" y="-521885"/>
            <a:ext cx="1550585" cy="1550585"/>
            <a:chOff x="0" y="0"/>
            <a:chExt cx="812800" cy="812800"/>
          </a:xfrm>
        </p:grpSpPr>
        <p:sp>
          <p:nvSpPr>
            <p:cNvPr id="57" name="Freeform 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58" name="TextBox 58"/>
            <p:cNvSpPr txBox="1"/>
            <p:nvPr/>
          </p:nvSpPr>
          <p:spPr>
            <a:xfrm>
              <a:off x="76200" y="28575"/>
              <a:ext cx="660400" cy="708025"/>
            </a:xfrm>
            <a:prstGeom prst="rect">
              <a:avLst/>
            </a:prstGeom>
          </p:spPr>
          <p:txBody>
            <a:bodyPr lIns="50800" tIns="50800" rIns="50800" bIns="50800" rtlCol="0" anchor="ctr"/>
            <a:lstStyle/>
            <a:p>
              <a:pPr algn="ctr">
                <a:lnSpc>
                  <a:spcPts val="2399"/>
                </a:lnSpc>
              </a:pPr>
              <a:endParaRPr/>
            </a:p>
          </p:txBody>
        </p:sp>
      </p:grpSp>
      <p:grpSp>
        <p:nvGrpSpPr>
          <p:cNvPr id="59" name="Group 59"/>
          <p:cNvGrpSpPr/>
          <p:nvPr/>
        </p:nvGrpSpPr>
        <p:grpSpPr>
          <a:xfrm>
            <a:off x="-426635" y="9055236"/>
            <a:ext cx="1550585" cy="1550585"/>
            <a:chOff x="0" y="0"/>
            <a:chExt cx="812800" cy="812800"/>
          </a:xfrm>
        </p:grpSpPr>
        <p:sp>
          <p:nvSpPr>
            <p:cNvPr id="60" name="Freeform 6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61" name="TextBox 61"/>
            <p:cNvSpPr txBox="1"/>
            <p:nvPr/>
          </p:nvSpPr>
          <p:spPr>
            <a:xfrm>
              <a:off x="76200" y="28575"/>
              <a:ext cx="660400" cy="708025"/>
            </a:xfrm>
            <a:prstGeom prst="rect">
              <a:avLst/>
            </a:prstGeom>
          </p:spPr>
          <p:txBody>
            <a:bodyPr lIns="50800" tIns="50800" rIns="50800" bIns="50800" rtlCol="0" anchor="ctr"/>
            <a:lstStyle/>
            <a:p>
              <a:pPr algn="ctr">
                <a:lnSpc>
                  <a:spcPts val="2399"/>
                </a:lnSpc>
              </a:pPr>
              <a:endParaRPr/>
            </a:p>
          </p:txBody>
        </p:sp>
      </p:grpSp>
      <p:pic>
        <p:nvPicPr>
          <p:cNvPr id="62" name="Picture 6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20405" y="3330990"/>
            <a:ext cx="2072830" cy="4114800"/>
          </a:xfrm>
          <a:prstGeom prst="rect">
            <a:avLst/>
          </a:prstGeom>
        </p:spPr>
      </p:pic>
      <p:pic>
        <p:nvPicPr>
          <p:cNvPr id="63" name="Picture 6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809055" y="3330990"/>
            <a:ext cx="1980248" cy="4114800"/>
          </a:xfrm>
          <a:prstGeom prst="rect">
            <a:avLst/>
          </a:prstGeom>
        </p:spPr>
      </p:pic>
      <p:sp>
        <p:nvSpPr>
          <p:cNvPr id="64" name="Textfeld 63">
            <a:extLst>
              <a:ext uri="{FF2B5EF4-FFF2-40B4-BE49-F238E27FC236}">
                <a16:creationId xmlns:a16="http://schemas.microsoft.com/office/drawing/2014/main" id="{82FBE396-C74C-2E75-3022-A71503E660BB}"/>
              </a:ext>
            </a:extLst>
          </p:cNvPr>
          <p:cNvSpPr txBox="1"/>
          <p:nvPr/>
        </p:nvSpPr>
        <p:spPr>
          <a:xfrm>
            <a:off x="933450" y="3419951"/>
            <a:ext cx="4694586" cy="3447098"/>
          </a:xfrm>
          <a:prstGeom prst="rect">
            <a:avLst/>
          </a:prstGeom>
          <a:noFill/>
        </p:spPr>
        <p:txBody>
          <a:bodyPr wrap="square" rtlCol="0">
            <a:spAutoFit/>
          </a:bodyPr>
          <a:lstStyle/>
          <a:p>
            <a:pPr marL="0" lvl="0" indent="0">
              <a:lnSpc>
                <a:spcPts val="3003"/>
              </a:lnSpc>
              <a:spcBef>
                <a:spcPct val="0"/>
              </a:spcBef>
            </a:pPr>
            <a:r>
              <a:rPr lang="en-US" sz="2000" spc="104" dirty="0">
                <a:solidFill>
                  <a:srgbClr val="000000"/>
                </a:solidFill>
                <a:latin typeface="Barlow SemiCondensed"/>
              </a:rPr>
              <a:t>Keeping project management simple is essential to success.</a:t>
            </a:r>
          </a:p>
          <a:p>
            <a:pPr marL="0" lvl="0" indent="0">
              <a:lnSpc>
                <a:spcPts val="3003"/>
              </a:lnSpc>
              <a:spcBef>
                <a:spcPct val="0"/>
              </a:spcBef>
            </a:pPr>
            <a:endParaRPr lang="en-US" sz="2000" spc="104" dirty="0">
              <a:solidFill>
                <a:srgbClr val="000000"/>
              </a:solidFill>
              <a:latin typeface="Barlow SemiCondensed"/>
            </a:endParaRPr>
          </a:p>
          <a:p>
            <a:pPr marL="0" lvl="0" indent="0">
              <a:lnSpc>
                <a:spcPts val="3003"/>
              </a:lnSpc>
              <a:spcBef>
                <a:spcPct val="0"/>
              </a:spcBef>
            </a:pPr>
            <a:r>
              <a:rPr lang="en-US" sz="2000" spc="104" dirty="0">
                <a:solidFill>
                  <a:srgbClr val="000000"/>
                </a:solidFill>
                <a:latin typeface="Barlow SemiCondensed"/>
              </a:rPr>
              <a:t>Focusing on these crucial elements, you can create a simple yet effective project plan that enables your team to work efficiently while minimizing complexity and enhancing adaptability. </a:t>
            </a:r>
          </a:p>
          <a:p>
            <a:endParaRPr lang="de-DE" dirty="0"/>
          </a:p>
        </p:txBody>
      </p:sp>
      <p:pic>
        <p:nvPicPr>
          <p:cNvPr id="65" name="Picture 52">
            <a:extLst>
              <a:ext uri="{FF2B5EF4-FFF2-40B4-BE49-F238E27FC236}">
                <a16:creationId xmlns:a16="http://schemas.microsoft.com/office/drawing/2014/main" id="{8C60A366-02F5-70AB-3A27-5FE7865A305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168281" y="1785281"/>
            <a:ext cx="653473" cy="653473"/>
          </a:xfrm>
          <a:prstGeom prst="rect">
            <a:avLst/>
          </a:prstGeom>
        </p:spPr>
      </p:pic>
      <p:pic>
        <p:nvPicPr>
          <p:cNvPr id="67" name="Grafik 66">
            <a:extLst>
              <a:ext uri="{FF2B5EF4-FFF2-40B4-BE49-F238E27FC236}">
                <a16:creationId xmlns:a16="http://schemas.microsoft.com/office/drawing/2014/main" id="{512B1AAD-388D-6EA8-6182-3D0CEFA5E6D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31895" y="7146972"/>
            <a:ext cx="806766" cy="806766"/>
          </a:xfrm>
          <a:prstGeom prst="rect">
            <a:avLst/>
          </a:prstGeom>
        </p:spPr>
      </p:pic>
      <p:pic>
        <p:nvPicPr>
          <p:cNvPr id="68" name="Picture 53">
            <a:extLst>
              <a:ext uri="{FF2B5EF4-FFF2-40B4-BE49-F238E27FC236}">
                <a16:creationId xmlns:a16="http://schemas.microsoft.com/office/drawing/2014/main" id="{79176679-66F2-B4D8-7192-D08CD2E1DDE8}"/>
              </a:ext>
            </a:extLst>
          </p:cNvPr>
          <p:cNvPicPr>
            <a:picLocks noChangeAspect="1"/>
          </p:cNvPicPr>
          <p:nvPr/>
        </p:nvPicPr>
        <p:blipFill>
          <a:blip r:embed="rId18"/>
          <a:srcRect/>
          <a:stretch>
            <a:fillRect/>
          </a:stretch>
        </p:blipFill>
        <p:spPr>
          <a:xfrm>
            <a:off x="15866553" y="219949"/>
            <a:ext cx="1256901" cy="1256901"/>
          </a:xfrm>
          <a:prstGeom prst="rect">
            <a:avLst/>
          </a:prstGeom>
        </p:spPr>
      </p:pic>
      <p:sp>
        <p:nvSpPr>
          <p:cNvPr id="69" name="TextBox 62">
            <a:extLst>
              <a:ext uri="{FF2B5EF4-FFF2-40B4-BE49-F238E27FC236}">
                <a16:creationId xmlns:a16="http://schemas.microsoft.com/office/drawing/2014/main" id="{F432FDFA-B083-2836-F88E-5B16FCEDD788}"/>
              </a:ext>
            </a:extLst>
          </p:cNvPr>
          <p:cNvSpPr txBox="1"/>
          <p:nvPr/>
        </p:nvSpPr>
        <p:spPr>
          <a:xfrm>
            <a:off x="7425407" y="9312458"/>
            <a:ext cx="3437185" cy="366767"/>
          </a:xfrm>
          <a:prstGeom prst="rect">
            <a:avLst/>
          </a:prstGeom>
        </p:spPr>
        <p:txBody>
          <a:bodyPr wrap="square" lIns="0" tIns="0" rIns="0" bIns="0" rtlCol="0" anchor="t">
            <a:spAutoFit/>
          </a:bodyPr>
          <a:lstStyle/>
          <a:p>
            <a:pPr algn="ctr">
              <a:lnSpc>
                <a:spcPts val="3219"/>
              </a:lnSpc>
            </a:pPr>
            <a:r>
              <a:rPr lang="en-US" sz="2299" dirty="0">
                <a:solidFill>
                  <a:srgbClr val="000000"/>
                </a:solidFill>
                <a:latin typeface="Barlow Medium"/>
              </a:rPr>
              <a:t>www.strategypunk.com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926044" y="1168009"/>
            <a:ext cx="1218249" cy="1835932"/>
            <a:chOff x="0" y="0"/>
            <a:chExt cx="539341" cy="812800"/>
          </a:xfrm>
        </p:grpSpPr>
        <p:sp>
          <p:nvSpPr>
            <p:cNvPr id="3" name="Freeform 3"/>
            <p:cNvSpPr/>
            <p:nvPr/>
          </p:nvSpPr>
          <p:spPr>
            <a:xfrm>
              <a:off x="0" y="0"/>
              <a:ext cx="539341" cy="805808"/>
            </a:xfrm>
            <a:custGeom>
              <a:avLst/>
              <a:gdLst/>
              <a:ahLst/>
              <a:cxnLst/>
              <a:rect l="l" t="t" r="r" b="b"/>
              <a:pathLst>
                <a:path w="539341" h="805808">
                  <a:moveTo>
                    <a:pt x="539341" y="49648"/>
                  </a:moveTo>
                  <a:lnTo>
                    <a:pt x="539341" y="648852"/>
                  </a:lnTo>
                  <a:cubicBezTo>
                    <a:pt x="539341" y="678950"/>
                    <a:pt x="521340" y="706129"/>
                    <a:pt x="493629" y="717875"/>
                  </a:cubicBezTo>
                  <a:lnTo>
                    <a:pt x="315382" y="793425"/>
                  </a:lnTo>
                  <a:cubicBezTo>
                    <a:pt x="286165" y="805808"/>
                    <a:pt x="253175" y="805808"/>
                    <a:pt x="223959" y="793425"/>
                  </a:cubicBezTo>
                  <a:lnTo>
                    <a:pt x="45712" y="717875"/>
                  </a:lnTo>
                  <a:cubicBezTo>
                    <a:pt x="18000" y="706129"/>
                    <a:pt x="0" y="678950"/>
                    <a:pt x="0" y="648852"/>
                  </a:cubicBezTo>
                  <a:lnTo>
                    <a:pt x="0" y="49648"/>
                  </a:lnTo>
                  <a:cubicBezTo>
                    <a:pt x="0" y="36481"/>
                    <a:pt x="5231" y="23852"/>
                    <a:pt x="14542" y="14542"/>
                  </a:cubicBezTo>
                  <a:cubicBezTo>
                    <a:pt x="23852" y="5231"/>
                    <a:pt x="36481" y="0"/>
                    <a:pt x="49648" y="0"/>
                  </a:cubicBezTo>
                  <a:lnTo>
                    <a:pt x="489692" y="0"/>
                  </a:lnTo>
                  <a:cubicBezTo>
                    <a:pt x="502860" y="0"/>
                    <a:pt x="515488" y="5231"/>
                    <a:pt x="524799" y="14542"/>
                  </a:cubicBezTo>
                  <a:cubicBezTo>
                    <a:pt x="534110" y="23852"/>
                    <a:pt x="539341" y="36481"/>
                    <a:pt x="539341" y="49648"/>
                  </a:cubicBezTo>
                  <a:close/>
                </a:path>
              </a:pathLst>
            </a:custGeom>
            <a:solidFill>
              <a:srgbClr val="38A3A5"/>
            </a:solidFill>
          </p:spPr>
        </p:sp>
        <p:sp>
          <p:nvSpPr>
            <p:cNvPr id="4" name="TextBox 4"/>
            <p:cNvSpPr txBox="1"/>
            <p:nvPr/>
          </p:nvSpPr>
          <p:spPr>
            <a:xfrm>
              <a:off x="0" y="-47625"/>
              <a:ext cx="635000" cy="746125"/>
            </a:xfrm>
            <a:prstGeom prst="rect">
              <a:avLst/>
            </a:prstGeom>
          </p:spPr>
          <p:txBody>
            <a:bodyPr lIns="50800" tIns="50800" rIns="50800" bIns="50800" rtlCol="0" anchor="ctr"/>
            <a:lstStyle/>
            <a:p>
              <a:pPr algn="ctr">
                <a:lnSpc>
                  <a:spcPts val="2399"/>
                </a:lnSpc>
              </a:pPr>
              <a:endParaRPr/>
            </a:p>
          </p:txBody>
        </p:sp>
      </p:grpSp>
      <p:grpSp>
        <p:nvGrpSpPr>
          <p:cNvPr id="5" name="Group 5"/>
          <p:cNvGrpSpPr/>
          <p:nvPr/>
        </p:nvGrpSpPr>
        <p:grpSpPr>
          <a:xfrm>
            <a:off x="6361410" y="1314450"/>
            <a:ext cx="398667" cy="1543050"/>
            <a:chOff x="0" y="0"/>
            <a:chExt cx="104999" cy="406400"/>
          </a:xfrm>
        </p:grpSpPr>
        <p:sp>
          <p:nvSpPr>
            <p:cNvPr id="6" name="Freeform 6"/>
            <p:cNvSpPr/>
            <p:nvPr/>
          </p:nvSpPr>
          <p:spPr>
            <a:xfrm>
              <a:off x="0" y="0"/>
              <a:ext cx="104999" cy="406400"/>
            </a:xfrm>
            <a:custGeom>
              <a:avLst/>
              <a:gdLst/>
              <a:ahLst/>
              <a:cxnLst/>
              <a:rect l="l" t="t" r="r" b="b"/>
              <a:pathLst>
                <a:path w="104999" h="406400">
                  <a:moveTo>
                    <a:pt x="52499" y="0"/>
                  </a:moveTo>
                  <a:lnTo>
                    <a:pt x="52499" y="0"/>
                  </a:lnTo>
                  <a:cubicBezTo>
                    <a:pt x="66423" y="0"/>
                    <a:pt x="79777" y="5531"/>
                    <a:pt x="89622" y="15377"/>
                  </a:cubicBezTo>
                  <a:cubicBezTo>
                    <a:pt x="99468" y="25222"/>
                    <a:pt x="104999" y="38576"/>
                    <a:pt x="104999" y="52499"/>
                  </a:cubicBezTo>
                  <a:lnTo>
                    <a:pt x="104999" y="353901"/>
                  </a:lnTo>
                  <a:cubicBezTo>
                    <a:pt x="104999" y="382895"/>
                    <a:pt x="81494" y="406400"/>
                    <a:pt x="52499" y="406400"/>
                  </a:cubicBezTo>
                  <a:lnTo>
                    <a:pt x="52499" y="406400"/>
                  </a:lnTo>
                  <a:cubicBezTo>
                    <a:pt x="23505" y="406400"/>
                    <a:pt x="0" y="382895"/>
                    <a:pt x="0" y="353901"/>
                  </a:cubicBezTo>
                  <a:lnTo>
                    <a:pt x="0" y="52499"/>
                  </a:lnTo>
                  <a:cubicBezTo>
                    <a:pt x="0" y="23505"/>
                    <a:pt x="23505" y="0"/>
                    <a:pt x="52499" y="0"/>
                  </a:cubicBezTo>
                  <a:close/>
                </a:path>
              </a:pathLst>
            </a:custGeom>
            <a:solidFill>
              <a:srgbClr val="D9D9D9"/>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2399"/>
                </a:lnSpc>
              </a:pPr>
              <a:endParaRPr/>
            </a:p>
          </p:txBody>
        </p:sp>
      </p:grpSp>
      <p:grpSp>
        <p:nvGrpSpPr>
          <p:cNvPr id="8" name="Group 8"/>
          <p:cNvGrpSpPr/>
          <p:nvPr/>
        </p:nvGrpSpPr>
        <p:grpSpPr>
          <a:xfrm rot="-5400000">
            <a:off x="6926044" y="2979837"/>
            <a:ext cx="1218249" cy="1835932"/>
            <a:chOff x="0" y="0"/>
            <a:chExt cx="539341" cy="812800"/>
          </a:xfrm>
        </p:grpSpPr>
        <p:sp>
          <p:nvSpPr>
            <p:cNvPr id="9" name="Freeform 9"/>
            <p:cNvSpPr/>
            <p:nvPr/>
          </p:nvSpPr>
          <p:spPr>
            <a:xfrm>
              <a:off x="0" y="0"/>
              <a:ext cx="539341" cy="805808"/>
            </a:xfrm>
            <a:custGeom>
              <a:avLst/>
              <a:gdLst/>
              <a:ahLst/>
              <a:cxnLst/>
              <a:rect l="l" t="t" r="r" b="b"/>
              <a:pathLst>
                <a:path w="539341" h="805808">
                  <a:moveTo>
                    <a:pt x="539341" y="49648"/>
                  </a:moveTo>
                  <a:lnTo>
                    <a:pt x="539341" y="648852"/>
                  </a:lnTo>
                  <a:cubicBezTo>
                    <a:pt x="539341" y="678950"/>
                    <a:pt x="521340" y="706129"/>
                    <a:pt x="493629" y="717875"/>
                  </a:cubicBezTo>
                  <a:lnTo>
                    <a:pt x="315382" y="793425"/>
                  </a:lnTo>
                  <a:cubicBezTo>
                    <a:pt x="286165" y="805808"/>
                    <a:pt x="253175" y="805808"/>
                    <a:pt x="223959" y="793425"/>
                  </a:cubicBezTo>
                  <a:lnTo>
                    <a:pt x="45712" y="717875"/>
                  </a:lnTo>
                  <a:cubicBezTo>
                    <a:pt x="18000" y="706129"/>
                    <a:pt x="0" y="678950"/>
                    <a:pt x="0" y="648852"/>
                  </a:cubicBezTo>
                  <a:lnTo>
                    <a:pt x="0" y="49648"/>
                  </a:lnTo>
                  <a:cubicBezTo>
                    <a:pt x="0" y="36481"/>
                    <a:pt x="5231" y="23852"/>
                    <a:pt x="14542" y="14542"/>
                  </a:cubicBezTo>
                  <a:cubicBezTo>
                    <a:pt x="23852" y="5231"/>
                    <a:pt x="36481" y="0"/>
                    <a:pt x="49648" y="0"/>
                  </a:cubicBezTo>
                  <a:lnTo>
                    <a:pt x="489692" y="0"/>
                  </a:lnTo>
                  <a:cubicBezTo>
                    <a:pt x="502860" y="0"/>
                    <a:pt x="515488" y="5231"/>
                    <a:pt x="524799" y="14542"/>
                  </a:cubicBezTo>
                  <a:cubicBezTo>
                    <a:pt x="534110" y="23852"/>
                    <a:pt x="539341" y="36481"/>
                    <a:pt x="539341" y="49648"/>
                  </a:cubicBezTo>
                  <a:close/>
                </a:path>
              </a:pathLst>
            </a:custGeom>
            <a:solidFill>
              <a:srgbClr val="FFBD59"/>
            </a:solidFill>
          </p:spPr>
        </p:sp>
        <p:sp>
          <p:nvSpPr>
            <p:cNvPr id="10" name="TextBox 10"/>
            <p:cNvSpPr txBox="1"/>
            <p:nvPr/>
          </p:nvSpPr>
          <p:spPr>
            <a:xfrm>
              <a:off x="0" y="-47625"/>
              <a:ext cx="635000" cy="746125"/>
            </a:xfrm>
            <a:prstGeom prst="rect">
              <a:avLst/>
            </a:prstGeom>
          </p:spPr>
          <p:txBody>
            <a:bodyPr lIns="50800" tIns="50800" rIns="50800" bIns="50800" rtlCol="0" anchor="ctr"/>
            <a:lstStyle/>
            <a:p>
              <a:pPr algn="ctr">
                <a:lnSpc>
                  <a:spcPts val="2399"/>
                </a:lnSpc>
              </a:pPr>
              <a:endParaRPr/>
            </a:p>
          </p:txBody>
        </p:sp>
      </p:grpSp>
      <p:grpSp>
        <p:nvGrpSpPr>
          <p:cNvPr id="11" name="Group 11"/>
          <p:cNvGrpSpPr/>
          <p:nvPr/>
        </p:nvGrpSpPr>
        <p:grpSpPr>
          <a:xfrm>
            <a:off x="6361410" y="3126278"/>
            <a:ext cx="398667" cy="1543050"/>
            <a:chOff x="0" y="0"/>
            <a:chExt cx="104999" cy="406400"/>
          </a:xfrm>
        </p:grpSpPr>
        <p:sp>
          <p:nvSpPr>
            <p:cNvPr id="12" name="Freeform 12"/>
            <p:cNvSpPr/>
            <p:nvPr/>
          </p:nvSpPr>
          <p:spPr>
            <a:xfrm>
              <a:off x="0" y="0"/>
              <a:ext cx="104999" cy="406400"/>
            </a:xfrm>
            <a:custGeom>
              <a:avLst/>
              <a:gdLst/>
              <a:ahLst/>
              <a:cxnLst/>
              <a:rect l="l" t="t" r="r" b="b"/>
              <a:pathLst>
                <a:path w="104999" h="406400">
                  <a:moveTo>
                    <a:pt x="52499" y="0"/>
                  </a:moveTo>
                  <a:lnTo>
                    <a:pt x="52499" y="0"/>
                  </a:lnTo>
                  <a:cubicBezTo>
                    <a:pt x="66423" y="0"/>
                    <a:pt x="79777" y="5531"/>
                    <a:pt x="89622" y="15377"/>
                  </a:cubicBezTo>
                  <a:cubicBezTo>
                    <a:pt x="99468" y="25222"/>
                    <a:pt x="104999" y="38576"/>
                    <a:pt x="104999" y="52499"/>
                  </a:cubicBezTo>
                  <a:lnTo>
                    <a:pt x="104999" y="353901"/>
                  </a:lnTo>
                  <a:cubicBezTo>
                    <a:pt x="104999" y="382895"/>
                    <a:pt x="81494" y="406400"/>
                    <a:pt x="52499" y="406400"/>
                  </a:cubicBezTo>
                  <a:lnTo>
                    <a:pt x="52499" y="406400"/>
                  </a:lnTo>
                  <a:cubicBezTo>
                    <a:pt x="23505" y="406400"/>
                    <a:pt x="0" y="382895"/>
                    <a:pt x="0" y="353901"/>
                  </a:cubicBezTo>
                  <a:lnTo>
                    <a:pt x="0" y="52499"/>
                  </a:lnTo>
                  <a:cubicBezTo>
                    <a:pt x="0" y="23505"/>
                    <a:pt x="23505" y="0"/>
                    <a:pt x="52499" y="0"/>
                  </a:cubicBezTo>
                  <a:close/>
                </a:path>
              </a:pathLst>
            </a:custGeom>
            <a:solidFill>
              <a:srgbClr val="D9D9D9"/>
            </a:solidFill>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399"/>
                </a:lnSpc>
              </a:pPr>
              <a:endParaRPr/>
            </a:p>
          </p:txBody>
        </p:sp>
      </p:grpSp>
      <p:grpSp>
        <p:nvGrpSpPr>
          <p:cNvPr id="14" name="Group 14"/>
          <p:cNvGrpSpPr/>
          <p:nvPr/>
        </p:nvGrpSpPr>
        <p:grpSpPr>
          <a:xfrm rot="-5400000">
            <a:off x="6926044" y="4792441"/>
            <a:ext cx="1218249" cy="1835932"/>
            <a:chOff x="0" y="0"/>
            <a:chExt cx="539341" cy="812800"/>
          </a:xfrm>
        </p:grpSpPr>
        <p:sp>
          <p:nvSpPr>
            <p:cNvPr id="15" name="Freeform 15"/>
            <p:cNvSpPr/>
            <p:nvPr/>
          </p:nvSpPr>
          <p:spPr>
            <a:xfrm>
              <a:off x="0" y="0"/>
              <a:ext cx="539341" cy="805808"/>
            </a:xfrm>
            <a:custGeom>
              <a:avLst/>
              <a:gdLst/>
              <a:ahLst/>
              <a:cxnLst/>
              <a:rect l="l" t="t" r="r" b="b"/>
              <a:pathLst>
                <a:path w="539341" h="805808">
                  <a:moveTo>
                    <a:pt x="539341" y="49648"/>
                  </a:moveTo>
                  <a:lnTo>
                    <a:pt x="539341" y="648852"/>
                  </a:lnTo>
                  <a:cubicBezTo>
                    <a:pt x="539341" y="678950"/>
                    <a:pt x="521340" y="706129"/>
                    <a:pt x="493629" y="717875"/>
                  </a:cubicBezTo>
                  <a:lnTo>
                    <a:pt x="315382" y="793425"/>
                  </a:lnTo>
                  <a:cubicBezTo>
                    <a:pt x="286165" y="805808"/>
                    <a:pt x="253175" y="805808"/>
                    <a:pt x="223959" y="793425"/>
                  </a:cubicBezTo>
                  <a:lnTo>
                    <a:pt x="45712" y="717875"/>
                  </a:lnTo>
                  <a:cubicBezTo>
                    <a:pt x="18000" y="706129"/>
                    <a:pt x="0" y="678950"/>
                    <a:pt x="0" y="648852"/>
                  </a:cubicBezTo>
                  <a:lnTo>
                    <a:pt x="0" y="49648"/>
                  </a:lnTo>
                  <a:cubicBezTo>
                    <a:pt x="0" y="36481"/>
                    <a:pt x="5231" y="23852"/>
                    <a:pt x="14542" y="14542"/>
                  </a:cubicBezTo>
                  <a:cubicBezTo>
                    <a:pt x="23852" y="5231"/>
                    <a:pt x="36481" y="0"/>
                    <a:pt x="49648" y="0"/>
                  </a:cubicBezTo>
                  <a:lnTo>
                    <a:pt x="489692" y="0"/>
                  </a:lnTo>
                  <a:cubicBezTo>
                    <a:pt x="502860" y="0"/>
                    <a:pt x="515488" y="5231"/>
                    <a:pt x="524799" y="14542"/>
                  </a:cubicBezTo>
                  <a:cubicBezTo>
                    <a:pt x="534110" y="23852"/>
                    <a:pt x="539341" y="36481"/>
                    <a:pt x="539341" y="49648"/>
                  </a:cubicBezTo>
                  <a:close/>
                </a:path>
              </a:pathLst>
            </a:custGeom>
            <a:solidFill>
              <a:srgbClr val="22577A"/>
            </a:solidFill>
          </p:spPr>
        </p:sp>
        <p:sp>
          <p:nvSpPr>
            <p:cNvPr id="16" name="TextBox 16"/>
            <p:cNvSpPr txBox="1"/>
            <p:nvPr/>
          </p:nvSpPr>
          <p:spPr>
            <a:xfrm>
              <a:off x="0" y="-47625"/>
              <a:ext cx="635000" cy="746125"/>
            </a:xfrm>
            <a:prstGeom prst="rect">
              <a:avLst/>
            </a:prstGeom>
          </p:spPr>
          <p:txBody>
            <a:bodyPr lIns="50800" tIns="50800" rIns="50800" bIns="50800" rtlCol="0" anchor="ctr"/>
            <a:lstStyle/>
            <a:p>
              <a:pPr algn="ctr">
                <a:lnSpc>
                  <a:spcPts val="2399"/>
                </a:lnSpc>
              </a:pPr>
              <a:endParaRPr/>
            </a:p>
          </p:txBody>
        </p:sp>
      </p:grpSp>
      <p:grpSp>
        <p:nvGrpSpPr>
          <p:cNvPr id="17" name="Group 17"/>
          <p:cNvGrpSpPr/>
          <p:nvPr/>
        </p:nvGrpSpPr>
        <p:grpSpPr>
          <a:xfrm>
            <a:off x="6361410" y="4938882"/>
            <a:ext cx="398667" cy="1543050"/>
            <a:chOff x="0" y="0"/>
            <a:chExt cx="104999" cy="406400"/>
          </a:xfrm>
        </p:grpSpPr>
        <p:sp>
          <p:nvSpPr>
            <p:cNvPr id="18" name="Freeform 18"/>
            <p:cNvSpPr/>
            <p:nvPr/>
          </p:nvSpPr>
          <p:spPr>
            <a:xfrm>
              <a:off x="0" y="0"/>
              <a:ext cx="104999" cy="406400"/>
            </a:xfrm>
            <a:custGeom>
              <a:avLst/>
              <a:gdLst/>
              <a:ahLst/>
              <a:cxnLst/>
              <a:rect l="l" t="t" r="r" b="b"/>
              <a:pathLst>
                <a:path w="104999" h="406400">
                  <a:moveTo>
                    <a:pt x="52499" y="0"/>
                  </a:moveTo>
                  <a:lnTo>
                    <a:pt x="52499" y="0"/>
                  </a:lnTo>
                  <a:cubicBezTo>
                    <a:pt x="66423" y="0"/>
                    <a:pt x="79777" y="5531"/>
                    <a:pt x="89622" y="15377"/>
                  </a:cubicBezTo>
                  <a:cubicBezTo>
                    <a:pt x="99468" y="25222"/>
                    <a:pt x="104999" y="38576"/>
                    <a:pt x="104999" y="52499"/>
                  </a:cubicBezTo>
                  <a:lnTo>
                    <a:pt x="104999" y="353901"/>
                  </a:lnTo>
                  <a:cubicBezTo>
                    <a:pt x="104999" y="382895"/>
                    <a:pt x="81494" y="406400"/>
                    <a:pt x="52499" y="406400"/>
                  </a:cubicBezTo>
                  <a:lnTo>
                    <a:pt x="52499" y="406400"/>
                  </a:lnTo>
                  <a:cubicBezTo>
                    <a:pt x="23505" y="406400"/>
                    <a:pt x="0" y="382895"/>
                    <a:pt x="0" y="353901"/>
                  </a:cubicBezTo>
                  <a:lnTo>
                    <a:pt x="0" y="52499"/>
                  </a:lnTo>
                  <a:cubicBezTo>
                    <a:pt x="0" y="23505"/>
                    <a:pt x="23505" y="0"/>
                    <a:pt x="52499" y="0"/>
                  </a:cubicBezTo>
                  <a:close/>
                </a:path>
              </a:pathLst>
            </a:custGeom>
            <a:solidFill>
              <a:srgbClr val="D9D9D9"/>
            </a:solidFill>
          </p:spPr>
        </p:sp>
        <p:sp>
          <p:nvSpPr>
            <p:cNvPr id="19" name="TextBox 19"/>
            <p:cNvSpPr txBox="1"/>
            <p:nvPr/>
          </p:nvSpPr>
          <p:spPr>
            <a:xfrm>
              <a:off x="0" y="-47625"/>
              <a:ext cx="812800" cy="860425"/>
            </a:xfrm>
            <a:prstGeom prst="rect">
              <a:avLst/>
            </a:prstGeom>
          </p:spPr>
          <p:txBody>
            <a:bodyPr lIns="50800" tIns="50800" rIns="50800" bIns="50800" rtlCol="0" anchor="ctr"/>
            <a:lstStyle/>
            <a:p>
              <a:pPr algn="ctr">
                <a:lnSpc>
                  <a:spcPts val="2399"/>
                </a:lnSpc>
              </a:pPr>
              <a:endParaRPr/>
            </a:p>
          </p:txBody>
        </p:sp>
      </p:grpSp>
      <p:grpSp>
        <p:nvGrpSpPr>
          <p:cNvPr id="20" name="Group 20"/>
          <p:cNvGrpSpPr/>
          <p:nvPr/>
        </p:nvGrpSpPr>
        <p:grpSpPr>
          <a:xfrm rot="-5400000">
            <a:off x="6926044" y="6602191"/>
            <a:ext cx="1218249" cy="1835932"/>
            <a:chOff x="0" y="0"/>
            <a:chExt cx="539341" cy="812800"/>
          </a:xfrm>
        </p:grpSpPr>
        <p:sp>
          <p:nvSpPr>
            <p:cNvPr id="21" name="Freeform 21"/>
            <p:cNvSpPr/>
            <p:nvPr/>
          </p:nvSpPr>
          <p:spPr>
            <a:xfrm>
              <a:off x="0" y="0"/>
              <a:ext cx="539341" cy="805808"/>
            </a:xfrm>
            <a:custGeom>
              <a:avLst/>
              <a:gdLst/>
              <a:ahLst/>
              <a:cxnLst/>
              <a:rect l="l" t="t" r="r" b="b"/>
              <a:pathLst>
                <a:path w="539341" h="805808">
                  <a:moveTo>
                    <a:pt x="539341" y="49648"/>
                  </a:moveTo>
                  <a:lnTo>
                    <a:pt x="539341" y="648852"/>
                  </a:lnTo>
                  <a:cubicBezTo>
                    <a:pt x="539341" y="678950"/>
                    <a:pt x="521340" y="706129"/>
                    <a:pt x="493629" y="717875"/>
                  </a:cubicBezTo>
                  <a:lnTo>
                    <a:pt x="315382" y="793425"/>
                  </a:lnTo>
                  <a:cubicBezTo>
                    <a:pt x="286165" y="805808"/>
                    <a:pt x="253175" y="805808"/>
                    <a:pt x="223959" y="793425"/>
                  </a:cubicBezTo>
                  <a:lnTo>
                    <a:pt x="45712" y="717875"/>
                  </a:lnTo>
                  <a:cubicBezTo>
                    <a:pt x="18000" y="706129"/>
                    <a:pt x="0" y="678950"/>
                    <a:pt x="0" y="648852"/>
                  </a:cubicBezTo>
                  <a:lnTo>
                    <a:pt x="0" y="49648"/>
                  </a:lnTo>
                  <a:cubicBezTo>
                    <a:pt x="0" y="36481"/>
                    <a:pt x="5231" y="23852"/>
                    <a:pt x="14542" y="14542"/>
                  </a:cubicBezTo>
                  <a:cubicBezTo>
                    <a:pt x="23852" y="5231"/>
                    <a:pt x="36481" y="0"/>
                    <a:pt x="49648" y="0"/>
                  </a:cubicBezTo>
                  <a:lnTo>
                    <a:pt x="489692" y="0"/>
                  </a:lnTo>
                  <a:cubicBezTo>
                    <a:pt x="502860" y="0"/>
                    <a:pt x="515488" y="5231"/>
                    <a:pt x="524799" y="14542"/>
                  </a:cubicBezTo>
                  <a:cubicBezTo>
                    <a:pt x="534110" y="23852"/>
                    <a:pt x="539341" y="36481"/>
                    <a:pt x="539341" y="49648"/>
                  </a:cubicBezTo>
                  <a:close/>
                </a:path>
              </a:pathLst>
            </a:custGeom>
            <a:solidFill>
              <a:srgbClr val="B73E3E"/>
            </a:solidFill>
          </p:spPr>
        </p:sp>
        <p:sp>
          <p:nvSpPr>
            <p:cNvPr id="22" name="TextBox 22"/>
            <p:cNvSpPr txBox="1"/>
            <p:nvPr/>
          </p:nvSpPr>
          <p:spPr>
            <a:xfrm>
              <a:off x="0" y="-47625"/>
              <a:ext cx="635000" cy="746125"/>
            </a:xfrm>
            <a:prstGeom prst="rect">
              <a:avLst/>
            </a:prstGeom>
          </p:spPr>
          <p:txBody>
            <a:bodyPr lIns="50800" tIns="50800" rIns="50800" bIns="50800" rtlCol="0" anchor="ctr"/>
            <a:lstStyle/>
            <a:p>
              <a:pPr algn="ctr">
                <a:lnSpc>
                  <a:spcPts val="2399"/>
                </a:lnSpc>
              </a:pPr>
              <a:endParaRPr/>
            </a:p>
          </p:txBody>
        </p:sp>
      </p:grpSp>
      <p:grpSp>
        <p:nvGrpSpPr>
          <p:cNvPr id="23" name="Group 23"/>
          <p:cNvGrpSpPr/>
          <p:nvPr/>
        </p:nvGrpSpPr>
        <p:grpSpPr>
          <a:xfrm>
            <a:off x="6361410" y="6748632"/>
            <a:ext cx="398667" cy="1543050"/>
            <a:chOff x="0" y="0"/>
            <a:chExt cx="104999" cy="406400"/>
          </a:xfrm>
        </p:grpSpPr>
        <p:sp>
          <p:nvSpPr>
            <p:cNvPr id="24" name="Freeform 24"/>
            <p:cNvSpPr/>
            <p:nvPr/>
          </p:nvSpPr>
          <p:spPr>
            <a:xfrm>
              <a:off x="0" y="0"/>
              <a:ext cx="104999" cy="406400"/>
            </a:xfrm>
            <a:custGeom>
              <a:avLst/>
              <a:gdLst/>
              <a:ahLst/>
              <a:cxnLst/>
              <a:rect l="l" t="t" r="r" b="b"/>
              <a:pathLst>
                <a:path w="104999" h="406400">
                  <a:moveTo>
                    <a:pt x="52499" y="0"/>
                  </a:moveTo>
                  <a:lnTo>
                    <a:pt x="52499" y="0"/>
                  </a:lnTo>
                  <a:cubicBezTo>
                    <a:pt x="66423" y="0"/>
                    <a:pt x="79777" y="5531"/>
                    <a:pt x="89622" y="15377"/>
                  </a:cubicBezTo>
                  <a:cubicBezTo>
                    <a:pt x="99468" y="25222"/>
                    <a:pt x="104999" y="38576"/>
                    <a:pt x="104999" y="52499"/>
                  </a:cubicBezTo>
                  <a:lnTo>
                    <a:pt x="104999" y="353901"/>
                  </a:lnTo>
                  <a:cubicBezTo>
                    <a:pt x="104999" y="382895"/>
                    <a:pt x="81494" y="406400"/>
                    <a:pt x="52499" y="406400"/>
                  </a:cubicBezTo>
                  <a:lnTo>
                    <a:pt x="52499" y="406400"/>
                  </a:lnTo>
                  <a:cubicBezTo>
                    <a:pt x="23505" y="406400"/>
                    <a:pt x="0" y="382895"/>
                    <a:pt x="0" y="353901"/>
                  </a:cubicBezTo>
                  <a:lnTo>
                    <a:pt x="0" y="52499"/>
                  </a:lnTo>
                  <a:cubicBezTo>
                    <a:pt x="0" y="23505"/>
                    <a:pt x="23505" y="0"/>
                    <a:pt x="52499" y="0"/>
                  </a:cubicBezTo>
                  <a:close/>
                </a:path>
              </a:pathLst>
            </a:custGeom>
            <a:solidFill>
              <a:srgbClr val="D9D9D9"/>
            </a:solidFill>
          </p:spPr>
        </p:sp>
        <p:sp>
          <p:nvSpPr>
            <p:cNvPr id="25" name="TextBox 25"/>
            <p:cNvSpPr txBox="1"/>
            <p:nvPr/>
          </p:nvSpPr>
          <p:spPr>
            <a:xfrm>
              <a:off x="0" y="-47625"/>
              <a:ext cx="812800" cy="860425"/>
            </a:xfrm>
            <a:prstGeom prst="rect">
              <a:avLst/>
            </a:prstGeom>
          </p:spPr>
          <p:txBody>
            <a:bodyPr lIns="50800" tIns="50800" rIns="50800" bIns="50800" rtlCol="0" anchor="ctr"/>
            <a:lstStyle/>
            <a:p>
              <a:pPr algn="ctr">
                <a:lnSpc>
                  <a:spcPts val="2399"/>
                </a:lnSpc>
              </a:pPr>
              <a:endParaRPr/>
            </a:p>
          </p:txBody>
        </p:sp>
      </p:grpSp>
      <p:sp>
        <p:nvSpPr>
          <p:cNvPr id="26" name="TextBox 26"/>
          <p:cNvSpPr txBox="1"/>
          <p:nvPr/>
        </p:nvSpPr>
        <p:spPr>
          <a:xfrm>
            <a:off x="984726" y="1394786"/>
            <a:ext cx="4572221" cy="1436291"/>
          </a:xfrm>
          <a:prstGeom prst="rect">
            <a:avLst/>
          </a:prstGeom>
        </p:spPr>
        <p:txBody>
          <a:bodyPr lIns="0" tIns="0" rIns="0" bIns="0" rtlCol="0" anchor="t">
            <a:spAutoFit/>
          </a:bodyPr>
          <a:lstStyle/>
          <a:p>
            <a:pPr>
              <a:lnSpc>
                <a:spcPts val="5599"/>
              </a:lnSpc>
            </a:pPr>
            <a:r>
              <a:rPr lang="en-US" sz="5000" spc="167" dirty="0">
                <a:solidFill>
                  <a:srgbClr val="000000"/>
                </a:solidFill>
                <a:latin typeface="Barlow Bold"/>
              </a:rPr>
              <a:t>Simple Project Plan Outline</a:t>
            </a:r>
          </a:p>
        </p:txBody>
      </p:sp>
      <p:sp>
        <p:nvSpPr>
          <p:cNvPr id="28" name="TextBox 28"/>
          <p:cNvSpPr txBox="1"/>
          <p:nvPr/>
        </p:nvSpPr>
        <p:spPr>
          <a:xfrm>
            <a:off x="9795215" y="1362075"/>
            <a:ext cx="7559335" cy="397545"/>
          </a:xfrm>
          <a:prstGeom prst="rect">
            <a:avLst/>
          </a:prstGeom>
        </p:spPr>
        <p:txBody>
          <a:bodyPr lIns="0" tIns="0" rIns="0" bIns="0" rtlCol="0" anchor="t">
            <a:spAutoFit/>
          </a:bodyPr>
          <a:lstStyle/>
          <a:p>
            <a:pPr marL="0" lvl="1" indent="0">
              <a:lnSpc>
                <a:spcPts val="3079"/>
              </a:lnSpc>
              <a:spcBef>
                <a:spcPct val="0"/>
              </a:spcBef>
            </a:pPr>
            <a:r>
              <a:rPr lang="en-US" sz="2800" b="1" spc="70" dirty="0">
                <a:solidFill>
                  <a:srgbClr val="000000"/>
                </a:solidFill>
                <a:latin typeface="Barlow Medium Bold"/>
              </a:rPr>
              <a:t>Resources</a:t>
            </a:r>
          </a:p>
        </p:txBody>
      </p:sp>
      <p:sp>
        <p:nvSpPr>
          <p:cNvPr id="29" name="TextBox 29"/>
          <p:cNvSpPr txBox="1"/>
          <p:nvPr/>
        </p:nvSpPr>
        <p:spPr>
          <a:xfrm>
            <a:off x="9795215" y="3177436"/>
            <a:ext cx="7559335" cy="397545"/>
          </a:xfrm>
          <a:prstGeom prst="rect">
            <a:avLst/>
          </a:prstGeom>
        </p:spPr>
        <p:txBody>
          <a:bodyPr lIns="0" tIns="0" rIns="0" bIns="0" rtlCol="0" anchor="t">
            <a:spAutoFit/>
          </a:bodyPr>
          <a:lstStyle/>
          <a:p>
            <a:pPr marL="0" lvl="1">
              <a:lnSpc>
                <a:spcPts val="3079"/>
              </a:lnSpc>
              <a:spcBef>
                <a:spcPct val="0"/>
              </a:spcBef>
            </a:pPr>
            <a:r>
              <a:rPr lang="en-US" sz="2800" b="1" spc="70" dirty="0">
                <a:solidFill>
                  <a:srgbClr val="000000"/>
                </a:solidFill>
                <a:latin typeface="Barlow Medium Bold"/>
              </a:rPr>
              <a:t>Execute and monitoring</a:t>
            </a:r>
          </a:p>
        </p:txBody>
      </p:sp>
      <p:sp>
        <p:nvSpPr>
          <p:cNvPr id="30" name="TextBox 30"/>
          <p:cNvSpPr txBox="1"/>
          <p:nvPr/>
        </p:nvSpPr>
        <p:spPr>
          <a:xfrm>
            <a:off x="9795215" y="5080982"/>
            <a:ext cx="7559335" cy="397545"/>
          </a:xfrm>
          <a:prstGeom prst="rect">
            <a:avLst/>
          </a:prstGeom>
        </p:spPr>
        <p:txBody>
          <a:bodyPr lIns="0" tIns="0" rIns="0" bIns="0" rtlCol="0" anchor="t">
            <a:spAutoFit/>
          </a:bodyPr>
          <a:lstStyle/>
          <a:p>
            <a:pPr marL="0" lvl="1" indent="0">
              <a:lnSpc>
                <a:spcPts val="3079"/>
              </a:lnSpc>
              <a:spcBef>
                <a:spcPct val="0"/>
              </a:spcBef>
            </a:pPr>
            <a:r>
              <a:rPr lang="en-US" sz="2800" b="1" spc="70" dirty="0">
                <a:solidFill>
                  <a:srgbClr val="000000"/>
                </a:solidFill>
                <a:latin typeface="Barlow Medium Bold"/>
              </a:rPr>
              <a:t>Communication</a:t>
            </a:r>
          </a:p>
        </p:txBody>
      </p:sp>
      <p:sp>
        <p:nvSpPr>
          <p:cNvPr id="31" name="TextBox 31"/>
          <p:cNvSpPr txBox="1"/>
          <p:nvPr/>
        </p:nvSpPr>
        <p:spPr>
          <a:xfrm>
            <a:off x="9795215" y="6897347"/>
            <a:ext cx="7559335" cy="397545"/>
          </a:xfrm>
          <a:prstGeom prst="rect">
            <a:avLst/>
          </a:prstGeom>
        </p:spPr>
        <p:txBody>
          <a:bodyPr lIns="0" tIns="0" rIns="0" bIns="0" rtlCol="0" anchor="t">
            <a:spAutoFit/>
          </a:bodyPr>
          <a:lstStyle/>
          <a:p>
            <a:pPr marL="0" lvl="1">
              <a:lnSpc>
                <a:spcPts val="3079"/>
              </a:lnSpc>
              <a:spcBef>
                <a:spcPct val="0"/>
              </a:spcBef>
            </a:pPr>
            <a:r>
              <a:rPr lang="en-US" sz="2800" b="1" spc="70" dirty="0">
                <a:solidFill>
                  <a:srgbClr val="000000"/>
                </a:solidFill>
                <a:latin typeface="Barlow Medium Bold"/>
              </a:rPr>
              <a:t>Risk management &amp; Review</a:t>
            </a:r>
          </a:p>
        </p:txBody>
      </p:sp>
      <p:sp>
        <p:nvSpPr>
          <p:cNvPr id="32" name="TextBox 32"/>
          <p:cNvSpPr txBox="1"/>
          <p:nvPr/>
        </p:nvSpPr>
        <p:spPr>
          <a:xfrm>
            <a:off x="9795215" y="1905900"/>
            <a:ext cx="7559335" cy="615553"/>
          </a:xfrm>
          <a:prstGeom prst="rect">
            <a:avLst/>
          </a:prstGeom>
        </p:spPr>
        <p:txBody>
          <a:bodyPr lIns="0" tIns="0" rIns="0" bIns="0" rtlCol="0" anchor="t">
            <a:spAutoFit/>
          </a:bodyPr>
          <a:lstStyle/>
          <a:p>
            <a:pPr marL="0" lvl="0" indent="0" algn="just">
              <a:lnSpc>
                <a:spcPts val="2399"/>
              </a:lnSpc>
              <a:spcBef>
                <a:spcPct val="0"/>
              </a:spcBef>
            </a:pPr>
            <a:r>
              <a:rPr lang="en-US" sz="2000" dirty="0"/>
              <a:t>Identify and allocate the necessary human, financial, and material resources to achieve the project goals.</a:t>
            </a:r>
            <a:endParaRPr lang="en-US" spc="83" dirty="0">
              <a:solidFill>
                <a:srgbClr val="000000"/>
              </a:solidFill>
              <a:latin typeface="Barlow SemiCondensed"/>
            </a:endParaRPr>
          </a:p>
        </p:txBody>
      </p:sp>
      <p:sp>
        <p:nvSpPr>
          <p:cNvPr id="33" name="TextBox 33"/>
          <p:cNvSpPr txBox="1"/>
          <p:nvPr/>
        </p:nvSpPr>
        <p:spPr>
          <a:xfrm>
            <a:off x="9795215" y="3721261"/>
            <a:ext cx="7559335" cy="615553"/>
          </a:xfrm>
          <a:prstGeom prst="rect">
            <a:avLst/>
          </a:prstGeom>
        </p:spPr>
        <p:txBody>
          <a:bodyPr lIns="0" tIns="0" rIns="0" bIns="0" rtlCol="0" anchor="t">
            <a:spAutoFit/>
          </a:bodyPr>
          <a:lstStyle/>
          <a:p>
            <a:pPr algn="just">
              <a:lnSpc>
                <a:spcPts val="2399"/>
              </a:lnSpc>
              <a:spcBef>
                <a:spcPct val="0"/>
              </a:spcBef>
            </a:pPr>
            <a:r>
              <a:rPr lang="en-US" sz="2000" dirty="0"/>
              <a:t>Implement the project plan, monitor progress, and adjust as needed to stay on track.</a:t>
            </a:r>
          </a:p>
        </p:txBody>
      </p:sp>
      <p:sp>
        <p:nvSpPr>
          <p:cNvPr id="34" name="TextBox 34"/>
          <p:cNvSpPr txBox="1"/>
          <p:nvPr/>
        </p:nvSpPr>
        <p:spPr>
          <a:xfrm>
            <a:off x="9795215" y="5624806"/>
            <a:ext cx="7559335" cy="923330"/>
          </a:xfrm>
          <a:prstGeom prst="rect">
            <a:avLst/>
          </a:prstGeom>
        </p:spPr>
        <p:txBody>
          <a:bodyPr lIns="0" tIns="0" rIns="0" bIns="0" rtlCol="0" anchor="t">
            <a:spAutoFit/>
          </a:bodyPr>
          <a:lstStyle/>
          <a:p>
            <a:pPr lvl="0" indent="0" algn="just">
              <a:lnSpc>
                <a:spcPts val="2399"/>
              </a:lnSpc>
              <a:spcBef>
                <a:spcPct val="0"/>
              </a:spcBef>
            </a:pPr>
            <a:r>
              <a:rPr lang="en-US" sz="2000" dirty="0"/>
              <a:t>Maintain open, clear, and regular communication among team members and stakeholders to ensure everyone is aware of the project status and any changes.</a:t>
            </a:r>
          </a:p>
        </p:txBody>
      </p:sp>
      <p:sp>
        <p:nvSpPr>
          <p:cNvPr id="35" name="TextBox 35"/>
          <p:cNvSpPr txBox="1"/>
          <p:nvPr/>
        </p:nvSpPr>
        <p:spPr>
          <a:xfrm>
            <a:off x="9795215" y="7441171"/>
            <a:ext cx="7559335" cy="1231106"/>
          </a:xfrm>
          <a:prstGeom prst="rect">
            <a:avLst/>
          </a:prstGeom>
        </p:spPr>
        <p:txBody>
          <a:bodyPr lIns="0" tIns="0" rIns="0" bIns="0" rtlCol="0" anchor="t">
            <a:spAutoFit/>
          </a:bodyPr>
          <a:lstStyle/>
          <a:p>
            <a:pPr algn="just">
              <a:lnSpc>
                <a:spcPts val="2399"/>
              </a:lnSpc>
              <a:spcBef>
                <a:spcPct val="0"/>
              </a:spcBef>
            </a:pPr>
            <a:r>
              <a:rPr lang="en-US" sz="2000" dirty="0"/>
              <a:t>Identify and assess potential risks, and establish strategies to mitigate or address them proactively. Reflect on the project outcomes, successes, and challenges to continuously improve and apply lessons learned to future projects.</a:t>
            </a:r>
          </a:p>
        </p:txBody>
      </p:sp>
      <p:sp>
        <p:nvSpPr>
          <p:cNvPr id="36" name="AutoShape 36"/>
          <p:cNvSpPr/>
          <p:nvPr/>
        </p:nvSpPr>
        <p:spPr>
          <a:xfrm rot="-5400000">
            <a:off x="5576943" y="4795006"/>
            <a:ext cx="6999212" cy="0"/>
          </a:xfrm>
          <a:prstGeom prst="line">
            <a:avLst/>
          </a:prstGeom>
          <a:ln w="38100" cap="flat">
            <a:solidFill>
              <a:srgbClr val="8F8F8F"/>
            </a:solidFill>
            <a:prstDash val="solid"/>
            <a:headEnd type="none" w="sm" len="sm"/>
            <a:tailEnd type="none" w="sm" len="sm"/>
          </a:ln>
        </p:spPr>
      </p:sp>
      <p:grpSp>
        <p:nvGrpSpPr>
          <p:cNvPr id="37" name="Group 37"/>
          <p:cNvGrpSpPr/>
          <p:nvPr/>
        </p:nvGrpSpPr>
        <p:grpSpPr>
          <a:xfrm>
            <a:off x="8927873" y="1937298"/>
            <a:ext cx="297353" cy="297353"/>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8F8F8F"/>
            </a:solidFill>
          </p:spPr>
        </p:sp>
        <p:sp>
          <p:nvSpPr>
            <p:cNvPr id="39" name="TextBox 39"/>
            <p:cNvSpPr txBox="1"/>
            <p:nvPr/>
          </p:nvSpPr>
          <p:spPr>
            <a:xfrm>
              <a:off x="152400" y="104775"/>
              <a:ext cx="508000" cy="555625"/>
            </a:xfrm>
            <a:prstGeom prst="rect">
              <a:avLst/>
            </a:prstGeom>
          </p:spPr>
          <p:txBody>
            <a:bodyPr lIns="50800" tIns="50800" rIns="50800" bIns="50800" rtlCol="0" anchor="ctr"/>
            <a:lstStyle/>
            <a:p>
              <a:pPr algn="ctr">
                <a:lnSpc>
                  <a:spcPts val="2399"/>
                </a:lnSpc>
              </a:pPr>
              <a:endParaRPr/>
            </a:p>
          </p:txBody>
        </p:sp>
      </p:grpSp>
      <p:grpSp>
        <p:nvGrpSpPr>
          <p:cNvPr id="40" name="Group 40"/>
          <p:cNvGrpSpPr/>
          <p:nvPr/>
        </p:nvGrpSpPr>
        <p:grpSpPr>
          <a:xfrm>
            <a:off x="8927873" y="3802553"/>
            <a:ext cx="297353" cy="297353"/>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8F8F8F"/>
            </a:solidFill>
          </p:spPr>
        </p:sp>
        <p:sp>
          <p:nvSpPr>
            <p:cNvPr id="42" name="TextBox 42"/>
            <p:cNvSpPr txBox="1"/>
            <p:nvPr/>
          </p:nvSpPr>
          <p:spPr>
            <a:xfrm>
              <a:off x="152400" y="104775"/>
              <a:ext cx="508000" cy="555625"/>
            </a:xfrm>
            <a:prstGeom prst="rect">
              <a:avLst/>
            </a:prstGeom>
          </p:spPr>
          <p:txBody>
            <a:bodyPr lIns="50800" tIns="50800" rIns="50800" bIns="50800" rtlCol="0" anchor="ctr"/>
            <a:lstStyle/>
            <a:p>
              <a:pPr algn="ctr">
                <a:lnSpc>
                  <a:spcPts val="2399"/>
                </a:lnSpc>
              </a:pPr>
              <a:endParaRPr/>
            </a:p>
          </p:txBody>
        </p:sp>
      </p:grpSp>
      <p:grpSp>
        <p:nvGrpSpPr>
          <p:cNvPr id="43" name="Group 43"/>
          <p:cNvGrpSpPr/>
          <p:nvPr/>
        </p:nvGrpSpPr>
        <p:grpSpPr>
          <a:xfrm>
            <a:off x="8927873" y="5561730"/>
            <a:ext cx="297353" cy="297353"/>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8F8F8F"/>
            </a:solidFill>
          </p:spPr>
        </p:sp>
        <p:sp>
          <p:nvSpPr>
            <p:cNvPr id="45" name="TextBox 45"/>
            <p:cNvSpPr txBox="1"/>
            <p:nvPr/>
          </p:nvSpPr>
          <p:spPr>
            <a:xfrm>
              <a:off x="152400" y="104775"/>
              <a:ext cx="508000" cy="555625"/>
            </a:xfrm>
            <a:prstGeom prst="rect">
              <a:avLst/>
            </a:prstGeom>
          </p:spPr>
          <p:txBody>
            <a:bodyPr lIns="50800" tIns="50800" rIns="50800" bIns="50800" rtlCol="0" anchor="ctr"/>
            <a:lstStyle/>
            <a:p>
              <a:pPr algn="ctr">
                <a:lnSpc>
                  <a:spcPts val="2399"/>
                </a:lnSpc>
              </a:pPr>
              <a:endParaRPr/>
            </a:p>
          </p:txBody>
        </p:sp>
      </p:grpSp>
      <p:grpSp>
        <p:nvGrpSpPr>
          <p:cNvPr id="46" name="Group 46"/>
          <p:cNvGrpSpPr/>
          <p:nvPr/>
        </p:nvGrpSpPr>
        <p:grpSpPr>
          <a:xfrm>
            <a:off x="8927873" y="7371480"/>
            <a:ext cx="297353" cy="297353"/>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8F8F8F"/>
            </a:solidFill>
          </p:spPr>
        </p:sp>
        <p:sp>
          <p:nvSpPr>
            <p:cNvPr id="48" name="TextBox 48"/>
            <p:cNvSpPr txBox="1"/>
            <p:nvPr/>
          </p:nvSpPr>
          <p:spPr>
            <a:xfrm>
              <a:off x="152400" y="104775"/>
              <a:ext cx="508000" cy="555625"/>
            </a:xfrm>
            <a:prstGeom prst="rect">
              <a:avLst/>
            </a:prstGeom>
          </p:spPr>
          <p:txBody>
            <a:bodyPr lIns="50800" tIns="50800" rIns="50800" bIns="50800" rtlCol="0" anchor="ctr"/>
            <a:lstStyle/>
            <a:p>
              <a:pPr algn="ctr">
                <a:lnSpc>
                  <a:spcPts val="2399"/>
                </a:lnSpc>
              </a:pPr>
              <a:endParaRPr/>
            </a:p>
          </p:txBody>
        </p:sp>
      </p:grpSp>
      <p:pic>
        <p:nvPicPr>
          <p:cNvPr id="53" name="Picture 5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0831" b="23880"/>
          <a:stretch>
            <a:fillRect/>
          </a:stretch>
        </p:blipFill>
        <p:spPr>
          <a:xfrm>
            <a:off x="15924186" y="8959986"/>
            <a:ext cx="1430364" cy="736059"/>
          </a:xfrm>
          <a:prstGeom prst="rect">
            <a:avLst/>
          </a:prstGeom>
        </p:spPr>
      </p:pic>
      <p:pic>
        <p:nvPicPr>
          <p:cNvPr id="55" name="Picture 5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199" y="555621"/>
            <a:ext cx="1811406" cy="568329"/>
          </a:xfrm>
          <a:prstGeom prst="rect">
            <a:avLst/>
          </a:prstGeom>
        </p:spPr>
      </p:pic>
      <p:grpSp>
        <p:nvGrpSpPr>
          <p:cNvPr id="56" name="Group 56"/>
          <p:cNvGrpSpPr/>
          <p:nvPr/>
        </p:nvGrpSpPr>
        <p:grpSpPr>
          <a:xfrm>
            <a:off x="17259300" y="-521885"/>
            <a:ext cx="1550585" cy="1550585"/>
            <a:chOff x="0" y="0"/>
            <a:chExt cx="812800" cy="812800"/>
          </a:xfrm>
        </p:grpSpPr>
        <p:sp>
          <p:nvSpPr>
            <p:cNvPr id="57" name="Freeform 5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58" name="TextBox 58"/>
            <p:cNvSpPr txBox="1"/>
            <p:nvPr/>
          </p:nvSpPr>
          <p:spPr>
            <a:xfrm>
              <a:off x="76200" y="28575"/>
              <a:ext cx="660400" cy="708025"/>
            </a:xfrm>
            <a:prstGeom prst="rect">
              <a:avLst/>
            </a:prstGeom>
          </p:spPr>
          <p:txBody>
            <a:bodyPr lIns="50800" tIns="50800" rIns="50800" bIns="50800" rtlCol="0" anchor="ctr"/>
            <a:lstStyle/>
            <a:p>
              <a:pPr algn="ctr">
                <a:lnSpc>
                  <a:spcPts val="2399"/>
                </a:lnSpc>
              </a:pPr>
              <a:endParaRPr/>
            </a:p>
          </p:txBody>
        </p:sp>
      </p:grpSp>
      <p:grpSp>
        <p:nvGrpSpPr>
          <p:cNvPr id="59" name="Group 59"/>
          <p:cNvGrpSpPr/>
          <p:nvPr/>
        </p:nvGrpSpPr>
        <p:grpSpPr>
          <a:xfrm>
            <a:off x="-426635" y="9055236"/>
            <a:ext cx="1550585" cy="1550585"/>
            <a:chOff x="0" y="0"/>
            <a:chExt cx="812800" cy="812800"/>
          </a:xfrm>
        </p:grpSpPr>
        <p:sp>
          <p:nvSpPr>
            <p:cNvPr id="60" name="Freeform 6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38100">
              <a:solidFill>
                <a:srgbClr val="D9D9D9"/>
              </a:solidFill>
            </a:ln>
          </p:spPr>
        </p:sp>
        <p:sp>
          <p:nvSpPr>
            <p:cNvPr id="61" name="TextBox 61"/>
            <p:cNvSpPr txBox="1"/>
            <p:nvPr/>
          </p:nvSpPr>
          <p:spPr>
            <a:xfrm>
              <a:off x="76200" y="28575"/>
              <a:ext cx="660400" cy="708025"/>
            </a:xfrm>
            <a:prstGeom prst="rect">
              <a:avLst/>
            </a:prstGeom>
          </p:spPr>
          <p:txBody>
            <a:bodyPr lIns="50800" tIns="50800" rIns="50800" bIns="50800" rtlCol="0" anchor="ctr"/>
            <a:lstStyle/>
            <a:p>
              <a:pPr algn="ctr">
                <a:lnSpc>
                  <a:spcPts val="2399"/>
                </a:lnSpc>
              </a:pPr>
              <a:endParaRPr/>
            </a:p>
          </p:txBody>
        </p:sp>
      </p:grpSp>
      <p:pic>
        <p:nvPicPr>
          <p:cNvPr id="62" name="Picture 6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0405" y="3330990"/>
            <a:ext cx="2072830" cy="4114800"/>
          </a:xfrm>
          <a:prstGeom prst="rect">
            <a:avLst/>
          </a:prstGeom>
        </p:spPr>
      </p:pic>
      <p:pic>
        <p:nvPicPr>
          <p:cNvPr id="63" name="Picture 6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809055" y="3330990"/>
            <a:ext cx="1980248" cy="4114800"/>
          </a:xfrm>
          <a:prstGeom prst="rect">
            <a:avLst/>
          </a:prstGeom>
        </p:spPr>
      </p:pic>
      <p:sp>
        <p:nvSpPr>
          <p:cNvPr id="64" name="Textfeld 63">
            <a:extLst>
              <a:ext uri="{FF2B5EF4-FFF2-40B4-BE49-F238E27FC236}">
                <a16:creationId xmlns:a16="http://schemas.microsoft.com/office/drawing/2014/main" id="{82FBE396-C74C-2E75-3022-A71503E660BB}"/>
              </a:ext>
            </a:extLst>
          </p:cNvPr>
          <p:cNvSpPr txBox="1"/>
          <p:nvPr/>
        </p:nvSpPr>
        <p:spPr>
          <a:xfrm>
            <a:off x="933450" y="3419951"/>
            <a:ext cx="4694586" cy="3447098"/>
          </a:xfrm>
          <a:prstGeom prst="rect">
            <a:avLst/>
          </a:prstGeom>
          <a:noFill/>
        </p:spPr>
        <p:txBody>
          <a:bodyPr wrap="square" rtlCol="0">
            <a:spAutoFit/>
          </a:bodyPr>
          <a:lstStyle/>
          <a:p>
            <a:pPr marL="0" lvl="0" indent="0">
              <a:lnSpc>
                <a:spcPts val="3003"/>
              </a:lnSpc>
              <a:spcBef>
                <a:spcPct val="0"/>
              </a:spcBef>
            </a:pPr>
            <a:r>
              <a:rPr lang="en-US" sz="2000" spc="104" dirty="0">
                <a:solidFill>
                  <a:srgbClr val="000000"/>
                </a:solidFill>
                <a:latin typeface="Barlow SemiCondensed"/>
              </a:rPr>
              <a:t>Keeping project management simple is essential to success.</a:t>
            </a:r>
          </a:p>
          <a:p>
            <a:pPr marL="0" lvl="0" indent="0">
              <a:lnSpc>
                <a:spcPts val="3003"/>
              </a:lnSpc>
              <a:spcBef>
                <a:spcPct val="0"/>
              </a:spcBef>
            </a:pPr>
            <a:endParaRPr lang="en-US" sz="2000" spc="104" dirty="0">
              <a:solidFill>
                <a:srgbClr val="000000"/>
              </a:solidFill>
              <a:latin typeface="Barlow SemiCondensed"/>
            </a:endParaRPr>
          </a:p>
          <a:p>
            <a:pPr marL="0" lvl="0" indent="0">
              <a:lnSpc>
                <a:spcPts val="3003"/>
              </a:lnSpc>
              <a:spcBef>
                <a:spcPct val="0"/>
              </a:spcBef>
            </a:pPr>
            <a:r>
              <a:rPr lang="en-US" sz="2000" spc="104" dirty="0">
                <a:solidFill>
                  <a:srgbClr val="000000"/>
                </a:solidFill>
                <a:latin typeface="Barlow SemiCondensed"/>
              </a:rPr>
              <a:t>Focusing on these crucial elements, you can create a simple yet effective project plan that enables your team to work efficiently while minimizing complexity and enhancing adaptability. </a:t>
            </a:r>
          </a:p>
          <a:p>
            <a:endParaRPr lang="de-DE" dirty="0"/>
          </a:p>
        </p:txBody>
      </p:sp>
      <p:pic>
        <p:nvPicPr>
          <p:cNvPr id="67" name="Grafik 66">
            <a:extLst>
              <a:ext uri="{FF2B5EF4-FFF2-40B4-BE49-F238E27FC236}">
                <a16:creationId xmlns:a16="http://schemas.microsoft.com/office/drawing/2014/main" id="{379AFE01-9104-D341-0E4C-8EA82BEA570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85483" y="1565211"/>
            <a:ext cx="1015936" cy="1015936"/>
          </a:xfrm>
          <a:prstGeom prst="rect">
            <a:avLst/>
          </a:prstGeom>
        </p:spPr>
      </p:pic>
      <p:pic>
        <p:nvPicPr>
          <p:cNvPr id="69" name="Grafik 68">
            <a:extLst>
              <a:ext uri="{FF2B5EF4-FFF2-40B4-BE49-F238E27FC236}">
                <a16:creationId xmlns:a16="http://schemas.microsoft.com/office/drawing/2014/main" id="{D28DA750-C696-DC95-FBCF-6BD7CECA274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50027" y="3467357"/>
            <a:ext cx="886847" cy="886847"/>
          </a:xfrm>
          <a:prstGeom prst="rect">
            <a:avLst/>
          </a:prstGeom>
        </p:spPr>
      </p:pic>
      <p:pic>
        <p:nvPicPr>
          <p:cNvPr id="71" name="Grafik 70">
            <a:extLst>
              <a:ext uri="{FF2B5EF4-FFF2-40B4-BE49-F238E27FC236}">
                <a16:creationId xmlns:a16="http://schemas.microsoft.com/office/drawing/2014/main" id="{A1D3BBE2-AB07-A7A8-F7C5-97B0169F1DD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132355" y="5321923"/>
            <a:ext cx="752143" cy="752143"/>
          </a:xfrm>
          <a:prstGeom prst="rect">
            <a:avLst/>
          </a:prstGeom>
        </p:spPr>
      </p:pic>
      <p:sp>
        <p:nvSpPr>
          <p:cNvPr id="72" name="TextBox 62">
            <a:extLst>
              <a:ext uri="{FF2B5EF4-FFF2-40B4-BE49-F238E27FC236}">
                <a16:creationId xmlns:a16="http://schemas.microsoft.com/office/drawing/2014/main" id="{0A7B760C-AD69-F69A-B4BD-2E57E2A3E8A3}"/>
              </a:ext>
            </a:extLst>
          </p:cNvPr>
          <p:cNvSpPr txBox="1"/>
          <p:nvPr/>
        </p:nvSpPr>
        <p:spPr>
          <a:xfrm>
            <a:off x="7425407" y="9312458"/>
            <a:ext cx="3437185" cy="366767"/>
          </a:xfrm>
          <a:prstGeom prst="rect">
            <a:avLst/>
          </a:prstGeom>
        </p:spPr>
        <p:txBody>
          <a:bodyPr wrap="square" lIns="0" tIns="0" rIns="0" bIns="0" rtlCol="0" anchor="t">
            <a:spAutoFit/>
          </a:bodyPr>
          <a:lstStyle/>
          <a:p>
            <a:pPr algn="ctr">
              <a:lnSpc>
                <a:spcPts val="3219"/>
              </a:lnSpc>
            </a:pPr>
            <a:r>
              <a:rPr lang="en-US" sz="2299" dirty="0">
                <a:solidFill>
                  <a:srgbClr val="000000"/>
                </a:solidFill>
                <a:latin typeface="Barlow Medium"/>
              </a:rPr>
              <a:t>www.strategypunk.com</a:t>
            </a:r>
          </a:p>
        </p:txBody>
      </p:sp>
      <p:pic>
        <p:nvPicPr>
          <p:cNvPr id="74" name="Grafik 73">
            <a:extLst>
              <a:ext uri="{FF2B5EF4-FFF2-40B4-BE49-F238E27FC236}">
                <a16:creationId xmlns:a16="http://schemas.microsoft.com/office/drawing/2014/main" id="{09CF54ED-A873-1602-C2D2-5DF835E9BB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32355" y="7136367"/>
            <a:ext cx="752143" cy="752143"/>
          </a:xfrm>
          <a:prstGeom prst="rect">
            <a:avLst/>
          </a:prstGeom>
        </p:spPr>
      </p:pic>
      <p:pic>
        <p:nvPicPr>
          <p:cNvPr id="75" name="Picture 53">
            <a:extLst>
              <a:ext uri="{FF2B5EF4-FFF2-40B4-BE49-F238E27FC236}">
                <a16:creationId xmlns:a16="http://schemas.microsoft.com/office/drawing/2014/main" id="{B3BF9E5A-3796-B429-D898-B3D0A10AC5A5}"/>
              </a:ext>
            </a:extLst>
          </p:cNvPr>
          <p:cNvPicPr>
            <a:picLocks noChangeAspect="1"/>
          </p:cNvPicPr>
          <p:nvPr/>
        </p:nvPicPr>
        <p:blipFill>
          <a:blip r:embed="rId18"/>
          <a:srcRect/>
          <a:stretch>
            <a:fillRect/>
          </a:stretch>
        </p:blipFill>
        <p:spPr>
          <a:xfrm>
            <a:off x="15866553" y="219949"/>
            <a:ext cx="1256901" cy="1256901"/>
          </a:xfrm>
          <a:prstGeom prst="rect">
            <a:avLst/>
          </a:prstGeom>
        </p:spPr>
      </p:pic>
    </p:spTree>
    <p:extLst>
      <p:ext uri="{BB962C8B-B14F-4D97-AF65-F5344CB8AC3E}">
        <p14:creationId xmlns:p14="http://schemas.microsoft.com/office/powerpoint/2010/main" val="3844772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Words>
  <Application>Microsoft Office PowerPoint</Application>
  <PresentationFormat>Benutzerdefiniert</PresentationFormat>
  <Paragraphs>26</Paragraphs>
  <Slides>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vt:i4>
      </vt:variant>
    </vt:vector>
  </HeadingPairs>
  <TitlesOfParts>
    <vt:vector size="9" baseType="lpstr">
      <vt:lpstr>Barlow Medium Bold</vt:lpstr>
      <vt:lpstr>Barlow SemiCondensed</vt:lpstr>
      <vt:lpstr>Barlow Medium</vt:lpstr>
      <vt:lpstr>Arial</vt:lpstr>
      <vt:lpstr>Calibri</vt:lpstr>
      <vt:lpstr>Barlow Bold</vt:lpstr>
      <vt:lpstr>Office Theme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Project Plan Framework</dc:title>
  <dc:creator>StrategyPunk.com</dc:creator>
  <cp:lastModifiedBy>Thomas Kriete</cp:lastModifiedBy>
  <cp:revision>3</cp:revision>
  <dcterms:created xsi:type="dcterms:W3CDTF">2006-08-16T00:00:00Z</dcterms:created>
  <dcterms:modified xsi:type="dcterms:W3CDTF">2023-03-17T16:07:10Z</dcterms:modified>
  <dc:identifier>DAFddzP5_EY</dc:identifier>
</cp:coreProperties>
</file>