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3" r:id="rId2"/>
    <p:sldId id="264" r:id="rId3"/>
  </p:sldIdLst>
  <p:sldSz cx="18288000" cy="10287000"/>
  <p:notesSz cx="6858000" cy="9144000"/>
  <p:embeddedFontLst>
    <p:embeddedFont>
      <p:font typeface="Barlow Medium" panose="00000600000000000000" pitchFamily="2" charset="0"/>
      <p:regular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9BBB5C"/>
    <a:srgbClr val="BD392F"/>
    <a:srgbClr val="F29B26"/>
    <a:srgbClr val="3A6F7C"/>
    <a:srgbClr val="656564"/>
    <a:srgbClr val="558ED5"/>
    <a:srgbClr val="1F497D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1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solidFill>
              <a:srgbClr val="F29B26"/>
            </a:solidFill>
          </c:spPr>
          <c:dPt>
            <c:idx val="0"/>
            <c:bubble3D val="0"/>
            <c:spPr>
              <a:solidFill>
                <a:srgbClr val="F29B2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D6-4D55-8E2B-E89BAF6F76B6}"/>
              </c:ext>
            </c:extLst>
          </c:dPt>
          <c:dPt>
            <c:idx val="1"/>
            <c:bubble3D val="0"/>
            <c:spPr>
              <a:solidFill>
                <a:srgbClr val="BD392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D6-4D55-8E2B-E89BAF6F76B6}"/>
              </c:ext>
            </c:extLst>
          </c:dPt>
          <c:dPt>
            <c:idx val="2"/>
            <c:bubble3D val="0"/>
            <c:spPr>
              <a:solidFill>
                <a:srgbClr val="9BBB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1D6-4D55-8E2B-E89BAF6F76B6}"/>
              </c:ext>
            </c:extLst>
          </c:dPt>
          <c:cat>
            <c:strRef>
              <c:f>Tabelle1!$A$2:$A$4</c:f>
              <c:strCache>
                <c:ptCount val="3"/>
                <c:pt idx="0">
                  <c:v>1. Quartal</c:v>
                </c:pt>
                <c:pt idx="1">
                  <c:v>2. Quartal</c:v>
                </c:pt>
                <c:pt idx="2">
                  <c:v>3. Quartal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70</c:v>
                </c:pt>
                <c:pt idx="1">
                  <c:v>20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D6-4D55-8E2B-E89BAF6F76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solidFill>
              <a:srgbClr val="F29B26"/>
            </a:solidFill>
          </c:spPr>
          <c:dPt>
            <c:idx val="0"/>
            <c:bubble3D val="0"/>
            <c:spPr>
              <a:solidFill>
                <a:srgbClr val="F29B2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34C-4956-9E46-4CFA56EB88D4}"/>
              </c:ext>
            </c:extLst>
          </c:dPt>
          <c:dPt>
            <c:idx val="1"/>
            <c:bubble3D val="0"/>
            <c:spPr>
              <a:solidFill>
                <a:srgbClr val="BD392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34C-4956-9E46-4CFA56EB88D4}"/>
              </c:ext>
            </c:extLst>
          </c:dPt>
          <c:dPt>
            <c:idx val="2"/>
            <c:bubble3D val="0"/>
            <c:spPr>
              <a:solidFill>
                <a:srgbClr val="9BBB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34C-4956-9E46-4CFA56EB88D4}"/>
              </c:ext>
            </c:extLst>
          </c:dPt>
          <c:cat>
            <c:strRef>
              <c:f>Tabelle1!$A$2:$A$4</c:f>
              <c:strCache>
                <c:ptCount val="3"/>
                <c:pt idx="0">
                  <c:v>1. Quartal</c:v>
                </c:pt>
                <c:pt idx="1">
                  <c:v>2. Quartal</c:v>
                </c:pt>
                <c:pt idx="2">
                  <c:v>3. Quartal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70</c:v>
                </c:pt>
                <c:pt idx="1">
                  <c:v>20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34C-4956-9E46-4CFA56EB88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solidFill>
              <a:srgbClr val="F29B26"/>
            </a:solidFill>
          </c:spPr>
          <c:dPt>
            <c:idx val="0"/>
            <c:bubble3D val="0"/>
            <c:spPr>
              <a:solidFill>
                <a:srgbClr val="F29B2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42-4201-A251-178CC9712E5F}"/>
              </c:ext>
            </c:extLst>
          </c:dPt>
          <c:dPt>
            <c:idx val="1"/>
            <c:bubble3D val="0"/>
            <c:spPr>
              <a:solidFill>
                <a:srgbClr val="BD392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42-4201-A251-178CC9712E5F}"/>
              </c:ext>
            </c:extLst>
          </c:dPt>
          <c:dPt>
            <c:idx val="2"/>
            <c:bubble3D val="0"/>
            <c:spPr>
              <a:solidFill>
                <a:srgbClr val="9BBB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C42-4201-A251-178CC9712E5F}"/>
              </c:ext>
            </c:extLst>
          </c:dPt>
          <c:cat>
            <c:strRef>
              <c:f>Tabelle1!$A$2:$A$4</c:f>
              <c:strCache>
                <c:ptCount val="3"/>
                <c:pt idx="0">
                  <c:v>1. Quartal</c:v>
                </c:pt>
                <c:pt idx="1">
                  <c:v>2. Quartal</c:v>
                </c:pt>
                <c:pt idx="2">
                  <c:v>3. Quartal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70</c:v>
                </c:pt>
                <c:pt idx="1">
                  <c:v>20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C42-4201-A251-178CC9712E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solidFill>
              <a:srgbClr val="F29B26"/>
            </a:solidFill>
          </c:spPr>
          <c:dPt>
            <c:idx val="0"/>
            <c:bubble3D val="0"/>
            <c:spPr>
              <a:solidFill>
                <a:srgbClr val="F29B2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D6-4D55-8E2B-E89BAF6F76B6}"/>
              </c:ext>
            </c:extLst>
          </c:dPt>
          <c:dPt>
            <c:idx val="1"/>
            <c:bubble3D val="0"/>
            <c:spPr>
              <a:solidFill>
                <a:srgbClr val="BD392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D6-4D55-8E2B-E89BAF6F76B6}"/>
              </c:ext>
            </c:extLst>
          </c:dPt>
          <c:dPt>
            <c:idx val="2"/>
            <c:bubble3D val="0"/>
            <c:spPr>
              <a:solidFill>
                <a:srgbClr val="9BBB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1D6-4D55-8E2B-E89BAF6F76B6}"/>
              </c:ext>
            </c:extLst>
          </c:dPt>
          <c:cat>
            <c:strRef>
              <c:f>Tabelle1!$A$2:$A$4</c:f>
              <c:strCache>
                <c:ptCount val="3"/>
                <c:pt idx="0">
                  <c:v>1. Quartal</c:v>
                </c:pt>
                <c:pt idx="1">
                  <c:v>2. Quartal</c:v>
                </c:pt>
                <c:pt idx="2">
                  <c:v>3. Quartal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70</c:v>
                </c:pt>
                <c:pt idx="1">
                  <c:v>20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D6-4D55-8E2B-E89BAF6F76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solidFill>
              <a:srgbClr val="F29B26"/>
            </a:solidFill>
          </c:spPr>
          <c:dPt>
            <c:idx val="0"/>
            <c:bubble3D val="0"/>
            <c:spPr>
              <a:solidFill>
                <a:srgbClr val="F29B2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34C-4956-9E46-4CFA56EB88D4}"/>
              </c:ext>
            </c:extLst>
          </c:dPt>
          <c:dPt>
            <c:idx val="1"/>
            <c:bubble3D val="0"/>
            <c:spPr>
              <a:solidFill>
                <a:srgbClr val="BD392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34C-4956-9E46-4CFA56EB88D4}"/>
              </c:ext>
            </c:extLst>
          </c:dPt>
          <c:dPt>
            <c:idx val="2"/>
            <c:bubble3D val="0"/>
            <c:spPr>
              <a:solidFill>
                <a:srgbClr val="9BBB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34C-4956-9E46-4CFA56EB88D4}"/>
              </c:ext>
            </c:extLst>
          </c:dPt>
          <c:cat>
            <c:strRef>
              <c:f>Tabelle1!$A$2:$A$4</c:f>
              <c:strCache>
                <c:ptCount val="3"/>
                <c:pt idx="0">
                  <c:v>1. Quartal</c:v>
                </c:pt>
                <c:pt idx="1">
                  <c:v>2. Quartal</c:v>
                </c:pt>
                <c:pt idx="2">
                  <c:v>3. Quartal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70</c:v>
                </c:pt>
                <c:pt idx="1">
                  <c:v>20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34C-4956-9E46-4CFA56EB88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solidFill>
              <a:srgbClr val="F29B26"/>
            </a:solidFill>
          </c:spPr>
          <c:dPt>
            <c:idx val="0"/>
            <c:bubble3D val="0"/>
            <c:spPr>
              <a:solidFill>
                <a:srgbClr val="F29B2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42-4201-A251-178CC9712E5F}"/>
              </c:ext>
            </c:extLst>
          </c:dPt>
          <c:dPt>
            <c:idx val="1"/>
            <c:bubble3D val="0"/>
            <c:spPr>
              <a:solidFill>
                <a:srgbClr val="BD392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42-4201-A251-178CC9712E5F}"/>
              </c:ext>
            </c:extLst>
          </c:dPt>
          <c:dPt>
            <c:idx val="2"/>
            <c:bubble3D val="0"/>
            <c:spPr>
              <a:solidFill>
                <a:srgbClr val="9BBB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C42-4201-A251-178CC9712E5F}"/>
              </c:ext>
            </c:extLst>
          </c:dPt>
          <c:cat>
            <c:strRef>
              <c:f>Tabelle1!$A$2:$A$4</c:f>
              <c:strCache>
                <c:ptCount val="3"/>
                <c:pt idx="0">
                  <c:v>1. Quartal</c:v>
                </c:pt>
                <c:pt idx="1">
                  <c:v>2. Quartal</c:v>
                </c:pt>
                <c:pt idx="2">
                  <c:v>3. Quartal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70</c:v>
                </c:pt>
                <c:pt idx="1">
                  <c:v>20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C42-4201-A251-178CC9712E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hart" Target="../charts/chart3.xml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chart" Target="../charts/chart1.xml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hart" Target="../charts/chart6.xml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chart" Target="../charts/chart4.xml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0831" b="23880"/>
          <a:stretch>
            <a:fillRect/>
          </a:stretch>
        </p:blipFill>
        <p:spPr>
          <a:xfrm>
            <a:off x="16097649" y="9741441"/>
            <a:ext cx="1430364" cy="736059"/>
          </a:xfrm>
          <a:prstGeom prst="rect">
            <a:avLst/>
          </a:prstGeom>
        </p:spPr>
      </p:pic>
      <p:pic>
        <p:nvPicPr>
          <p:cNvPr id="55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400" y="555621"/>
            <a:ext cx="1811406" cy="568329"/>
          </a:xfrm>
          <a:prstGeom prst="rect">
            <a:avLst/>
          </a:prstGeom>
        </p:spPr>
      </p:pic>
      <p:pic>
        <p:nvPicPr>
          <p:cNvPr id="62" name="Picture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736481" y="3330990"/>
            <a:ext cx="2072830" cy="4114800"/>
          </a:xfrm>
          <a:prstGeom prst="rect">
            <a:avLst/>
          </a:prstGeom>
        </p:spPr>
      </p:pic>
      <p:pic>
        <p:nvPicPr>
          <p:cNvPr id="63" name="Picture 6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809055" y="3330990"/>
            <a:ext cx="1980248" cy="4114800"/>
          </a:xfrm>
          <a:prstGeom prst="rect">
            <a:avLst/>
          </a:prstGeom>
        </p:spPr>
      </p:pic>
      <p:pic>
        <p:nvPicPr>
          <p:cNvPr id="68" name="Picture 53">
            <a:extLst>
              <a:ext uri="{FF2B5EF4-FFF2-40B4-BE49-F238E27FC236}">
                <a16:creationId xmlns:a16="http://schemas.microsoft.com/office/drawing/2014/main" id="{79176679-66F2-B4D8-7192-D08CD2E1DDE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097649" y="219948"/>
            <a:ext cx="1256901" cy="1256901"/>
          </a:xfrm>
          <a:prstGeom prst="rect">
            <a:avLst/>
          </a:prstGeom>
        </p:spPr>
      </p:pic>
      <p:sp>
        <p:nvSpPr>
          <p:cNvPr id="69" name="TextBox 62">
            <a:extLst>
              <a:ext uri="{FF2B5EF4-FFF2-40B4-BE49-F238E27FC236}">
                <a16:creationId xmlns:a16="http://schemas.microsoft.com/office/drawing/2014/main" id="{F432FDFA-B083-2836-F88E-5B16FCEDD788}"/>
              </a:ext>
            </a:extLst>
          </p:cNvPr>
          <p:cNvSpPr txBox="1"/>
          <p:nvPr/>
        </p:nvSpPr>
        <p:spPr>
          <a:xfrm>
            <a:off x="5861240" y="9691626"/>
            <a:ext cx="3437185" cy="366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2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A6F7C"/>
                </a:solidFill>
                <a:effectLst/>
                <a:uLnTx/>
                <a:uFillTx/>
                <a:latin typeface="Barlow Medium"/>
                <a:ea typeface="+mn-ea"/>
                <a:cs typeface="+mn-cs"/>
              </a:rPr>
              <a:t>www.strategypunk.com</a:t>
            </a:r>
          </a:p>
        </p:txBody>
      </p:sp>
      <p:sp>
        <p:nvSpPr>
          <p:cNvPr id="81" name="TextBox 62">
            <a:extLst>
              <a:ext uri="{FF2B5EF4-FFF2-40B4-BE49-F238E27FC236}">
                <a16:creationId xmlns:a16="http://schemas.microsoft.com/office/drawing/2014/main" id="{DD896A77-CF1E-3B88-A86B-B4DA45517DD0}"/>
              </a:ext>
            </a:extLst>
          </p:cNvPr>
          <p:cNvSpPr txBox="1"/>
          <p:nvPr/>
        </p:nvSpPr>
        <p:spPr>
          <a:xfrm>
            <a:off x="2314480" y="839785"/>
            <a:ext cx="13432495" cy="4655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2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Medium"/>
                <a:ea typeface="+mn-ea"/>
                <a:cs typeface="+mn-cs"/>
              </a:rPr>
              <a:t>McKinsey – Three Horizons of Growth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605AFB9-DC35-9C6F-C8FF-240A0DC4528F}"/>
              </a:ext>
            </a:extLst>
          </p:cNvPr>
          <p:cNvSpPr/>
          <p:nvPr/>
        </p:nvSpPr>
        <p:spPr>
          <a:xfrm>
            <a:off x="1752600" y="2059896"/>
            <a:ext cx="15601950" cy="685800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6E7DFEE-DC32-C509-C053-11CCCA6B6AAA}"/>
              </a:ext>
            </a:extLst>
          </p:cNvPr>
          <p:cNvSpPr/>
          <p:nvPr/>
        </p:nvSpPr>
        <p:spPr>
          <a:xfrm>
            <a:off x="1752600" y="5905500"/>
            <a:ext cx="7772400" cy="3012396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488711B-7FA8-B3C9-F3D9-4889B27B442A}"/>
              </a:ext>
            </a:extLst>
          </p:cNvPr>
          <p:cNvSpPr/>
          <p:nvPr/>
        </p:nvSpPr>
        <p:spPr>
          <a:xfrm>
            <a:off x="1752600" y="4000500"/>
            <a:ext cx="12039600" cy="4917396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8D8E268-2B45-EE5C-874A-952E46B2951B}"/>
              </a:ext>
            </a:extLst>
          </p:cNvPr>
          <p:cNvSpPr txBox="1"/>
          <p:nvPr/>
        </p:nvSpPr>
        <p:spPr>
          <a:xfrm>
            <a:off x="6936561" y="6074477"/>
            <a:ext cx="23615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b="1" dirty="0">
                <a:solidFill>
                  <a:srgbClr val="F29B26"/>
                </a:solidFill>
                <a:latin typeface="Barlow Medium"/>
              </a:rPr>
              <a:t>Horizon 1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E275A4E-4AF0-0345-314C-14825CE6E40A}"/>
              </a:ext>
            </a:extLst>
          </p:cNvPr>
          <p:cNvSpPr txBox="1"/>
          <p:nvPr/>
        </p:nvSpPr>
        <p:spPr>
          <a:xfrm>
            <a:off x="11097137" y="4187171"/>
            <a:ext cx="24673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b="1" dirty="0">
                <a:solidFill>
                  <a:srgbClr val="BD392F"/>
                </a:solidFill>
                <a:latin typeface="Barlow Medium"/>
              </a:rPr>
              <a:t>Horizon 2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B4C62F1-3319-E580-FEF2-AF314CBE32F9}"/>
              </a:ext>
            </a:extLst>
          </p:cNvPr>
          <p:cNvSpPr txBox="1"/>
          <p:nvPr/>
        </p:nvSpPr>
        <p:spPr>
          <a:xfrm>
            <a:off x="14724066" y="2271313"/>
            <a:ext cx="24561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b="1" dirty="0">
                <a:solidFill>
                  <a:srgbClr val="9BBB5C"/>
                </a:solidFill>
                <a:latin typeface="Barlow Medium"/>
              </a:rPr>
              <a:t>Horizon 3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C79EFA5-89E2-44C3-29BC-33DDDFD5EAC0}"/>
              </a:ext>
            </a:extLst>
          </p:cNvPr>
          <p:cNvSpPr txBox="1"/>
          <p:nvPr/>
        </p:nvSpPr>
        <p:spPr>
          <a:xfrm>
            <a:off x="504903" y="7057755"/>
            <a:ext cx="10791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latin typeface="Barlow Medium"/>
              </a:rPr>
              <a:t>Existing</a:t>
            </a:r>
          </a:p>
          <a:p>
            <a:r>
              <a:rPr lang="de-DE" sz="2000" b="1" dirty="0">
                <a:latin typeface="Barlow Medium"/>
              </a:rPr>
              <a:t>Market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F2D9793-FEE3-6F14-C9B3-B78FD00B1C37}"/>
              </a:ext>
            </a:extLst>
          </p:cNvPr>
          <p:cNvSpPr txBox="1"/>
          <p:nvPr/>
        </p:nvSpPr>
        <p:spPr>
          <a:xfrm>
            <a:off x="508349" y="4602669"/>
            <a:ext cx="1244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latin typeface="Barlow Medium"/>
              </a:rPr>
              <a:t>Emerging</a:t>
            </a:r>
          </a:p>
          <a:p>
            <a:r>
              <a:rPr lang="de-DE" sz="2000" b="1" dirty="0">
                <a:latin typeface="Barlow Medium"/>
              </a:rPr>
              <a:t>Market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592FC2-4109-03E7-A9D8-02465449D029}"/>
              </a:ext>
            </a:extLst>
          </p:cNvPr>
          <p:cNvSpPr txBox="1"/>
          <p:nvPr/>
        </p:nvSpPr>
        <p:spPr>
          <a:xfrm>
            <a:off x="508349" y="2647148"/>
            <a:ext cx="9428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latin typeface="Barlow Medium"/>
              </a:rPr>
              <a:t>New</a:t>
            </a:r>
          </a:p>
          <a:p>
            <a:r>
              <a:rPr lang="de-DE" sz="2000" b="1" dirty="0">
                <a:latin typeface="Barlow Medium"/>
              </a:rPr>
              <a:t>Market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5DB3B70-2568-A529-BE77-2351AF08B2E7}"/>
              </a:ext>
            </a:extLst>
          </p:cNvPr>
          <p:cNvSpPr txBox="1"/>
          <p:nvPr/>
        </p:nvSpPr>
        <p:spPr>
          <a:xfrm>
            <a:off x="504903" y="1757489"/>
            <a:ext cx="1395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i="1" dirty="0">
                <a:solidFill>
                  <a:srgbClr val="656564"/>
                </a:solidFill>
                <a:latin typeface="Barlow Medium"/>
              </a:rPr>
              <a:t>Market Perspective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9A95BD6-6798-6C0F-5C43-7202164F17AD}"/>
              </a:ext>
            </a:extLst>
          </p:cNvPr>
          <p:cNvSpPr txBox="1"/>
          <p:nvPr/>
        </p:nvSpPr>
        <p:spPr>
          <a:xfrm>
            <a:off x="1963806" y="9100833"/>
            <a:ext cx="3437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Barlow Medium"/>
              </a:rPr>
              <a:t>Mature Technology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330659C-D57C-E251-8511-28FEB9BE4C5E}"/>
              </a:ext>
            </a:extLst>
          </p:cNvPr>
          <p:cNvSpPr txBox="1"/>
          <p:nvPr/>
        </p:nvSpPr>
        <p:spPr>
          <a:xfrm>
            <a:off x="9787608" y="9100833"/>
            <a:ext cx="3437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Barlow Medium"/>
              </a:rPr>
              <a:t>Emerging Technology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005B36B-B385-EF3D-4833-7F58DA94CAEF}"/>
              </a:ext>
            </a:extLst>
          </p:cNvPr>
          <p:cNvSpPr txBox="1"/>
          <p:nvPr/>
        </p:nvSpPr>
        <p:spPr>
          <a:xfrm>
            <a:off x="13888281" y="9099070"/>
            <a:ext cx="3437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Barlow Medium"/>
              </a:rPr>
              <a:t>New Technology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8E69399-FBCF-6AD1-2C8A-32D02736190D}"/>
              </a:ext>
            </a:extLst>
          </p:cNvPr>
          <p:cNvSpPr txBox="1"/>
          <p:nvPr/>
        </p:nvSpPr>
        <p:spPr>
          <a:xfrm>
            <a:off x="16593805" y="8975960"/>
            <a:ext cx="1395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i="1" dirty="0">
                <a:solidFill>
                  <a:srgbClr val="656564"/>
                </a:solidFill>
                <a:latin typeface="Barlow Medium"/>
              </a:rPr>
              <a:t>Technology Perspective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B1066CC-7DF8-C514-C266-067B38D361B5}"/>
              </a:ext>
            </a:extLst>
          </p:cNvPr>
          <p:cNvSpPr txBox="1"/>
          <p:nvPr/>
        </p:nvSpPr>
        <p:spPr>
          <a:xfrm>
            <a:off x="2002027" y="7180865"/>
            <a:ext cx="118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i="1" dirty="0">
                <a:solidFill>
                  <a:srgbClr val="F29B26"/>
                </a:solidFill>
                <a:latin typeface="Barlow Medium"/>
              </a:rPr>
              <a:t>Sustain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71774F2-D116-5DE9-D03A-780761E2E2EF}"/>
              </a:ext>
            </a:extLst>
          </p:cNvPr>
          <p:cNvSpPr txBox="1"/>
          <p:nvPr/>
        </p:nvSpPr>
        <p:spPr>
          <a:xfrm>
            <a:off x="2002027" y="4738165"/>
            <a:ext cx="2494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i="1" dirty="0" err="1">
                <a:solidFill>
                  <a:srgbClr val="BD392F"/>
                </a:solidFill>
                <a:latin typeface="Barlow Medium"/>
              </a:rPr>
              <a:t>Adjacent</a:t>
            </a:r>
            <a:r>
              <a:rPr lang="de-DE" sz="2400" b="1" i="1" dirty="0">
                <a:solidFill>
                  <a:srgbClr val="BD392F"/>
                </a:solidFill>
                <a:latin typeface="Barlow Medium"/>
              </a:rPr>
              <a:t> </a:t>
            </a:r>
            <a:r>
              <a:rPr lang="de-DE" sz="2400" b="1" i="1" dirty="0" err="1">
                <a:solidFill>
                  <a:srgbClr val="BD392F"/>
                </a:solidFill>
                <a:latin typeface="Barlow Medium"/>
              </a:rPr>
              <a:t>Markets</a:t>
            </a:r>
            <a:endParaRPr lang="de-DE" sz="2400" b="1" i="1" dirty="0">
              <a:solidFill>
                <a:srgbClr val="BD392F"/>
              </a:solidFill>
              <a:latin typeface="Barlow Medium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E256FB5-A20B-B717-4767-2443ACCFB15D}"/>
              </a:ext>
            </a:extLst>
          </p:cNvPr>
          <p:cNvSpPr txBox="1"/>
          <p:nvPr/>
        </p:nvSpPr>
        <p:spPr>
          <a:xfrm>
            <a:off x="2019749" y="2770258"/>
            <a:ext cx="2973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i="1" dirty="0" err="1">
                <a:solidFill>
                  <a:srgbClr val="9BBB5C"/>
                </a:solidFill>
                <a:latin typeface="Barlow Medium"/>
              </a:rPr>
              <a:t>Explore</a:t>
            </a:r>
            <a:r>
              <a:rPr lang="de-DE" sz="2400" b="1" i="1" dirty="0">
                <a:solidFill>
                  <a:srgbClr val="9BBB5C"/>
                </a:solidFill>
                <a:latin typeface="Barlow Medium"/>
              </a:rPr>
              <a:t> New </a:t>
            </a:r>
            <a:r>
              <a:rPr lang="de-DE" sz="2400" b="1" i="1" dirty="0" err="1">
                <a:solidFill>
                  <a:srgbClr val="9BBB5C"/>
                </a:solidFill>
                <a:latin typeface="Barlow Medium"/>
              </a:rPr>
              <a:t>Markets</a:t>
            </a:r>
            <a:endParaRPr lang="de-DE" sz="2400" b="1" i="1" dirty="0">
              <a:solidFill>
                <a:srgbClr val="9BBB5C"/>
              </a:solidFill>
              <a:latin typeface="Barlow Medium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5DAA7BC-4B2A-0A12-80A5-6D76A0D9F3C5}"/>
              </a:ext>
            </a:extLst>
          </p:cNvPr>
          <p:cNvSpPr txBox="1"/>
          <p:nvPr/>
        </p:nvSpPr>
        <p:spPr>
          <a:xfrm>
            <a:off x="6626807" y="8315986"/>
            <a:ext cx="2685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i="1" dirty="0" err="1">
                <a:solidFill>
                  <a:srgbClr val="F29B26"/>
                </a:solidFill>
                <a:latin typeface="Barlow Medium"/>
              </a:rPr>
              <a:t>Optimize</a:t>
            </a:r>
            <a:r>
              <a:rPr lang="de-DE" sz="2400" b="1" i="1" dirty="0">
                <a:solidFill>
                  <a:srgbClr val="F29B26"/>
                </a:solidFill>
                <a:latin typeface="Barlow Medium"/>
              </a:rPr>
              <a:t> Efficiency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61B1D4F3-6697-E4E1-00AC-2ABE91589013}"/>
              </a:ext>
            </a:extLst>
          </p:cNvPr>
          <p:cNvSpPr txBox="1"/>
          <p:nvPr/>
        </p:nvSpPr>
        <p:spPr>
          <a:xfrm>
            <a:off x="10912792" y="8315985"/>
            <a:ext cx="2836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i="1" dirty="0">
                <a:solidFill>
                  <a:srgbClr val="BD392F"/>
                </a:solidFill>
                <a:latin typeface="Barlow Medium"/>
              </a:rPr>
              <a:t>Accelerate Adoption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ABC9252-3745-A123-1709-2E4959676BF9}"/>
              </a:ext>
            </a:extLst>
          </p:cNvPr>
          <p:cNvSpPr txBox="1"/>
          <p:nvPr/>
        </p:nvSpPr>
        <p:spPr>
          <a:xfrm>
            <a:off x="14760270" y="8315984"/>
            <a:ext cx="246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i="1" dirty="0">
                <a:solidFill>
                  <a:srgbClr val="9BBB5C"/>
                </a:solidFill>
                <a:latin typeface="Barlow Medium"/>
              </a:rPr>
              <a:t>Foster Innovation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382D3B4B-4271-A7AC-31D8-637284020315}"/>
              </a:ext>
            </a:extLst>
          </p:cNvPr>
          <p:cNvGrpSpPr/>
          <p:nvPr/>
        </p:nvGrpSpPr>
        <p:grpSpPr>
          <a:xfrm>
            <a:off x="7149235" y="6843918"/>
            <a:ext cx="1936196" cy="1389191"/>
            <a:chOff x="7149235" y="6843918"/>
            <a:chExt cx="1936196" cy="1389191"/>
          </a:xfrm>
        </p:grpSpPr>
        <p:graphicFrame>
          <p:nvGraphicFramePr>
            <p:cNvPr id="26" name="Diagramm 25">
              <a:extLst>
                <a:ext uri="{FF2B5EF4-FFF2-40B4-BE49-F238E27FC236}">
                  <a16:creationId xmlns:a16="http://schemas.microsoft.com/office/drawing/2014/main" id="{248E94A7-7B4B-1CFA-2555-470A492829E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6121233"/>
                </p:ext>
              </p:extLst>
            </p:nvPr>
          </p:nvGraphicFramePr>
          <p:xfrm>
            <a:off x="7149235" y="6843918"/>
            <a:ext cx="1936196" cy="138919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D25D70D1-FB0C-09CB-46A3-A210F254632D}"/>
                </a:ext>
              </a:extLst>
            </p:cNvPr>
            <p:cNvSpPr txBox="1"/>
            <p:nvPr/>
          </p:nvSpPr>
          <p:spPr>
            <a:xfrm>
              <a:off x="7801022" y="7342071"/>
              <a:ext cx="6607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>
                  <a:solidFill>
                    <a:srgbClr val="F29B26"/>
                  </a:solidFill>
                  <a:latin typeface="Barlow Medium"/>
                </a:rPr>
                <a:t>70%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BC004F68-6998-AD01-BD34-DC65B877F6D6}"/>
              </a:ext>
            </a:extLst>
          </p:cNvPr>
          <p:cNvGrpSpPr/>
          <p:nvPr/>
        </p:nvGrpSpPr>
        <p:grpSpPr>
          <a:xfrm>
            <a:off x="11362710" y="4926251"/>
            <a:ext cx="1936196" cy="1389191"/>
            <a:chOff x="7149235" y="6843918"/>
            <a:chExt cx="1936196" cy="1389191"/>
          </a:xfrm>
        </p:grpSpPr>
        <p:graphicFrame>
          <p:nvGraphicFramePr>
            <p:cNvPr id="30" name="Diagramm 29">
              <a:extLst>
                <a:ext uri="{FF2B5EF4-FFF2-40B4-BE49-F238E27FC236}">
                  <a16:creationId xmlns:a16="http://schemas.microsoft.com/office/drawing/2014/main" id="{31CFBA80-3E4A-C2F7-31AC-D02CD2F6411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83723527"/>
                </p:ext>
              </p:extLst>
            </p:nvPr>
          </p:nvGraphicFramePr>
          <p:xfrm>
            <a:off x="7149235" y="6843918"/>
            <a:ext cx="1936196" cy="138919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81092327-ECE0-24B2-EB73-132257421C8C}"/>
                </a:ext>
              </a:extLst>
            </p:cNvPr>
            <p:cNvSpPr txBox="1"/>
            <p:nvPr/>
          </p:nvSpPr>
          <p:spPr>
            <a:xfrm>
              <a:off x="7801022" y="7342071"/>
              <a:ext cx="6767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>
                  <a:solidFill>
                    <a:srgbClr val="BD392F"/>
                  </a:solidFill>
                  <a:latin typeface="Barlow Medium"/>
                </a:rPr>
                <a:t>20%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FC521AE6-2415-8F6D-DADB-118EB030D06C}"/>
              </a:ext>
            </a:extLst>
          </p:cNvPr>
          <p:cNvGrpSpPr/>
          <p:nvPr/>
        </p:nvGrpSpPr>
        <p:grpSpPr>
          <a:xfrm>
            <a:off x="14984029" y="3040754"/>
            <a:ext cx="1936196" cy="1389191"/>
            <a:chOff x="7149235" y="6843918"/>
            <a:chExt cx="1936196" cy="1389191"/>
          </a:xfrm>
        </p:grpSpPr>
        <p:graphicFrame>
          <p:nvGraphicFramePr>
            <p:cNvPr id="33" name="Diagramm 32">
              <a:extLst>
                <a:ext uri="{FF2B5EF4-FFF2-40B4-BE49-F238E27FC236}">
                  <a16:creationId xmlns:a16="http://schemas.microsoft.com/office/drawing/2014/main" id="{35657BB5-F97A-37F0-04BF-BDE66C7BC3C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25469807"/>
                </p:ext>
              </p:extLst>
            </p:nvPr>
          </p:nvGraphicFramePr>
          <p:xfrm>
            <a:off x="7149235" y="6843918"/>
            <a:ext cx="1936196" cy="138919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16875714-C4E7-4EC1-49B9-A36A8A88A7C3}"/>
                </a:ext>
              </a:extLst>
            </p:cNvPr>
            <p:cNvSpPr txBox="1"/>
            <p:nvPr/>
          </p:nvSpPr>
          <p:spPr>
            <a:xfrm>
              <a:off x="7801022" y="7342071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>
                  <a:solidFill>
                    <a:srgbClr val="9BBB5C"/>
                  </a:solidFill>
                  <a:latin typeface="Barlow Medium"/>
                </a:rPr>
                <a:t>10%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959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0831" b="23880"/>
          <a:stretch>
            <a:fillRect/>
          </a:stretch>
        </p:blipFill>
        <p:spPr>
          <a:xfrm>
            <a:off x="16097649" y="9741441"/>
            <a:ext cx="1430364" cy="736059"/>
          </a:xfrm>
          <a:prstGeom prst="rect">
            <a:avLst/>
          </a:prstGeom>
        </p:spPr>
      </p:pic>
      <p:pic>
        <p:nvPicPr>
          <p:cNvPr id="55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400" y="555621"/>
            <a:ext cx="1811406" cy="568329"/>
          </a:xfrm>
          <a:prstGeom prst="rect">
            <a:avLst/>
          </a:prstGeom>
        </p:spPr>
      </p:pic>
      <p:pic>
        <p:nvPicPr>
          <p:cNvPr id="62" name="Picture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736481" y="3330990"/>
            <a:ext cx="2072830" cy="4114800"/>
          </a:xfrm>
          <a:prstGeom prst="rect">
            <a:avLst/>
          </a:prstGeom>
        </p:spPr>
      </p:pic>
      <p:pic>
        <p:nvPicPr>
          <p:cNvPr id="63" name="Picture 6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809055" y="3330990"/>
            <a:ext cx="1980248" cy="4114800"/>
          </a:xfrm>
          <a:prstGeom prst="rect">
            <a:avLst/>
          </a:prstGeom>
        </p:spPr>
      </p:pic>
      <p:pic>
        <p:nvPicPr>
          <p:cNvPr id="68" name="Picture 53">
            <a:extLst>
              <a:ext uri="{FF2B5EF4-FFF2-40B4-BE49-F238E27FC236}">
                <a16:creationId xmlns:a16="http://schemas.microsoft.com/office/drawing/2014/main" id="{79176679-66F2-B4D8-7192-D08CD2E1DDE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097649" y="219948"/>
            <a:ext cx="1256901" cy="1256901"/>
          </a:xfrm>
          <a:prstGeom prst="rect">
            <a:avLst/>
          </a:prstGeom>
        </p:spPr>
      </p:pic>
      <p:sp>
        <p:nvSpPr>
          <p:cNvPr id="69" name="TextBox 62">
            <a:extLst>
              <a:ext uri="{FF2B5EF4-FFF2-40B4-BE49-F238E27FC236}">
                <a16:creationId xmlns:a16="http://schemas.microsoft.com/office/drawing/2014/main" id="{F432FDFA-B083-2836-F88E-5B16FCEDD788}"/>
              </a:ext>
            </a:extLst>
          </p:cNvPr>
          <p:cNvSpPr txBox="1"/>
          <p:nvPr/>
        </p:nvSpPr>
        <p:spPr>
          <a:xfrm>
            <a:off x="5861240" y="9691626"/>
            <a:ext cx="3437185" cy="366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2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A6F7C"/>
                </a:solidFill>
                <a:effectLst/>
                <a:uLnTx/>
                <a:uFillTx/>
                <a:latin typeface="Barlow Medium"/>
                <a:ea typeface="+mn-ea"/>
                <a:cs typeface="+mn-cs"/>
              </a:rPr>
              <a:t>www.strategypunk.com</a:t>
            </a:r>
          </a:p>
        </p:txBody>
      </p:sp>
      <p:sp>
        <p:nvSpPr>
          <p:cNvPr id="81" name="TextBox 62">
            <a:extLst>
              <a:ext uri="{FF2B5EF4-FFF2-40B4-BE49-F238E27FC236}">
                <a16:creationId xmlns:a16="http://schemas.microsoft.com/office/drawing/2014/main" id="{DD896A77-CF1E-3B88-A86B-B4DA45517DD0}"/>
              </a:ext>
            </a:extLst>
          </p:cNvPr>
          <p:cNvSpPr txBox="1"/>
          <p:nvPr/>
        </p:nvSpPr>
        <p:spPr>
          <a:xfrm>
            <a:off x="2314480" y="839785"/>
            <a:ext cx="13432495" cy="8566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2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Medium"/>
                <a:ea typeface="+mn-ea"/>
                <a:cs typeface="+mn-cs"/>
              </a:rPr>
              <a:t>McKinsey – Three Horizons of Growth</a:t>
            </a:r>
          </a:p>
          <a:p>
            <a:pPr marL="0" marR="0" lvl="0" indent="0" algn="l" defTabSz="914400" rtl="0" eaLnBrk="1" fontAlgn="auto" latinLnBrk="0" hangingPunct="1">
              <a:lnSpc>
                <a:spcPts val="32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 Medium"/>
              <a:ea typeface="+mn-ea"/>
              <a:cs typeface="+mn-cs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605AFB9-DC35-9C6F-C8FF-240A0DC4528F}"/>
              </a:ext>
            </a:extLst>
          </p:cNvPr>
          <p:cNvSpPr/>
          <p:nvPr/>
        </p:nvSpPr>
        <p:spPr>
          <a:xfrm>
            <a:off x="1752600" y="2059896"/>
            <a:ext cx="15601950" cy="685800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6E7DFEE-DC32-C509-C053-11CCCA6B6AAA}"/>
              </a:ext>
            </a:extLst>
          </p:cNvPr>
          <p:cNvSpPr/>
          <p:nvPr/>
        </p:nvSpPr>
        <p:spPr>
          <a:xfrm>
            <a:off x="1752600" y="5905500"/>
            <a:ext cx="7772400" cy="3012396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488711B-7FA8-B3C9-F3D9-4889B27B442A}"/>
              </a:ext>
            </a:extLst>
          </p:cNvPr>
          <p:cNvSpPr/>
          <p:nvPr/>
        </p:nvSpPr>
        <p:spPr>
          <a:xfrm>
            <a:off x="1752600" y="4000500"/>
            <a:ext cx="12039600" cy="4917396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8D8E268-2B45-EE5C-874A-952E46B2951B}"/>
              </a:ext>
            </a:extLst>
          </p:cNvPr>
          <p:cNvSpPr txBox="1"/>
          <p:nvPr/>
        </p:nvSpPr>
        <p:spPr>
          <a:xfrm>
            <a:off x="6936561" y="6074477"/>
            <a:ext cx="23615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srgbClr val="F29B26"/>
                </a:solidFill>
                <a:effectLst/>
                <a:uLnTx/>
                <a:uFillTx/>
                <a:latin typeface="Barlow Medium"/>
                <a:ea typeface="+mn-ea"/>
                <a:cs typeface="+mn-cs"/>
              </a:rPr>
              <a:t>Horizon 1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E275A4E-4AF0-0345-314C-14825CE6E40A}"/>
              </a:ext>
            </a:extLst>
          </p:cNvPr>
          <p:cNvSpPr txBox="1"/>
          <p:nvPr/>
        </p:nvSpPr>
        <p:spPr>
          <a:xfrm>
            <a:off x="11097137" y="4187171"/>
            <a:ext cx="24673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srgbClr val="BD392F"/>
                </a:solidFill>
                <a:effectLst/>
                <a:uLnTx/>
                <a:uFillTx/>
                <a:latin typeface="Barlow Medium"/>
                <a:ea typeface="+mn-ea"/>
                <a:cs typeface="+mn-cs"/>
              </a:rPr>
              <a:t>Horizon 2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B4C62F1-3319-E580-FEF2-AF314CBE32F9}"/>
              </a:ext>
            </a:extLst>
          </p:cNvPr>
          <p:cNvSpPr txBox="1"/>
          <p:nvPr/>
        </p:nvSpPr>
        <p:spPr>
          <a:xfrm>
            <a:off x="14724066" y="2271313"/>
            <a:ext cx="24561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srgbClr val="9BBB5C"/>
                </a:solidFill>
                <a:effectLst/>
                <a:uLnTx/>
                <a:uFillTx/>
                <a:latin typeface="Barlow Medium"/>
                <a:ea typeface="+mn-ea"/>
                <a:cs typeface="+mn-cs"/>
              </a:rPr>
              <a:t>Horizon 3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C79EFA5-89E2-44C3-29BC-33DDDFD5EAC0}"/>
              </a:ext>
            </a:extLst>
          </p:cNvPr>
          <p:cNvSpPr txBox="1"/>
          <p:nvPr/>
        </p:nvSpPr>
        <p:spPr>
          <a:xfrm>
            <a:off x="504903" y="7057755"/>
            <a:ext cx="10791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Medium"/>
                <a:ea typeface="+mn-ea"/>
                <a:cs typeface="+mn-cs"/>
              </a:rPr>
              <a:t>Existing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Medium"/>
                <a:ea typeface="+mn-ea"/>
                <a:cs typeface="+mn-cs"/>
              </a:rPr>
              <a:t>Market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F2D9793-FEE3-6F14-C9B3-B78FD00B1C37}"/>
              </a:ext>
            </a:extLst>
          </p:cNvPr>
          <p:cNvSpPr txBox="1"/>
          <p:nvPr/>
        </p:nvSpPr>
        <p:spPr>
          <a:xfrm>
            <a:off x="508349" y="4602669"/>
            <a:ext cx="1244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Medium"/>
                <a:ea typeface="+mn-ea"/>
                <a:cs typeface="+mn-cs"/>
              </a:rPr>
              <a:t>Emerging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Medium"/>
                <a:ea typeface="+mn-ea"/>
                <a:cs typeface="+mn-cs"/>
              </a:rPr>
              <a:t>Market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592FC2-4109-03E7-A9D8-02465449D029}"/>
              </a:ext>
            </a:extLst>
          </p:cNvPr>
          <p:cNvSpPr txBox="1"/>
          <p:nvPr/>
        </p:nvSpPr>
        <p:spPr>
          <a:xfrm>
            <a:off x="508349" y="2647148"/>
            <a:ext cx="9428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Medium"/>
                <a:ea typeface="+mn-ea"/>
                <a:cs typeface="+mn-cs"/>
              </a:rPr>
              <a:t>New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Medium"/>
                <a:ea typeface="+mn-ea"/>
                <a:cs typeface="+mn-cs"/>
              </a:rPr>
              <a:t>Market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5DB3B70-2568-A529-BE77-2351AF08B2E7}"/>
              </a:ext>
            </a:extLst>
          </p:cNvPr>
          <p:cNvSpPr txBox="1"/>
          <p:nvPr/>
        </p:nvSpPr>
        <p:spPr>
          <a:xfrm>
            <a:off x="504903" y="1757489"/>
            <a:ext cx="1395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1" u="none" strike="noStrike" kern="1200" cap="none" spc="0" normalizeH="0" baseline="0" noProof="0" dirty="0">
                <a:ln>
                  <a:noFill/>
                </a:ln>
                <a:solidFill>
                  <a:srgbClr val="656564"/>
                </a:solidFill>
                <a:effectLst/>
                <a:uLnTx/>
                <a:uFillTx/>
                <a:latin typeface="Barlow Medium"/>
                <a:ea typeface="+mn-ea"/>
                <a:cs typeface="+mn-cs"/>
              </a:rPr>
              <a:t>Market Perspective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9A95BD6-6798-6C0F-5C43-7202164F17AD}"/>
              </a:ext>
            </a:extLst>
          </p:cNvPr>
          <p:cNvSpPr txBox="1"/>
          <p:nvPr/>
        </p:nvSpPr>
        <p:spPr>
          <a:xfrm>
            <a:off x="1963806" y="9100833"/>
            <a:ext cx="3437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Medium"/>
                <a:ea typeface="+mn-ea"/>
                <a:cs typeface="+mn-cs"/>
              </a:rPr>
              <a:t>Mature Technology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330659C-D57C-E251-8511-28FEB9BE4C5E}"/>
              </a:ext>
            </a:extLst>
          </p:cNvPr>
          <p:cNvSpPr txBox="1"/>
          <p:nvPr/>
        </p:nvSpPr>
        <p:spPr>
          <a:xfrm>
            <a:off x="9787608" y="9100833"/>
            <a:ext cx="3437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Medium"/>
                <a:ea typeface="+mn-ea"/>
                <a:cs typeface="+mn-cs"/>
              </a:rPr>
              <a:t>Emerging Technology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005B36B-B385-EF3D-4833-7F58DA94CAEF}"/>
              </a:ext>
            </a:extLst>
          </p:cNvPr>
          <p:cNvSpPr txBox="1"/>
          <p:nvPr/>
        </p:nvSpPr>
        <p:spPr>
          <a:xfrm>
            <a:off x="13888281" y="9099070"/>
            <a:ext cx="3437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Medium"/>
                <a:ea typeface="+mn-ea"/>
                <a:cs typeface="+mn-cs"/>
              </a:rPr>
              <a:t>New Technology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8E69399-FBCF-6AD1-2C8A-32D02736190D}"/>
              </a:ext>
            </a:extLst>
          </p:cNvPr>
          <p:cNvSpPr txBox="1"/>
          <p:nvPr/>
        </p:nvSpPr>
        <p:spPr>
          <a:xfrm>
            <a:off x="16593805" y="8975960"/>
            <a:ext cx="1395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1" u="none" strike="noStrike" kern="1200" cap="none" spc="0" normalizeH="0" baseline="0" noProof="0" dirty="0">
                <a:ln>
                  <a:noFill/>
                </a:ln>
                <a:solidFill>
                  <a:srgbClr val="656564"/>
                </a:solidFill>
                <a:effectLst/>
                <a:uLnTx/>
                <a:uFillTx/>
                <a:latin typeface="Barlow Medium"/>
                <a:ea typeface="+mn-ea"/>
                <a:cs typeface="+mn-cs"/>
              </a:rPr>
              <a:t>Technology Perspective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B1066CC-7DF8-C514-C266-067B38D361B5}"/>
              </a:ext>
            </a:extLst>
          </p:cNvPr>
          <p:cNvSpPr txBox="1"/>
          <p:nvPr/>
        </p:nvSpPr>
        <p:spPr>
          <a:xfrm>
            <a:off x="2002027" y="7180865"/>
            <a:ext cx="118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1" u="none" strike="noStrike" kern="1200" cap="none" spc="0" normalizeH="0" baseline="0" noProof="0" dirty="0">
                <a:ln>
                  <a:noFill/>
                </a:ln>
                <a:solidFill>
                  <a:srgbClr val="F29B26"/>
                </a:solidFill>
                <a:effectLst/>
                <a:uLnTx/>
                <a:uFillTx/>
                <a:latin typeface="Barlow Medium"/>
                <a:ea typeface="+mn-ea"/>
                <a:cs typeface="+mn-cs"/>
              </a:rPr>
              <a:t>Sustain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71774F2-D116-5DE9-D03A-780761E2E2EF}"/>
              </a:ext>
            </a:extLst>
          </p:cNvPr>
          <p:cNvSpPr txBox="1"/>
          <p:nvPr/>
        </p:nvSpPr>
        <p:spPr>
          <a:xfrm>
            <a:off x="2002027" y="4738165"/>
            <a:ext cx="2494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BD392F"/>
                </a:solidFill>
                <a:effectLst/>
                <a:uLnTx/>
                <a:uFillTx/>
                <a:latin typeface="Barlow Medium"/>
                <a:ea typeface="+mn-ea"/>
                <a:cs typeface="+mn-cs"/>
              </a:rPr>
              <a:t>Adjacent</a:t>
            </a:r>
            <a:r>
              <a:rPr kumimoji="0" lang="de-DE" sz="2400" b="1" i="1" u="none" strike="noStrike" kern="1200" cap="none" spc="0" normalizeH="0" baseline="0" noProof="0" dirty="0">
                <a:ln>
                  <a:noFill/>
                </a:ln>
                <a:solidFill>
                  <a:srgbClr val="BD392F"/>
                </a:solidFill>
                <a:effectLst/>
                <a:uLnTx/>
                <a:uFillTx/>
                <a:latin typeface="Barlow Medium"/>
                <a:ea typeface="+mn-ea"/>
                <a:cs typeface="+mn-cs"/>
              </a:rPr>
              <a:t> </a:t>
            </a:r>
            <a:r>
              <a:rPr kumimoji="0" lang="de-DE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BD392F"/>
                </a:solidFill>
                <a:effectLst/>
                <a:uLnTx/>
                <a:uFillTx/>
                <a:latin typeface="Barlow Medium"/>
                <a:ea typeface="+mn-ea"/>
                <a:cs typeface="+mn-cs"/>
              </a:rPr>
              <a:t>Markets</a:t>
            </a:r>
            <a:endParaRPr kumimoji="0" lang="de-DE" sz="2400" b="1" i="1" u="none" strike="noStrike" kern="1200" cap="none" spc="0" normalizeH="0" baseline="0" noProof="0" dirty="0">
              <a:ln>
                <a:noFill/>
              </a:ln>
              <a:solidFill>
                <a:srgbClr val="BD392F"/>
              </a:solidFill>
              <a:effectLst/>
              <a:uLnTx/>
              <a:uFillTx/>
              <a:latin typeface="Barlow Medium"/>
              <a:ea typeface="+mn-ea"/>
              <a:cs typeface="+mn-cs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E256FB5-A20B-B717-4767-2443ACCFB15D}"/>
              </a:ext>
            </a:extLst>
          </p:cNvPr>
          <p:cNvSpPr txBox="1"/>
          <p:nvPr/>
        </p:nvSpPr>
        <p:spPr>
          <a:xfrm>
            <a:off x="2019749" y="2770258"/>
            <a:ext cx="2973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9BBB5C"/>
                </a:solidFill>
                <a:effectLst/>
                <a:uLnTx/>
                <a:uFillTx/>
                <a:latin typeface="Barlow Medium"/>
                <a:ea typeface="+mn-ea"/>
                <a:cs typeface="+mn-cs"/>
              </a:rPr>
              <a:t>Explore</a:t>
            </a:r>
            <a:r>
              <a:rPr kumimoji="0" lang="de-DE" sz="2400" b="1" i="1" u="none" strike="noStrike" kern="1200" cap="none" spc="0" normalizeH="0" baseline="0" noProof="0" dirty="0">
                <a:ln>
                  <a:noFill/>
                </a:ln>
                <a:solidFill>
                  <a:srgbClr val="9BBB5C"/>
                </a:solidFill>
                <a:effectLst/>
                <a:uLnTx/>
                <a:uFillTx/>
                <a:latin typeface="Barlow Medium"/>
                <a:ea typeface="+mn-ea"/>
                <a:cs typeface="+mn-cs"/>
              </a:rPr>
              <a:t> New </a:t>
            </a:r>
            <a:r>
              <a:rPr kumimoji="0" lang="de-DE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9BBB5C"/>
                </a:solidFill>
                <a:effectLst/>
                <a:uLnTx/>
                <a:uFillTx/>
                <a:latin typeface="Barlow Medium"/>
                <a:ea typeface="+mn-ea"/>
                <a:cs typeface="+mn-cs"/>
              </a:rPr>
              <a:t>Markets</a:t>
            </a:r>
            <a:endParaRPr kumimoji="0" lang="de-DE" sz="2400" b="1" i="1" u="none" strike="noStrike" kern="1200" cap="none" spc="0" normalizeH="0" baseline="0" noProof="0" dirty="0">
              <a:ln>
                <a:noFill/>
              </a:ln>
              <a:solidFill>
                <a:srgbClr val="9BBB5C"/>
              </a:solidFill>
              <a:effectLst/>
              <a:uLnTx/>
              <a:uFillTx/>
              <a:latin typeface="Barlow Medium"/>
              <a:ea typeface="+mn-ea"/>
              <a:cs typeface="+mn-cs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5DAA7BC-4B2A-0A12-80A5-6D76A0D9F3C5}"/>
              </a:ext>
            </a:extLst>
          </p:cNvPr>
          <p:cNvSpPr txBox="1"/>
          <p:nvPr/>
        </p:nvSpPr>
        <p:spPr>
          <a:xfrm>
            <a:off x="6626807" y="8315986"/>
            <a:ext cx="2685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29B26"/>
                </a:solidFill>
                <a:effectLst/>
                <a:uLnTx/>
                <a:uFillTx/>
                <a:latin typeface="Barlow Medium"/>
                <a:ea typeface="+mn-ea"/>
                <a:cs typeface="+mn-cs"/>
              </a:rPr>
              <a:t>Optimize</a:t>
            </a:r>
            <a:r>
              <a:rPr kumimoji="0" lang="de-DE" sz="2400" b="1" i="1" u="none" strike="noStrike" kern="1200" cap="none" spc="0" normalizeH="0" baseline="0" noProof="0" dirty="0">
                <a:ln>
                  <a:noFill/>
                </a:ln>
                <a:solidFill>
                  <a:srgbClr val="F29B26"/>
                </a:solidFill>
                <a:effectLst/>
                <a:uLnTx/>
                <a:uFillTx/>
                <a:latin typeface="Barlow Medium"/>
                <a:ea typeface="+mn-ea"/>
                <a:cs typeface="+mn-cs"/>
              </a:rPr>
              <a:t> Efficiency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61B1D4F3-6697-E4E1-00AC-2ABE91589013}"/>
              </a:ext>
            </a:extLst>
          </p:cNvPr>
          <p:cNvSpPr txBox="1"/>
          <p:nvPr/>
        </p:nvSpPr>
        <p:spPr>
          <a:xfrm>
            <a:off x="10912792" y="8315985"/>
            <a:ext cx="2836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1" u="none" strike="noStrike" kern="1200" cap="none" spc="0" normalizeH="0" baseline="0" noProof="0" dirty="0">
                <a:ln>
                  <a:noFill/>
                </a:ln>
                <a:solidFill>
                  <a:srgbClr val="BD392F"/>
                </a:solidFill>
                <a:effectLst/>
                <a:uLnTx/>
                <a:uFillTx/>
                <a:latin typeface="Barlow Medium"/>
                <a:ea typeface="+mn-ea"/>
                <a:cs typeface="+mn-cs"/>
              </a:rPr>
              <a:t>Accelerate Adoption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ABC9252-3745-A123-1709-2E4959676BF9}"/>
              </a:ext>
            </a:extLst>
          </p:cNvPr>
          <p:cNvSpPr txBox="1"/>
          <p:nvPr/>
        </p:nvSpPr>
        <p:spPr>
          <a:xfrm>
            <a:off x="14760270" y="8315984"/>
            <a:ext cx="246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1" u="none" strike="noStrike" kern="1200" cap="none" spc="0" normalizeH="0" baseline="0" noProof="0" dirty="0">
                <a:ln>
                  <a:noFill/>
                </a:ln>
                <a:solidFill>
                  <a:srgbClr val="9BBB5C"/>
                </a:solidFill>
                <a:effectLst/>
                <a:uLnTx/>
                <a:uFillTx/>
                <a:latin typeface="Barlow Medium"/>
                <a:ea typeface="+mn-ea"/>
                <a:cs typeface="+mn-cs"/>
              </a:rPr>
              <a:t>Foster Innovation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382D3B4B-4271-A7AC-31D8-637284020315}"/>
              </a:ext>
            </a:extLst>
          </p:cNvPr>
          <p:cNvGrpSpPr/>
          <p:nvPr/>
        </p:nvGrpSpPr>
        <p:grpSpPr>
          <a:xfrm>
            <a:off x="7149235" y="6843918"/>
            <a:ext cx="1936196" cy="1389191"/>
            <a:chOff x="7149235" y="6843918"/>
            <a:chExt cx="1936196" cy="1389191"/>
          </a:xfrm>
        </p:grpSpPr>
        <p:graphicFrame>
          <p:nvGraphicFramePr>
            <p:cNvPr id="26" name="Diagramm 25">
              <a:extLst>
                <a:ext uri="{FF2B5EF4-FFF2-40B4-BE49-F238E27FC236}">
                  <a16:creationId xmlns:a16="http://schemas.microsoft.com/office/drawing/2014/main" id="{248E94A7-7B4B-1CFA-2555-470A492829E8}"/>
                </a:ext>
              </a:extLst>
            </p:cNvPr>
            <p:cNvGraphicFramePr/>
            <p:nvPr/>
          </p:nvGraphicFramePr>
          <p:xfrm>
            <a:off x="7149235" y="6843918"/>
            <a:ext cx="1936196" cy="138919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D25D70D1-FB0C-09CB-46A3-A210F254632D}"/>
                </a:ext>
              </a:extLst>
            </p:cNvPr>
            <p:cNvSpPr txBox="1"/>
            <p:nvPr/>
          </p:nvSpPr>
          <p:spPr>
            <a:xfrm>
              <a:off x="7801022" y="7342071"/>
              <a:ext cx="6607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29B26"/>
                  </a:solidFill>
                  <a:effectLst/>
                  <a:uLnTx/>
                  <a:uFillTx/>
                  <a:latin typeface="Barlow Medium"/>
                  <a:ea typeface="+mn-ea"/>
                  <a:cs typeface="+mn-cs"/>
                </a:rPr>
                <a:t>70%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BC004F68-6998-AD01-BD34-DC65B877F6D6}"/>
              </a:ext>
            </a:extLst>
          </p:cNvPr>
          <p:cNvGrpSpPr/>
          <p:nvPr/>
        </p:nvGrpSpPr>
        <p:grpSpPr>
          <a:xfrm>
            <a:off x="11362710" y="4926251"/>
            <a:ext cx="1936196" cy="1389191"/>
            <a:chOff x="7149235" y="6843918"/>
            <a:chExt cx="1936196" cy="1389191"/>
          </a:xfrm>
        </p:grpSpPr>
        <p:graphicFrame>
          <p:nvGraphicFramePr>
            <p:cNvPr id="30" name="Diagramm 29">
              <a:extLst>
                <a:ext uri="{FF2B5EF4-FFF2-40B4-BE49-F238E27FC236}">
                  <a16:creationId xmlns:a16="http://schemas.microsoft.com/office/drawing/2014/main" id="{31CFBA80-3E4A-C2F7-31AC-D02CD2F64119}"/>
                </a:ext>
              </a:extLst>
            </p:cNvPr>
            <p:cNvGraphicFramePr/>
            <p:nvPr/>
          </p:nvGraphicFramePr>
          <p:xfrm>
            <a:off x="7149235" y="6843918"/>
            <a:ext cx="1936196" cy="138919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81092327-ECE0-24B2-EB73-132257421C8C}"/>
                </a:ext>
              </a:extLst>
            </p:cNvPr>
            <p:cNvSpPr txBox="1"/>
            <p:nvPr/>
          </p:nvSpPr>
          <p:spPr>
            <a:xfrm>
              <a:off x="7801022" y="7342071"/>
              <a:ext cx="6767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BD392F"/>
                  </a:solidFill>
                  <a:effectLst/>
                  <a:uLnTx/>
                  <a:uFillTx/>
                  <a:latin typeface="Barlow Medium"/>
                  <a:ea typeface="+mn-ea"/>
                  <a:cs typeface="+mn-cs"/>
                </a:rPr>
                <a:t>20%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FC521AE6-2415-8F6D-DADB-118EB030D06C}"/>
              </a:ext>
            </a:extLst>
          </p:cNvPr>
          <p:cNvGrpSpPr/>
          <p:nvPr/>
        </p:nvGrpSpPr>
        <p:grpSpPr>
          <a:xfrm>
            <a:off x="14984029" y="3040754"/>
            <a:ext cx="1936196" cy="1389191"/>
            <a:chOff x="7149235" y="6843918"/>
            <a:chExt cx="1936196" cy="1389191"/>
          </a:xfrm>
        </p:grpSpPr>
        <p:graphicFrame>
          <p:nvGraphicFramePr>
            <p:cNvPr id="33" name="Diagramm 32">
              <a:extLst>
                <a:ext uri="{FF2B5EF4-FFF2-40B4-BE49-F238E27FC236}">
                  <a16:creationId xmlns:a16="http://schemas.microsoft.com/office/drawing/2014/main" id="{35657BB5-F97A-37F0-04BF-BDE66C7BC3CB}"/>
                </a:ext>
              </a:extLst>
            </p:cNvPr>
            <p:cNvGraphicFramePr/>
            <p:nvPr/>
          </p:nvGraphicFramePr>
          <p:xfrm>
            <a:off x="7149235" y="6843918"/>
            <a:ext cx="1936196" cy="138919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16875714-C4E7-4EC1-49B9-A36A8A88A7C3}"/>
                </a:ext>
              </a:extLst>
            </p:cNvPr>
            <p:cNvSpPr txBox="1"/>
            <p:nvPr/>
          </p:nvSpPr>
          <p:spPr>
            <a:xfrm>
              <a:off x="7801022" y="7342071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BBB5C"/>
                  </a:solidFill>
                  <a:effectLst/>
                  <a:uLnTx/>
                  <a:uFillTx/>
                  <a:latin typeface="Barlow Medium"/>
                  <a:ea typeface="+mn-ea"/>
                  <a:cs typeface="+mn-cs"/>
                </a:rPr>
                <a:t>10%</a:t>
              </a:r>
            </a:p>
          </p:txBody>
        </p:sp>
      </p:grpSp>
      <p:sp>
        <p:nvSpPr>
          <p:cNvPr id="19" name="Pfeil: nach rechts 18">
            <a:extLst>
              <a:ext uri="{FF2B5EF4-FFF2-40B4-BE49-F238E27FC236}">
                <a16:creationId xmlns:a16="http://schemas.microsoft.com/office/drawing/2014/main" id="{E35D4F1D-6D51-CD1D-0066-E1BC3358170C}"/>
              </a:ext>
            </a:extLst>
          </p:cNvPr>
          <p:cNvSpPr/>
          <p:nvPr/>
        </p:nvSpPr>
        <p:spPr>
          <a:xfrm>
            <a:off x="5281843" y="7026855"/>
            <a:ext cx="1987040" cy="994876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: nach rechts 19">
            <a:extLst>
              <a:ext uri="{FF2B5EF4-FFF2-40B4-BE49-F238E27FC236}">
                <a16:creationId xmlns:a16="http://schemas.microsoft.com/office/drawing/2014/main" id="{48929B04-64D4-E217-EEFA-46EF9BD31397}"/>
              </a:ext>
            </a:extLst>
          </p:cNvPr>
          <p:cNvSpPr/>
          <p:nvPr/>
        </p:nvSpPr>
        <p:spPr>
          <a:xfrm>
            <a:off x="9693555" y="5123408"/>
            <a:ext cx="1987040" cy="994876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: nach rechts 23">
            <a:extLst>
              <a:ext uri="{FF2B5EF4-FFF2-40B4-BE49-F238E27FC236}">
                <a16:creationId xmlns:a16="http://schemas.microsoft.com/office/drawing/2014/main" id="{09D9E63F-CDE3-276B-B979-5FBA87BE0545}"/>
              </a:ext>
            </a:extLst>
          </p:cNvPr>
          <p:cNvSpPr/>
          <p:nvPr/>
        </p:nvSpPr>
        <p:spPr>
          <a:xfrm>
            <a:off x="13322883" y="3166403"/>
            <a:ext cx="1987040" cy="994876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E03EEFE5-6200-2A6E-8D7F-E7F7D73B36B0}"/>
              </a:ext>
            </a:extLst>
          </p:cNvPr>
          <p:cNvSpPr txBox="1"/>
          <p:nvPr/>
        </p:nvSpPr>
        <p:spPr>
          <a:xfrm>
            <a:off x="2314480" y="1269133"/>
            <a:ext cx="58744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000" b="1" i="1" dirty="0">
                <a:solidFill>
                  <a:srgbClr val="00B0F0"/>
                </a:solidFill>
                <a:latin typeface="Barlow Medium"/>
              </a:rPr>
              <a:t>70-20-10 McKinsey </a:t>
            </a:r>
            <a:r>
              <a:rPr lang="de-DE" sz="4000" b="1" i="1" dirty="0" err="1">
                <a:solidFill>
                  <a:srgbClr val="00B0F0"/>
                </a:solidFill>
                <a:latin typeface="Barlow Medium"/>
              </a:rPr>
              <a:t>rule</a:t>
            </a:r>
            <a:endParaRPr lang="de-DE" sz="4000" b="1" i="1" dirty="0">
              <a:solidFill>
                <a:srgbClr val="00B0F0"/>
              </a:solidFill>
              <a:latin typeface="Barlow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937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Microsoft Office PowerPoint</Application>
  <PresentationFormat>Benutzerdefiniert</PresentationFormat>
  <Paragraphs>51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Barlow Medium</vt:lpstr>
      <vt:lpstr>Calibri</vt:lpstr>
      <vt:lpstr>Arial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McKinsey – Three Horizons of Growth</dc:title>
  <dc:creator>StrategyPunk.com</dc:creator>
  <cp:lastModifiedBy>Thomas Kriete</cp:lastModifiedBy>
  <cp:revision>10</cp:revision>
  <dcterms:created xsi:type="dcterms:W3CDTF">2006-08-16T00:00:00Z</dcterms:created>
  <dcterms:modified xsi:type="dcterms:W3CDTF">2023-04-22T07:49:21Z</dcterms:modified>
  <dc:identifier>DAFddzP5_EY</dc:identifier>
</cp:coreProperties>
</file>