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 1 Bold" panose="020B0604020202020204" charset="0"/>
      <p:regular r:id="rId10"/>
    </p:embeddedFont>
    <p:embeddedFont>
      <p:font typeface="Inter" panose="020B0604020202020204" charset="0"/>
      <p:regular r:id="rId11"/>
    </p:embeddedFont>
    <p:embeddedFont>
      <p:font typeface="Inter Bold" panose="020B0604020202020204" charset="0"/>
      <p:regular r:id="rId12"/>
    </p:embeddedFont>
    <p:embeddedFont>
      <p:font typeface="Quicksand" panose="020B0604020202020204" charset="0"/>
      <p:regular r:id="rId13"/>
    </p:embeddedFont>
    <p:embeddedFont>
      <p:font typeface="Quicksand Bold" panose="020B0604020202020204" charset="0"/>
      <p:regular r:id="rId14"/>
    </p:embeddedFont>
    <p:embeddedFont>
      <p:font typeface="Shrikhan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A00"/>
    <a:srgbClr val="62DDD6"/>
    <a:srgbClr val="F2F1EC"/>
    <a:srgbClr val="E86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48833" y="2574743"/>
            <a:ext cx="1843481" cy="184348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ED4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83528" y="2574743"/>
            <a:ext cx="1843481" cy="18434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3D1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83680" y="2809590"/>
            <a:ext cx="1373787" cy="13737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>
                  <a:solidFill>
                    <a:srgbClr val="000000">
                      <a:alpha val="69804"/>
                    </a:srgbClr>
                  </a:solidFill>
                  <a:latin typeface="Inter Bold"/>
                </a:rPr>
                <a:t>V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18375" y="2809590"/>
            <a:ext cx="1373787" cy="137378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>
                  <a:solidFill>
                    <a:srgbClr val="000000">
                      <a:alpha val="69804"/>
                    </a:srgbClr>
                  </a:solidFill>
                  <a:latin typeface="Inter Bold"/>
                </a:rPr>
                <a:t>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05877" y="4386220"/>
            <a:ext cx="329393" cy="221473"/>
            <a:chOff x="0" y="0"/>
            <a:chExt cx="1930400" cy="12979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9ED44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440573" y="4386220"/>
            <a:ext cx="329393" cy="221473"/>
            <a:chOff x="0" y="0"/>
            <a:chExt cx="1930400" cy="12979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43D1A1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660513" y="4955426"/>
            <a:ext cx="2420121" cy="3396495"/>
            <a:chOff x="0" y="0"/>
            <a:chExt cx="12162500" cy="17069340"/>
          </a:xfrm>
        </p:grpSpPr>
        <p:sp>
          <p:nvSpPr>
            <p:cNvPr id="19" name="Freeform 19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A8D138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395208" y="4955426"/>
            <a:ext cx="2420121" cy="3396495"/>
            <a:chOff x="0" y="0"/>
            <a:chExt cx="12162500" cy="17069340"/>
          </a:xfrm>
        </p:grpSpPr>
        <p:sp>
          <p:nvSpPr>
            <p:cNvPr id="21" name="Freeform 21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43D1A1"/>
            </a:solidFill>
          </p:spPr>
        </p:sp>
      </p:grpSp>
      <p:sp>
        <p:nvSpPr>
          <p:cNvPr id="22" name="AutoShape 22"/>
          <p:cNvSpPr/>
          <p:nvPr/>
        </p:nvSpPr>
        <p:spPr>
          <a:xfrm>
            <a:off x="2660513" y="5849977"/>
            <a:ext cx="2420121" cy="0"/>
          </a:xfrm>
          <a:prstGeom prst="line">
            <a:avLst/>
          </a:prstGeom>
          <a:ln w="38100" cap="flat">
            <a:solidFill>
              <a:srgbClr val="9ED4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5395208" y="5849977"/>
            <a:ext cx="2420121" cy="0"/>
          </a:xfrm>
          <a:prstGeom prst="line">
            <a:avLst/>
          </a:prstGeom>
          <a:ln w="38100" cap="flat">
            <a:solidFill>
              <a:srgbClr val="43D1A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8418223" y="2574743"/>
            <a:ext cx="1843481" cy="184348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D4E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653070" y="2809590"/>
            <a:ext cx="1373787" cy="137378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>
                  <a:solidFill>
                    <a:srgbClr val="000000">
                      <a:alpha val="69804"/>
                    </a:srgbClr>
                  </a:solidFill>
                  <a:latin typeface="Inter Bold"/>
                </a:rPr>
                <a:t>I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175268" y="4386220"/>
            <a:ext cx="329393" cy="221473"/>
            <a:chOff x="0" y="0"/>
            <a:chExt cx="1930400" cy="12979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40D4E2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129903" y="4955426"/>
            <a:ext cx="2420121" cy="3396495"/>
            <a:chOff x="0" y="0"/>
            <a:chExt cx="12162500" cy="17069340"/>
          </a:xfrm>
        </p:grpSpPr>
        <p:sp>
          <p:nvSpPr>
            <p:cNvPr id="33" name="Freeform 33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40D4E2"/>
            </a:solidFill>
          </p:spPr>
        </p:sp>
      </p:grpSp>
      <p:sp>
        <p:nvSpPr>
          <p:cNvPr id="34" name="AutoShape 34"/>
          <p:cNvSpPr/>
          <p:nvPr/>
        </p:nvSpPr>
        <p:spPr>
          <a:xfrm>
            <a:off x="8129903" y="5849977"/>
            <a:ext cx="2420121" cy="0"/>
          </a:xfrm>
          <a:prstGeom prst="line">
            <a:avLst/>
          </a:prstGeom>
          <a:ln w="38100" cap="flat">
            <a:solidFill>
              <a:srgbClr val="40D4E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11152919" y="2574743"/>
            <a:ext cx="1843481" cy="184348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A7E1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387766" y="2809590"/>
            <a:ext cx="1373787" cy="1373787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>
                  <a:solidFill>
                    <a:srgbClr val="000000">
                      <a:alpha val="69804"/>
                    </a:srgbClr>
                  </a:solidFill>
                  <a:latin typeface="Inter Bold"/>
                </a:rPr>
                <a:t>O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909963" y="4386220"/>
            <a:ext cx="329393" cy="221473"/>
            <a:chOff x="0" y="0"/>
            <a:chExt cx="1930400" cy="12979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40A7E1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0864599" y="4955426"/>
            <a:ext cx="2420121" cy="3396495"/>
            <a:chOff x="0" y="0"/>
            <a:chExt cx="12162500" cy="17069340"/>
          </a:xfrm>
        </p:grpSpPr>
        <p:sp>
          <p:nvSpPr>
            <p:cNvPr id="44" name="Freeform 44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40A7E1"/>
            </a:solidFill>
          </p:spPr>
        </p:sp>
      </p:grpSp>
      <p:sp>
        <p:nvSpPr>
          <p:cNvPr id="45" name="AutoShape 45"/>
          <p:cNvSpPr/>
          <p:nvPr/>
        </p:nvSpPr>
        <p:spPr>
          <a:xfrm>
            <a:off x="10864599" y="5849977"/>
            <a:ext cx="2420121" cy="0"/>
          </a:xfrm>
          <a:prstGeom prst="line">
            <a:avLst/>
          </a:prstGeom>
          <a:ln w="38100" cap="flat">
            <a:solidFill>
              <a:srgbClr val="40A7E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>
            <a:off x="3870574" y="8335918"/>
            <a:ext cx="0" cy="507770"/>
          </a:xfrm>
          <a:prstGeom prst="line">
            <a:avLst/>
          </a:prstGeom>
          <a:ln w="38100" cap="flat">
            <a:solidFill>
              <a:srgbClr val="9ED442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7" name="AutoShape 47"/>
          <p:cNvSpPr/>
          <p:nvPr/>
        </p:nvSpPr>
        <p:spPr>
          <a:xfrm>
            <a:off x="6605269" y="8335918"/>
            <a:ext cx="0" cy="507770"/>
          </a:xfrm>
          <a:prstGeom prst="line">
            <a:avLst/>
          </a:prstGeom>
          <a:ln w="38100" cap="flat">
            <a:solidFill>
              <a:srgbClr val="43D1A1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8" name="AutoShape 48"/>
          <p:cNvSpPr/>
          <p:nvPr/>
        </p:nvSpPr>
        <p:spPr>
          <a:xfrm>
            <a:off x="9339964" y="8335918"/>
            <a:ext cx="0" cy="507770"/>
          </a:xfrm>
          <a:prstGeom prst="line">
            <a:avLst/>
          </a:prstGeom>
          <a:ln w="38100" cap="flat">
            <a:solidFill>
              <a:srgbClr val="40D4E2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9" name="AutoShape 49"/>
          <p:cNvSpPr/>
          <p:nvPr/>
        </p:nvSpPr>
        <p:spPr>
          <a:xfrm>
            <a:off x="12074659" y="8335918"/>
            <a:ext cx="0" cy="507770"/>
          </a:xfrm>
          <a:prstGeom prst="line">
            <a:avLst/>
          </a:prstGeom>
          <a:ln w="38100" cap="flat">
            <a:solidFill>
              <a:srgbClr val="40A7E1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5080634" y="3369814"/>
            <a:ext cx="305982" cy="25333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7815053" y="3369814"/>
            <a:ext cx="305982" cy="25333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10549749" y="3369814"/>
            <a:ext cx="305982" cy="253339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13291675" y="3369814"/>
            <a:ext cx="305982" cy="253339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14141930" y="3046739"/>
            <a:ext cx="2214419" cy="87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51">
                <a:solidFill>
                  <a:srgbClr val="000000"/>
                </a:solidFill>
                <a:latin typeface="Inter Bold"/>
              </a:rPr>
              <a:t>SUSTAINED COMPETITVE ADVANTAGE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4039079" y="2897974"/>
            <a:ext cx="2420121" cy="1197019"/>
            <a:chOff x="0" y="0"/>
            <a:chExt cx="12162500" cy="6015708"/>
          </a:xfrm>
        </p:grpSpPr>
        <p:sp>
          <p:nvSpPr>
            <p:cNvPr id="56" name="Freeform 56"/>
            <p:cNvSpPr/>
            <p:nvPr/>
          </p:nvSpPr>
          <p:spPr>
            <a:xfrm>
              <a:off x="-12700" y="-12700"/>
              <a:ext cx="12187900" cy="6041108"/>
            </a:xfrm>
            <a:custGeom>
              <a:avLst/>
              <a:gdLst/>
              <a:ahLst/>
              <a:cxnLst/>
              <a:rect l="l" t="t" r="r" b="b"/>
              <a:pathLst>
                <a:path w="12187900" h="6041108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5178778"/>
                  </a:lnTo>
                  <a:cubicBezTo>
                    <a:pt x="0" y="5651218"/>
                    <a:pt x="389890" y="6041108"/>
                    <a:pt x="862330" y="6041108"/>
                  </a:cubicBezTo>
                  <a:lnTo>
                    <a:pt x="11325570" y="6041108"/>
                  </a:lnTo>
                  <a:cubicBezTo>
                    <a:pt x="11798010" y="6041108"/>
                    <a:pt x="12187900" y="5651218"/>
                    <a:pt x="12187900" y="5178778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5178778"/>
                  </a:lnTo>
                  <a:cubicBezTo>
                    <a:pt x="11997400" y="5545808"/>
                    <a:pt x="11692600" y="5850608"/>
                    <a:pt x="11325570" y="5850608"/>
                  </a:cubicBezTo>
                  <a:lnTo>
                    <a:pt x="862330" y="5850608"/>
                  </a:lnTo>
                  <a:cubicBezTo>
                    <a:pt x="495300" y="5850608"/>
                    <a:pt x="190500" y="5545808"/>
                    <a:pt x="190500" y="5178778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30338" y="779374"/>
            <a:ext cx="1071732" cy="1071732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2971797" y="6080451"/>
            <a:ext cx="1797554" cy="189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Lorem ipsum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dolor sit amet, consectetur adipiscing elit. In eget accumsan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ex. Nunc ut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dolor ante.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06492" y="6080451"/>
            <a:ext cx="1797554" cy="189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Lorem ipsum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dolor sit amet, consectetur adipiscing elit. In eget accumsan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ex. Nunc ut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dolor ante.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763364" y="5127627"/>
            <a:ext cx="2214419" cy="5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51">
                <a:solidFill>
                  <a:srgbClr val="000000"/>
                </a:solidFill>
                <a:latin typeface="Inter Bold"/>
              </a:rPr>
              <a:t>COMPETITIVE</a:t>
            </a:r>
          </a:p>
          <a:p>
            <a:pPr algn="ctr">
              <a:lnSpc>
                <a:spcPts val="2396"/>
              </a:lnSpc>
            </a:pPr>
            <a:r>
              <a:rPr lang="en-US" sz="1712" spc="51">
                <a:solidFill>
                  <a:srgbClr val="000000"/>
                </a:solidFill>
                <a:latin typeface="Inter Bold"/>
              </a:rPr>
              <a:t>DISADVANTAGE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498059" y="5127627"/>
            <a:ext cx="2214419" cy="57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51">
                <a:solidFill>
                  <a:srgbClr val="000000"/>
                </a:solidFill>
                <a:latin typeface="Inter Bold"/>
              </a:rPr>
              <a:t>COMPETITIVE</a:t>
            </a:r>
          </a:p>
          <a:p>
            <a:pPr algn="ctr">
              <a:lnSpc>
                <a:spcPts val="2396"/>
              </a:lnSpc>
            </a:pPr>
            <a:r>
              <a:rPr lang="en-US" sz="1712" spc="51">
                <a:solidFill>
                  <a:srgbClr val="000000"/>
                </a:solidFill>
                <a:latin typeface="Inter Bold"/>
              </a:rPr>
              <a:t>PARITY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441187" y="6080451"/>
            <a:ext cx="1797554" cy="189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Lorem ipsum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dolor sit amet, consectetur adipiscing elit. In eget accumsan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ex. Nunc ut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dolor ante.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232755" y="4979989"/>
            <a:ext cx="2214419" cy="87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51">
                <a:solidFill>
                  <a:srgbClr val="000000"/>
                </a:solidFill>
                <a:latin typeface="Inter Bold"/>
              </a:rPr>
              <a:t>TEMPORARY COMPETITIVE ADVANTAGE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175882" y="6080451"/>
            <a:ext cx="1797554" cy="189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Lorem ipsum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dolor sit amet, consectetur adipiscing elit. In eget accumsan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ex. Nunc ut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12" spc="-15">
                <a:solidFill>
                  <a:srgbClr val="000000"/>
                </a:solidFill>
                <a:latin typeface="Inter"/>
              </a:rPr>
              <a:t>dolor ante.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967450" y="4979989"/>
            <a:ext cx="2214419" cy="87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51">
                <a:solidFill>
                  <a:srgbClr val="000000"/>
                </a:solidFill>
                <a:latin typeface="Inter Bold"/>
              </a:rPr>
              <a:t>UNUSED COMPETITIVE ADVANTAGE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16122" y="693649"/>
            <a:ext cx="6775374" cy="77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  <a:spcBef>
                <a:spcPct val="0"/>
              </a:spcBef>
            </a:pPr>
            <a:r>
              <a:rPr lang="en-US" sz="4558" spc="-45">
                <a:solidFill>
                  <a:srgbClr val="000000"/>
                </a:solidFill>
                <a:latin typeface="Canva Sans 1 Bold"/>
              </a:rPr>
              <a:t>VRIO Framework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035270" y="4481403"/>
            <a:ext cx="37683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 Bold"/>
              </a:rPr>
              <a:t>No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970423" y="3810633"/>
            <a:ext cx="526405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 Bold"/>
              </a:rPr>
              <a:t>Yes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04842" y="3810633"/>
            <a:ext cx="526405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 Bold"/>
              </a:rPr>
              <a:t>Yes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439537" y="3810633"/>
            <a:ext cx="526405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 Bold"/>
              </a:rPr>
              <a:t>Yes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769965" y="4481403"/>
            <a:ext cx="37683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 Bold"/>
              </a:rPr>
              <a:t>No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504660" y="4481403"/>
            <a:ext cx="37683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 Bold"/>
              </a:rPr>
              <a:t>No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239356" y="4481403"/>
            <a:ext cx="37683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 Bold"/>
              </a:rPr>
              <a:t>No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3186900" y="3810633"/>
            <a:ext cx="526405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Inter Bold"/>
              </a:rPr>
              <a:t>Yes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6030338" y="1755856"/>
            <a:ext cx="10717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6472644" y="9786663"/>
            <a:ext cx="534271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Inter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48833" y="2574743"/>
            <a:ext cx="1843481" cy="184348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83528" y="2574743"/>
            <a:ext cx="1843481" cy="18434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83680" y="2809590"/>
            <a:ext cx="1373787" cy="13737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73FF">
                <a:alpha val="6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FFFFFF">
                      <a:alpha val="69804"/>
                    </a:srgbClr>
                  </a:solidFill>
                  <a:latin typeface="Shrikhand"/>
                </a:rPr>
                <a:t>V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18375" y="2809590"/>
            <a:ext cx="1373787" cy="137378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73FF">
                <a:alpha val="6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FFFFFF">
                      <a:alpha val="69804"/>
                    </a:srgbClr>
                  </a:solidFill>
                  <a:latin typeface="Shrikhand"/>
                </a:rPr>
                <a:t>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05877" y="4386220"/>
            <a:ext cx="329393" cy="221473"/>
            <a:chOff x="0" y="0"/>
            <a:chExt cx="1930400" cy="12979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8EA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440573" y="4386220"/>
            <a:ext cx="329393" cy="221473"/>
            <a:chOff x="0" y="0"/>
            <a:chExt cx="1930400" cy="12979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8B73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660513" y="4955426"/>
            <a:ext cx="2420121" cy="3396495"/>
            <a:chOff x="0" y="0"/>
            <a:chExt cx="12162500" cy="17069340"/>
          </a:xfrm>
        </p:grpSpPr>
        <p:sp>
          <p:nvSpPr>
            <p:cNvPr id="19" name="Freeform 19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E86AA7"/>
            </a:solidFill>
            <a:ln>
              <a:solidFill>
                <a:srgbClr val="E86AA7"/>
              </a:solidFill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5395208" y="4955426"/>
            <a:ext cx="2420121" cy="3396495"/>
            <a:chOff x="0" y="0"/>
            <a:chExt cx="12162500" cy="17069340"/>
          </a:xfrm>
        </p:grpSpPr>
        <p:sp>
          <p:nvSpPr>
            <p:cNvPr id="21" name="Freeform 21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8B73FF"/>
            </a:solidFill>
          </p:spPr>
        </p:sp>
      </p:grpSp>
      <p:sp>
        <p:nvSpPr>
          <p:cNvPr id="22" name="AutoShape 22"/>
          <p:cNvSpPr/>
          <p:nvPr/>
        </p:nvSpPr>
        <p:spPr>
          <a:xfrm>
            <a:off x="2660513" y="5849977"/>
            <a:ext cx="2420121" cy="0"/>
          </a:xfrm>
          <a:prstGeom prst="line">
            <a:avLst/>
          </a:prstGeom>
          <a:ln w="38100" cap="flat">
            <a:solidFill>
              <a:srgbClr val="E86AA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5395208" y="5849977"/>
            <a:ext cx="2420121" cy="0"/>
          </a:xfrm>
          <a:prstGeom prst="line">
            <a:avLst/>
          </a:prstGeom>
          <a:ln w="38100" cap="flat">
            <a:solidFill>
              <a:srgbClr val="8B73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8418223" y="2574743"/>
            <a:ext cx="1843481" cy="184348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A8DC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653070" y="2809590"/>
            <a:ext cx="1373787" cy="137378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73FF">
                <a:alpha val="6980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FFFFFF">
                      <a:alpha val="69804"/>
                    </a:srgbClr>
                  </a:solidFill>
                  <a:latin typeface="Shrikhand"/>
                </a:rPr>
                <a:t>I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175268" y="4386220"/>
            <a:ext cx="329393" cy="221473"/>
            <a:chOff x="0" y="0"/>
            <a:chExt cx="1930400" cy="12979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A8DC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129903" y="4955426"/>
            <a:ext cx="2420121" cy="3396495"/>
            <a:chOff x="0" y="0"/>
            <a:chExt cx="12162500" cy="17069340"/>
          </a:xfrm>
        </p:grpSpPr>
        <p:sp>
          <p:nvSpPr>
            <p:cNvPr id="33" name="Freeform 33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FFA8DC"/>
            </a:solidFill>
          </p:spPr>
        </p:sp>
      </p:grpSp>
      <p:sp>
        <p:nvSpPr>
          <p:cNvPr id="34" name="AutoShape 34"/>
          <p:cNvSpPr/>
          <p:nvPr/>
        </p:nvSpPr>
        <p:spPr>
          <a:xfrm>
            <a:off x="8129903" y="5849977"/>
            <a:ext cx="2420121" cy="0"/>
          </a:xfrm>
          <a:prstGeom prst="line">
            <a:avLst/>
          </a:prstGeom>
          <a:ln w="38100" cap="flat">
            <a:solidFill>
              <a:srgbClr val="FFA8D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11152919" y="2574743"/>
            <a:ext cx="1843481" cy="184348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6AA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387766" y="2809590"/>
            <a:ext cx="1373787" cy="1373787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73FF">
                <a:alpha val="69804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FFFFFF">
                      <a:alpha val="69804"/>
                    </a:srgbClr>
                  </a:solidFill>
                  <a:latin typeface="Shrikhand"/>
                </a:rPr>
                <a:t>O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909963" y="4386220"/>
            <a:ext cx="329393" cy="221473"/>
            <a:chOff x="0" y="0"/>
            <a:chExt cx="1930400" cy="12979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E86AA7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0864599" y="4955426"/>
            <a:ext cx="2420121" cy="3396495"/>
            <a:chOff x="0" y="0"/>
            <a:chExt cx="12162500" cy="17069340"/>
          </a:xfrm>
        </p:grpSpPr>
        <p:sp>
          <p:nvSpPr>
            <p:cNvPr id="44" name="Freeform 44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E86AA7"/>
            </a:solidFill>
          </p:spPr>
        </p:sp>
      </p:grpSp>
      <p:sp>
        <p:nvSpPr>
          <p:cNvPr id="45" name="AutoShape 45"/>
          <p:cNvSpPr/>
          <p:nvPr/>
        </p:nvSpPr>
        <p:spPr>
          <a:xfrm>
            <a:off x="10864599" y="5849977"/>
            <a:ext cx="2420121" cy="0"/>
          </a:xfrm>
          <a:prstGeom prst="line">
            <a:avLst/>
          </a:prstGeom>
          <a:ln w="38100" cap="flat">
            <a:solidFill>
              <a:srgbClr val="E86AA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>
            <a:off x="3870574" y="8335918"/>
            <a:ext cx="0" cy="507770"/>
          </a:xfrm>
          <a:prstGeom prst="line">
            <a:avLst/>
          </a:prstGeom>
          <a:ln w="38100" cap="flat">
            <a:solidFill>
              <a:srgbClr val="F8EA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7" name="AutoShape 47"/>
          <p:cNvSpPr/>
          <p:nvPr/>
        </p:nvSpPr>
        <p:spPr>
          <a:xfrm>
            <a:off x="6605269" y="8335918"/>
            <a:ext cx="0" cy="507770"/>
          </a:xfrm>
          <a:prstGeom prst="line">
            <a:avLst/>
          </a:prstGeom>
          <a:ln w="38100" cap="flat">
            <a:solidFill>
              <a:srgbClr val="8B73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8" name="AutoShape 48"/>
          <p:cNvSpPr/>
          <p:nvPr/>
        </p:nvSpPr>
        <p:spPr>
          <a:xfrm>
            <a:off x="9339964" y="8335918"/>
            <a:ext cx="0" cy="507770"/>
          </a:xfrm>
          <a:prstGeom prst="line">
            <a:avLst/>
          </a:prstGeom>
          <a:ln w="38100" cap="flat">
            <a:solidFill>
              <a:srgbClr val="FFA8DC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9" name="AutoShape 49"/>
          <p:cNvSpPr/>
          <p:nvPr/>
        </p:nvSpPr>
        <p:spPr>
          <a:xfrm>
            <a:off x="12074659" y="8335918"/>
            <a:ext cx="0" cy="507770"/>
          </a:xfrm>
          <a:prstGeom prst="line">
            <a:avLst/>
          </a:prstGeom>
          <a:ln w="38100" cap="flat">
            <a:solidFill>
              <a:srgbClr val="E86AA7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5080634" y="3369814"/>
            <a:ext cx="305982" cy="25333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7815053" y="3369814"/>
            <a:ext cx="305982" cy="25333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10549749" y="3369814"/>
            <a:ext cx="305982" cy="253339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13291675" y="3369814"/>
            <a:ext cx="305982" cy="253339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14141930" y="3056264"/>
            <a:ext cx="2214419" cy="86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>
                <a:solidFill>
                  <a:srgbClr val="FFFFFF"/>
                </a:solidFill>
                <a:latin typeface="Quicksand Bold"/>
              </a:rPr>
              <a:t>Sustained competitve advantage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4039079" y="2897974"/>
            <a:ext cx="2420121" cy="1197019"/>
            <a:chOff x="0" y="0"/>
            <a:chExt cx="12162500" cy="6015708"/>
          </a:xfrm>
        </p:grpSpPr>
        <p:sp>
          <p:nvSpPr>
            <p:cNvPr id="56" name="Freeform 56"/>
            <p:cNvSpPr/>
            <p:nvPr/>
          </p:nvSpPr>
          <p:spPr>
            <a:xfrm>
              <a:off x="-12700" y="-12700"/>
              <a:ext cx="12187900" cy="6041108"/>
            </a:xfrm>
            <a:custGeom>
              <a:avLst/>
              <a:gdLst/>
              <a:ahLst/>
              <a:cxnLst/>
              <a:rect l="l" t="t" r="r" b="b"/>
              <a:pathLst>
                <a:path w="12187900" h="6041108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5178778"/>
                  </a:lnTo>
                  <a:cubicBezTo>
                    <a:pt x="0" y="5651218"/>
                    <a:pt x="389890" y="6041108"/>
                    <a:pt x="862330" y="6041108"/>
                  </a:cubicBezTo>
                  <a:lnTo>
                    <a:pt x="11325570" y="6041108"/>
                  </a:lnTo>
                  <a:cubicBezTo>
                    <a:pt x="11798010" y="6041108"/>
                    <a:pt x="12187900" y="5651218"/>
                    <a:pt x="12187900" y="5178778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5178778"/>
                  </a:lnTo>
                  <a:cubicBezTo>
                    <a:pt x="11997400" y="5545808"/>
                    <a:pt x="11692600" y="5850608"/>
                    <a:pt x="11325570" y="5850608"/>
                  </a:cubicBezTo>
                  <a:lnTo>
                    <a:pt x="862330" y="5850608"/>
                  </a:lnTo>
                  <a:cubicBezTo>
                    <a:pt x="495300" y="5850608"/>
                    <a:pt x="190500" y="5545808"/>
                    <a:pt x="190500" y="5178778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E86AA7"/>
            </a:solidFill>
          </p:spPr>
        </p:sp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30338" y="779374"/>
            <a:ext cx="1071732" cy="1071732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2971797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dolor ante.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06492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dolor ante.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763364" y="5137152"/>
            <a:ext cx="2214419" cy="5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FFFFF"/>
                </a:solidFill>
                <a:latin typeface="Quicksand Bold"/>
              </a:rPr>
              <a:t>Competitive</a:t>
            </a:r>
          </a:p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FFFFF"/>
                </a:solidFill>
                <a:latin typeface="Quicksand Bold"/>
              </a:rPr>
              <a:t>Disadvantage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498059" y="5137152"/>
            <a:ext cx="2214419" cy="5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FFFFF"/>
                </a:solidFill>
                <a:latin typeface="Quicksand Bold"/>
              </a:rPr>
              <a:t>competitive</a:t>
            </a:r>
          </a:p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FFFFF"/>
                </a:solidFill>
                <a:latin typeface="Quicksand Bold"/>
              </a:rPr>
              <a:t>Parity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441187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dolor ante.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232755" y="4989514"/>
            <a:ext cx="2214419" cy="86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FFFFF"/>
                </a:solidFill>
                <a:latin typeface="Quicksand Bold"/>
              </a:rPr>
              <a:t>Temporary competitive Advantage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175882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Quicksand"/>
              </a:rPr>
              <a:t>dolor ante.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967450" y="5137152"/>
            <a:ext cx="2214419" cy="5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FFFFF"/>
                </a:solidFill>
                <a:latin typeface="Quicksand Bold"/>
              </a:rPr>
              <a:t>Unused competitive advantage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16122" y="693649"/>
            <a:ext cx="6775374" cy="77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  <a:spcBef>
                <a:spcPct val="0"/>
              </a:spcBef>
            </a:pPr>
            <a:r>
              <a:rPr lang="en-US" sz="4558" spc="-113">
                <a:solidFill>
                  <a:srgbClr val="FFFFFF"/>
                </a:solidFill>
                <a:latin typeface="Shrikhand"/>
              </a:rPr>
              <a:t>VRIO Framework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040777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FFFFF"/>
                </a:solidFill>
                <a:latin typeface="Quicksand Bold"/>
              </a:rPr>
              <a:t>No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010383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FFFFF"/>
                </a:solidFill>
                <a:latin typeface="Quicksand Bold"/>
              </a:rPr>
              <a:t>Yes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44802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FFFFF"/>
                </a:solidFill>
                <a:latin typeface="Quicksand Bold"/>
              </a:rPr>
              <a:t>Yes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479497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FFFFF"/>
                </a:solidFill>
                <a:latin typeface="Quicksand Bold"/>
              </a:rPr>
              <a:t>Yes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775472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FFFFF"/>
                </a:solidFill>
                <a:latin typeface="Quicksand Bold"/>
              </a:rPr>
              <a:t>No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510167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FFFFF"/>
                </a:solidFill>
                <a:latin typeface="Quicksand Bold"/>
              </a:rPr>
              <a:t>No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244862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FFFFF"/>
                </a:solidFill>
                <a:latin typeface="Quicksand Bold"/>
              </a:rPr>
              <a:t>No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3226860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FFFFF"/>
                </a:solidFill>
                <a:latin typeface="Quicksand Bold"/>
              </a:rPr>
              <a:t>Yes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6030338" y="1746331"/>
            <a:ext cx="107173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6472644" y="9786663"/>
            <a:ext cx="534271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FFFFFF"/>
                </a:solidFill>
                <a:latin typeface="Quicksand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48833" y="2574743"/>
            <a:ext cx="1843481" cy="184348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89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83528" y="2574743"/>
            <a:ext cx="1843481" cy="18434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1C1B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83680" y="2809590"/>
            <a:ext cx="1373787" cy="13737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1C1BA">
                <a:alpha val="6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1D4355">
                      <a:alpha val="69804"/>
                    </a:srgbClr>
                  </a:solidFill>
                  <a:latin typeface="Shrikhand"/>
                </a:rPr>
                <a:t>V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18375" y="2809590"/>
            <a:ext cx="1373787" cy="137378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1C1BA">
                <a:alpha val="6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1D4355">
                      <a:alpha val="69804"/>
                    </a:srgbClr>
                  </a:solidFill>
                  <a:latin typeface="Shrikhand"/>
                </a:rPr>
                <a:t>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05877" y="4386220"/>
            <a:ext cx="329393" cy="221473"/>
            <a:chOff x="0" y="0"/>
            <a:chExt cx="1930400" cy="12979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289DD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440573" y="4386220"/>
            <a:ext cx="329393" cy="221473"/>
            <a:chOff x="0" y="0"/>
            <a:chExt cx="1930400" cy="12979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660513" y="4955426"/>
            <a:ext cx="2420121" cy="3396495"/>
            <a:chOff x="0" y="0"/>
            <a:chExt cx="12162500" cy="17069340"/>
          </a:xfrm>
        </p:grpSpPr>
        <p:sp>
          <p:nvSpPr>
            <p:cNvPr id="19" name="Freeform 19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62DDD6"/>
            </a:solidFill>
            <a:ln>
              <a:solidFill>
                <a:srgbClr val="62DDD6"/>
              </a:solidFill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5395208" y="4955426"/>
            <a:ext cx="2420121" cy="3396495"/>
            <a:chOff x="0" y="0"/>
            <a:chExt cx="12162500" cy="17069340"/>
          </a:xfrm>
        </p:grpSpPr>
        <p:sp>
          <p:nvSpPr>
            <p:cNvPr id="21" name="Freeform 21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41C1BA"/>
            </a:solidFill>
          </p:spPr>
        </p:sp>
      </p:grpSp>
      <p:sp>
        <p:nvSpPr>
          <p:cNvPr id="22" name="AutoShape 22"/>
          <p:cNvSpPr/>
          <p:nvPr/>
        </p:nvSpPr>
        <p:spPr>
          <a:xfrm>
            <a:off x="2660513" y="5849977"/>
            <a:ext cx="2420121" cy="0"/>
          </a:xfrm>
          <a:prstGeom prst="line">
            <a:avLst/>
          </a:prstGeom>
          <a:ln w="38100" cap="flat">
            <a:solidFill>
              <a:srgbClr val="62DD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5395208" y="5849977"/>
            <a:ext cx="2420121" cy="0"/>
          </a:xfrm>
          <a:prstGeom prst="line">
            <a:avLst/>
          </a:prstGeom>
          <a:ln w="38100" cap="flat">
            <a:solidFill>
              <a:srgbClr val="41C1B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8418223" y="2574743"/>
            <a:ext cx="1843481" cy="184348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653070" y="2809590"/>
            <a:ext cx="1373787" cy="137378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1C1BA">
                <a:alpha val="6980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1D4355">
                      <a:alpha val="69804"/>
                    </a:srgbClr>
                  </a:solidFill>
                  <a:latin typeface="Shrikhand"/>
                </a:rPr>
                <a:t>I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175268" y="4386220"/>
            <a:ext cx="329393" cy="221473"/>
            <a:chOff x="0" y="0"/>
            <a:chExt cx="1930400" cy="12979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6C9286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129903" y="4955426"/>
            <a:ext cx="2420121" cy="3396495"/>
            <a:chOff x="0" y="0"/>
            <a:chExt cx="12162500" cy="17069340"/>
          </a:xfrm>
        </p:grpSpPr>
        <p:sp>
          <p:nvSpPr>
            <p:cNvPr id="33" name="Freeform 33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6C9286"/>
            </a:solidFill>
          </p:spPr>
        </p:sp>
      </p:grpSp>
      <p:sp>
        <p:nvSpPr>
          <p:cNvPr id="34" name="AutoShape 34"/>
          <p:cNvSpPr/>
          <p:nvPr/>
        </p:nvSpPr>
        <p:spPr>
          <a:xfrm>
            <a:off x="8129903" y="5849977"/>
            <a:ext cx="2420121" cy="0"/>
          </a:xfrm>
          <a:prstGeom prst="line">
            <a:avLst/>
          </a:prstGeom>
          <a:ln w="38100" cap="flat">
            <a:solidFill>
              <a:srgbClr val="6C928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11152919" y="2574743"/>
            <a:ext cx="1843481" cy="184348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2DDD6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387766" y="2809590"/>
            <a:ext cx="1373787" cy="1373787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1C1BA">
                <a:alpha val="69804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1D4355">
                      <a:alpha val="69804"/>
                    </a:srgbClr>
                  </a:solidFill>
                  <a:latin typeface="Shrikhand"/>
                </a:rPr>
                <a:t>O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909963" y="4386220"/>
            <a:ext cx="329393" cy="221473"/>
            <a:chOff x="0" y="0"/>
            <a:chExt cx="1930400" cy="12979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62DDD6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0864599" y="4955426"/>
            <a:ext cx="2420121" cy="3396495"/>
            <a:chOff x="0" y="0"/>
            <a:chExt cx="12162500" cy="17069340"/>
          </a:xfrm>
        </p:grpSpPr>
        <p:sp>
          <p:nvSpPr>
            <p:cNvPr id="44" name="Freeform 44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62DDD6"/>
            </a:solidFill>
          </p:spPr>
        </p:sp>
      </p:grpSp>
      <p:sp>
        <p:nvSpPr>
          <p:cNvPr id="45" name="AutoShape 45"/>
          <p:cNvSpPr/>
          <p:nvPr/>
        </p:nvSpPr>
        <p:spPr>
          <a:xfrm>
            <a:off x="10864599" y="5849977"/>
            <a:ext cx="2420121" cy="0"/>
          </a:xfrm>
          <a:prstGeom prst="line">
            <a:avLst/>
          </a:prstGeom>
          <a:ln w="38100" cap="flat">
            <a:solidFill>
              <a:srgbClr val="62DD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>
            <a:off x="3870574" y="8335918"/>
            <a:ext cx="0" cy="507770"/>
          </a:xfrm>
          <a:prstGeom prst="line">
            <a:avLst/>
          </a:prstGeom>
          <a:ln w="38100" cap="flat">
            <a:solidFill>
              <a:srgbClr val="289DD2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7" name="AutoShape 47"/>
          <p:cNvSpPr/>
          <p:nvPr/>
        </p:nvSpPr>
        <p:spPr>
          <a:xfrm>
            <a:off x="6605269" y="8335918"/>
            <a:ext cx="0" cy="507770"/>
          </a:xfrm>
          <a:prstGeom prst="line">
            <a:avLst/>
          </a:prstGeom>
          <a:ln w="38100" cap="flat">
            <a:solidFill>
              <a:srgbClr val="41C1BA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8" name="AutoShape 48"/>
          <p:cNvSpPr/>
          <p:nvPr/>
        </p:nvSpPr>
        <p:spPr>
          <a:xfrm>
            <a:off x="9339964" y="8335918"/>
            <a:ext cx="0" cy="507770"/>
          </a:xfrm>
          <a:prstGeom prst="line">
            <a:avLst/>
          </a:prstGeom>
          <a:ln w="38100" cap="flat">
            <a:solidFill>
              <a:srgbClr val="6C9286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9" name="AutoShape 49"/>
          <p:cNvSpPr/>
          <p:nvPr/>
        </p:nvSpPr>
        <p:spPr>
          <a:xfrm>
            <a:off x="12074659" y="8335918"/>
            <a:ext cx="0" cy="507770"/>
          </a:xfrm>
          <a:prstGeom prst="line">
            <a:avLst/>
          </a:prstGeom>
          <a:ln w="38100" cap="flat">
            <a:solidFill>
              <a:srgbClr val="62DDD6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5080634" y="3369814"/>
            <a:ext cx="305982" cy="25333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7815053" y="3369814"/>
            <a:ext cx="305982" cy="25333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10549749" y="3369814"/>
            <a:ext cx="305982" cy="253339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13291675" y="3369814"/>
            <a:ext cx="305982" cy="253339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14141930" y="3056264"/>
            <a:ext cx="2214419" cy="86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>
                <a:solidFill>
                  <a:srgbClr val="1D4355"/>
                </a:solidFill>
                <a:latin typeface="Quicksand Bold"/>
              </a:rPr>
              <a:t>Sustained competitve advantage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4039079" y="2897974"/>
            <a:ext cx="2420121" cy="1197019"/>
            <a:chOff x="0" y="0"/>
            <a:chExt cx="12162500" cy="6015708"/>
          </a:xfrm>
        </p:grpSpPr>
        <p:sp>
          <p:nvSpPr>
            <p:cNvPr id="56" name="Freeform 56"/>
            <p:cNvSpPr/>
            <p:nvPr/>
          </p:nvSpPr>
          <p:spPr>
            <a:xfrm>
              <a:off x="-12700" y="-12700"/>
              <a:ext cx="12187900" cy="6041108"/>
            </a:xfrm>
            <a:custGeom>
              <a:avLst/>
              <a:gdLst/>
              <a:ahLst/>
              <a:cxnLst/>
              <a:rect l="l" t="t" r="r" b="b"/>
              <a:pathLst>
                <a:path w="12187900" h="6041108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5178778"/>
                  </a:lnTo>
                  <a:cubicBezTo>
                    <a:pt x="0" y="5651218"/>
                    <a:pt x="389890" y="6041108"/>
                    <a:pt x="862330" y="6041108"/>
                  </a:cubicBezTo>
                  <a:lnTo>
                    <a:pt x="11325570" y="6041108"/>
                  </a:lnTo>
                  <a:cubicBezTo>
                    <a:pt x="11798010" y="6041108"/>
                    <a:pt x="12187900" y="5651218"/>
                    <a:pt x="12187900" y="5178778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5178778"/>
                  </a:lnTo>
                  <a:cubicBezTo>
                    <a:pt x="11997400" y="5545808"/>
                    <a:pt x="11692600" y="5850608"/>
                    <a:pt x="11325570" y="5850608"/>
                  </a:cubicBezTo>
                  <a:lnTo>
                    <a:pt x="862330" y="5850608"/>
                  </a:lnTo>
                  <a:cubicBezTo>
                    <a:pt x="495300" y="5850608"/>
                    <a:pt x="190500" y="5545808"/>
                    <a:pt x="190500" y="5178778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62DDD6"/>
            </a:solidFill>
          </p:spPr>
        </p:sp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30338" y="779374"/>
            <a:ext cx="1071732" cy="1071732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2971797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dolor ante.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06492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dolor ante.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763364" y="5137152"/>
            <a:ext cx="2214419" cy="5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1D4355"/>
                </a:solidFill>
                <a:latin typeface="Quicksand Bold"/>
              </a:rPr>
              <a:t>Competitive</a:t>
            </a:r>
          </a:p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1D4355"/>
                </a:solidFill>
                <a:latin typeface="Quicksand Bold"/>
              </a:rPr>
              <a:t>Disadvantage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498059" y="5137152"/>
            <a:ext cx="2214419" cy="5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1D4355"/>
                </a:solidFill>
                <a:latin typeface="Quicksand Bold"/>
              </a:rPr>
              <a:t>competitive</a:t>
            </a:r>
          </a:p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1D4355"/>
                </a:solidFill>
                <a:latin typeface="Quicksand Bold"/>
              </a:rPr>
              <a:t>Parity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441187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dolor ante.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232755" y="4989514"/>
            <a:ext cx="2214419" cy="86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1D4355"/>
                </a:solidFill>
                <a:latin typeface="Quicksand Bold"/>
              </a:rPr>
              <a:t>Temporary competitive Advantage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175882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1D4355"/>
                </a:solidFill>
                <a:latin typeface="Quicksand"/>
              </a:rPr>
              <a:t>dolor ante.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967450" y="5137152"/>
            <a:ext cx="2214419" cy="5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1D4355"/>
                </a:solidFill>
                <a:latin typeface="Quicksand Bold"/>
              </a:rPr>
              <a:t>Unused competitive advantage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16122" y="693649"/>
            <a:ext cx="6775374" cy="77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  <a:spcBef>
                <a:spcPct val="0"/>
              </a:spcBef>
            </a:pPr>
            <a:r>
              <a:rPr lang="en-US" sz="4558" spc="-113">
                <a:solidFill>
                  <a:srgbClr val="1D4355"/>
                </a:solidFill>
                <a:latin typeface="Shrikhand"/>
              </a:rPr>
              <a:t>VRIO Framework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040777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1D4355"/>
                </a:solidFill>
                <a:latin typeface="Quicksand Bold"/>
              </a:rPr>
              <a:t>No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010383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1D4355"/>
                </a:solidFill>
                <a:latin typeface="Quicksand Bold"/>
              </a:rPr>
              <a:t>Yes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44802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1D4355"/>
                </a:solidFill>
                <a:latin typeface="Quicksand Bold"/>
              </a:rPr>
              <a:t>Yes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479497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1D4355"/>
                </a:solidFill>
                <a:latin typeface="Quicksand Bold"/>
              </a:rPr>
              <a:t>Yes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775472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1D4355"/>
                </a:solidFill>
                <a:latin typeface="Quicksand Bold"/>
              </a:rPr>
              <a:t>No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510167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1D4355"/>
                </a:solidFill>
                <a:latin typeface="Quicksand Bold"/>
              </a:rPr>
              <a:t>No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244862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1D4355"/>
                </a:solidFill>
                <a:latin typeface="Quicksand Bold"/>
              </a:rPr>
              <a:t>No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3226860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1D4355"/>
                </a:solidFill>
                <a:latin typeface="Quicksand Bold"/>
              </a:rPr>
              <a:t>Yes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6030338" y="1746331"/>
            <a:ext cx="107173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6472644" y="9786663"/>
            <a:ext cx="534271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1D4355"/>
                </a:solidFill>
                <a:latin typeface="Quicksand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48833" y="2574743"/>
            <a:ext cx="1843481" cy="184348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B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83528" y="2574743"/>
            <a:ext cx="1843481" cy="18434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517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83680" y="2809590"/>
            <a:ext cx="1373787" cy="13737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5174">
                <a:alpha val="6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F8DCBF">
                      <a:alpha val="69804"/>
                    </a:srgbClr>
                  </a:solidFill>
                  <a:latin typeface="Shrikhand"/>
                </a:rPr>
                <a:t>V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18375" y="2809590"/>
            <a:ext cx="1373787" cy="137378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5174">
                <a:alpha val="6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F8DCBF">
                      <a:alpha val="69804"/>
                    </a:srgbClr>
                  </a:solidFill>
                  <a:latin typeface="Shrikhand"/>
                </a:rPr>
                <a:t>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05877" y="4386220"/>
            <a:ext cx="329393" cy="221473"/>
            <a:chOff x="0" y="0"/>
            <a:chExt cx="1930400" cy="12979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8DCB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440573" y="4386220"/>
            <a:ext cx="329393" cy="221473"/>
            <a:chOff x="0" y="0"/>
            <a:chExt cx="1930400" cy="12979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4517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660513" y="4955426"/>
            <a:ext cx="2420121" cy="3396495"/>
            <a:chOff x="0" y="0"/>
            <a:chExt cx="12162500" cy="17069340"/>
          </a:xfrm>
        </p:grpSpPr>
        <p:sp>
          <p:nvSpPr>
            <p:cNvPr id="19" name="Freeform 19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E87A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395208" y="4955426"/>
            <a:ext cx="2420121" cy="3396495"/>
            <a:chOff x="0" y="0"/>
            <a:chExt cx="12162500" cy="17069340"/>
          </a:xfrm>
        </p:grpSpPr>
        <p:sp>
          <p:nvSpPr>
            <p:cNvPr id="21" name="Freeform 21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045174"/>
            </a:solidFill>
          </p:spPr>
        </p:sp>
      </p:grpSp>
      <p:sp>
        <p:nvSpPr>
          <p:cNvPr id="22" name="AutoShape 22"/>
          <p:cNvSpPr/>
          <p:nvPr/>
        </p:nvSpPr>
        <p:spPr>
          <a:xfrm>
            <a:off x="2660513" y="5849977"/>
            <a:ext cx="2420121" cy="0"/>
          </a:xfrm>
          <a:prstGeom prst="line">
            <a:avLst/>
          </a:prstGeom>
          <a:ln w="38100" cap="flat">
            <a:solidFill>
              <a:srgbClr val="E87A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5395208" y="5849977"/>
            <a:ext cx="2420121" cy="0"/>
          </a:xfrm>
          <a:prstGeom prst="line">
            <a:avLst/>
          </a:prstGeom>
          <a:ln w="38100" cap="flat">
            <a:solidFill>
              <a:srgbClr val="04517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8418223" y="2574743"/>
            <a:ext cx="1843481" cy="184348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7A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653070" y="2809590"/>
            <a:ext cx="1373787" cy="137378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5174">
                <a:alpha val="6980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F8DCBF">
                      <a:alpha val="69804"/>
                    </a:srgbClr>
                  </a:solidFill>
                  <a:latin typeface="Shrikhand"/>
                </a:rPr>
                <a:t>I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175268" y="4386220"/>
            <a:ext cx="329393" cy="221473"/>
            <a:chOff x="0" y="0"/>
            <a:chExt cx="1930400" cy="12979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E87A0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129903" y="4955426"/>
            <a:ext cx="2420121" cy="3396495"/>
            <a:chOff x="0" y="0"/>
            <a:chExt cx="12162500" cy="17069340"/>
          </a:xfrm>
        </p:grpSpPr>
        <p:sp>
          <p:nvSpPr>
            <p:cNvPr id="33" name="Freeform 33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E87A00"/>
            </a:solidFill>
          </p:spPr>
        </p:sp>
      </p:grpSp>
      <p:sp>
        <p:nvSpPr>
          <p:cNvPr id="34" name="AutoShape 34"/>
          <p:cNvSpPr/>
          <p:nvPr/>
        </p:nvSpPr>
        <p:spPr>
          <a:xfrm>
            <a:off x="8129903" y="5849977"/>
            <a:ext cx="2420121" cy="0"/>
          </a:xfrm>
          <a:prstGeom prst="line">
            <a:avLst/>
          </a:prstGeom>
          <a:ln w="38100" cap="flat">
            <a:solidFill>
              <a:srgbClr val="E87A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11152919" y="2574743"/>
            <a:ext cx="1843481" cy="184348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7A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387766" y="2809590"/>
            <a:ext cx="1373787" cy="1373787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5174">
                <a:alpha val="69804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5418"/>
                </a:lnSpc>
              </a:pPr>
              <a:r>
                <a:rPr lang="en-US" sz="4515" spc="-112">
                  <a:solidFill>
                    <a:srgbClr val="F8DCBF">
                      <a:alpha val="69804"/>
                    </a:srgbClr>
                  </a:solidFill>
                  <a:latin typeface="Shrikhand"/>
                </a:rPr>
                <a:t>O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909963" y="4386220"/>
            <a:ext cx="329393" cy="221473"/>
            <a:chOff x="0" y="0"/>
            <a:chExt cx="1930400" cy="12979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E87A00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0864599" y="4955426"/>
            <a:ext cx="2420121" cy="3396495"/>
            <a:chOff x="0" y="0"/>
            <a:chExt cx="12162500" cy="17069340"/>
          </a:xfrm>
        </p:grpSpPr>
        <p:sp>
          <p:nvSpPr>
            <p:cNvPr id="44" name="Freeform 44"/>
            <p:cNvSpPr/>
            <p:nvPr/>
          </p:nvSpPr>
          <p:spPr>
            <a:xfrm>
              <a:off x="-12700" y="-12700"/>
              <a:ext cx="12187900" cy="17094740"/>
            </a:xfrm>
            <a:custGeom>
              <a:avLst/>
              <a:gdLst/>
              <a:ahLst/>
              <a:cxnLst/>
              <a:rect l="l" t="t" r="r" b="b"/>
              <a:pathLst>
                <a:path w="12187900" h="17094740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6232411"/>
                  </a:lnTo>
                  <a:cubicBezTo>
                    <a:pt x="0" y="16704850"/>
                    <a:pt x="389890" y="17094740"/>
                    <a:pt x="862330" y="17094740"/>
                  </a:cubicBezTo>
                  <a:lnTo>
                    <a:pt x="11325570" y="17094740"/>
                  </a:lnTo>
                  <a:cubicBezTo>
                    <a:pt x="11798010" y="17094740"/>
                    <a:pt x="12187900" y="16704850"/>
                    <a:pt x="12187900" y="16232411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16232411"/>
                  </a:lnTo>
                  <a:cubicBezTo>
                    <a:pt x="11997400" y="16599440"/>
                    <a:pt x="11692600" y="16904240"/>
                    <a:pt x="11325570" y="16904240"/>
                  </a:cubicBezTo>
                  <a:lnTo>
                    <a:pt x="862330" y="16904240"/>
                  </a:lnTo>
                  <a:cubicBezTo>
                    <a:pt x="495300" y="16904240"/>
                    <a:pt x="190500" y="16599440"/>
                    <a:pt x="190500" y="16232411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E87A00"/>
            </a:solidFill>
          </p:spPr>
        </p:sp>
      </p:grpSp>
      <p:sp>
        <p:nvSpPr>
          <p:cNvPr id="45" name="AutoShape 45"/>
          <p:cNvSpPr/>
          <p:nvPr/>
        </p:nvSpPr>
        <p:spPr>
          <a:xfrm>
            <a:off x="10864599" y="5849977"/>
            <a:ext cx="2420121" cy="0"/>
          </a:xfrm>
          <a:prstGeom prst="line">
            <a:avLst/>
          </a:prstGeom>
          <a:ln w="38100" cap="flat">
            <a:solidFill>
              <a:srgbClr val="E87A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>
            <a:off x="3870574" y="8335918"/>
            <a:ext cx="0" cy="507770"/>
          </a:xfrm>
          <a:prstGeom prst="line">
            <a:avLst/>
          </a:prstGeom>
          <a:ln w="38100" cap="flat">
            <a:solidFill>
              <a:srgbClr val="F8DCB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7" name="AutoShape 47"/>
          <p:cNvSpPr/>
          <p:nvPr/>
        </p:nvSpPr>
        <p:spPr>
          <a:xfrm>
            <a:off x="6605269" y="8335918"/>
            <a:ext cx="0" cy="507770"/>
          </a:xfrm>
          <a:prstGeom prst="line">
            <a:avLst/>
          </a:prstGeom>
          <a:ln w="38100" cap="flat">
            <a:solidFill>
              <a:srgbClr val="04517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8" name="AutoShape 48"/>
          <p:cNvSpPr/>
          <p:nvPr/>
        </p:nvSpPr>
        <p:spPr>
          <a:xfrm>
            <a:off x="9339964" y="8335918"/>
            <a:ext cx="0" cy="507770"/>
          </a:xfrm>
          <a:prstGeom prst="line">
            <a:avLst/>
          </a:prstGeom>
          <a:ln w="38100" cap="flat">
            <a:solidFill>
              <a:srgbClr val="E87A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9" name="AutoShape 49"/>
          <p:cNvSpPr/>
          <p:nvPr/>
        </p:nvSpPr>
        <p:spPr>
          <a:xfrm>
            <a:off x="12074659" y="8335918"/>
            <a:ext cx="0" cy="507770"/>
          </a:xfrm>
          <a:prstGeom prst="line">
            <a:avLst/>
          </a:prstGeom>
          <a:ln w="38100" cap="flat">
            <a:solidFill>
              <a:srgbClr val="E87A00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5080634" y="3369814"/>
            <a:ext cx="305982" cy="25333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7815053" y="3369814"/>
            <a:ext cx="305982" cy="25333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10549749" y="3369814"/>
            <a:ext cx="305982" cy="253339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92"/>
          <a:stretch>
            <a:fillRect/>
          </a:stretch>
        </p:blipFill>
        <p:spPr>
          <a:xfrm>
            <a:off x="13291675" y="3369814"/>
            <a:ext cx="305982" cy="253339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14141930" y="3056264"/>
            <a:ext cx="2214419" cy="86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>
                <a:solidFill>
                  <a:srgbClr val="F8DCBF"/>
                </a:solidFill>
                <a:latin typeface="Quicksand Bold"/>
              </a:rPr>
              <a:t>Sustained competitve advantage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4039079" y="2897974"/>
            <a:ext cx="2420121" cy="1197019"/>
            <a:chOff x="0" y="0"/>
            <a:chExt cx="12162500" cy="6015708"/>
          </a:xfrm>
        </p:grpSpPr>
        <p:sp>
          <p:nvSpPr>
            <p:cNvPr id="56" name="Freeform 56"/>
            <p:cNvSpPr/>
            <p:nvPr/>
          </p:nvSpPr>
          <p:spPr>
            <a:xfrm>
              <a:off x="-12700" y="-12700"/>
              <a:ext cx="12187900" cy="6041108"/>
            </a:xfrm>
            <a:custGeom>
              <a:avLst/>
              <a:gdLst/>
              <a:ahLst/>
              <a:cxnLst/>
              <a:rect l="l" t="t" r="r" b="b"/>
              <a:pathLst>
                <a:path w="12187900" h="6041108">
                  <a:moveTo>
                    <a:pt x="1132557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5178778"/>
                  </a:lnTo>
                  <a:cubicBezTo>
                    <a:pt x="0" y="5651218"/>
                    <a:pt x="389890" y="6041108"/>
                    <a:pt x="862330" y="6041108"/>
                  </a:cubicBezTo>
                  <a:lnTo>
                    <a:pt x="11325570" y="6041108"/>
                  </a:lnTo>
                  <a:cubicBezTo>
                    <a:pt x="11798010" y="6041108"/>
                    <a:pt x="12187900" y="5651218"/>
                    <a:pt x="12187900" y="5178778"/>
                  </a:cubicBezTo>
                  <a:lnTo>
                    <a:pt x="12187900" y="862330"/>
                  </a:lnTo>
                  <a:cubicBezTo>
                    <a:pt x="12187900" y="389890"/>
                    <a:pt x="11798010" y="0"/>
                    <a:pt x="11325570" y="0"/>
                  </a:cubicBezTo>
                  <a:close/>
                  <a:moveTo>
                    <a:pt x="11997400" y="927100"/>
                  </a:moveTo>
                  <a:lnTo>
                    <a:pt x="11997400" y="5178778"/>
                  </a:lnTo>
                  <a:cubicBezTo>
                    <a:pt x="11997400" y="5545808"/>
                    <a:pt x="11692600" y="5850608"/>
                    <a:pt x="11325570" y="5850608"/>
                  </a:cubicBezTo>
                  <a:lnTo>
                    <a:pt x="862330" y="5850608"/>
                  </a:lnTo>
                  <a:cubicBezTo>
                    <a:pt x="495300" y="5850608"/>
                    <a:pt x="190500" y="5545808"/>
                    <a:pt x="190500" y="5178778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1325570" y="190500"/>
                  </a:lnTo>
                  <a:cubicBezTo>
                    <a:pt x="11692600" y="190500"/>
                    <a:pt x="11997400" y="495300"/>
                    <a:pt x="11997400" y="862330"/>
                  </a:cubicBezTo>
                  <a:lnTo>
                    <a:pt x="11997400" y="927100"/>
                  </a:lnTo>
                  <a:close/>
                </a:path>
              </a:pathLst>
            </a:custGeom>
            <a:solidFill>
              <a:srgbClr val="E87A00"/>
            </a:solidFill>
          </p:spPr>
        </p:sp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30338" y="779374"/>
            <a:ext cx="1071732" cy="1071732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2971797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dolor ante.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06492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dolor ante.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763364" y="5137152"/>
            <a:ext cx="2214419" cy="5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8DCBF"/>
                </a:solidFill>
                <a:latin typeface="Quicksand Bold"/>
              </a:rPr>
              <a:t>Competitive</a:t>
            </a:r>
          </a:p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8DCBF"/>
                </a:solidFill>
                <a:latin typeface="Quicksand Bold"/>
              </a:rPr>
              <a:t>Disadvantage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498059" y="5137152"/>
            <a:ext cx="2214419" cy="5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8DCBF"/>
                </a:solidFill>
                <a:latin typeface="Quicksand Bold"/>
              </a:rPr>
              <a:t>competitive</a:t>
            </a:r>
          </a:p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8DCBF"/>
                </a:solidFill>
                <a:latin typeface="Quicksand Bold"/>
              </a:rPr>
              <a:t>Parity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441187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dolor ante.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191287" y="4989514"/>
            <a:ext cx="2255888" cy="899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 dirty="0">
                <a:solidFill>
                  <a:srgbClr val="F8DCBF"/>
                </a:solidFill>
                <a:latin typeface="Quicksand Bold"/>
              </a:rPr>
              <a:t>Temporary competitive Advantage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175882" y="6089976"/>
            <a:ext cx="1797554" cy="19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Lorem ipsum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dolor sit amet, consectetur adipiscing elit. In eget accumsan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ex. Nunc ut</a:t>
            </a:r>
          </a:p>
          <a:p>
            <a:pPr algn="ctr">
              <a:lnSpc>
                <a:spcPts val="2195"/>
              </a:lnSpc>
              <a:spcBef>
                <a:spcPct val="0"/>
              </a:spcBef>
            </a:pPr>
            <a:r>
              <a:rPr lang="en-US" sz="1483">
                <a:solidFill>
                  <a:srgbClr val="F8DCBF"/>
                </a:solidFill>
                <a:latin typeface="Quicksand"/>
              </a:rPr>
              <a:t>dolor ante.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967450" y="5137152"/>
            <a:ext cx="2214419" cy="5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1712" spc="-34">
                <a:solidFill>
                  <a:srgbClr val="F8DCBF"/>
                </a:solidFill>
                <a:latin typeface="Quicksand Bold"/>
              </a:rPr>
              <a:t>Unused competitive advantage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16122" y="693649"/>
            <a:ext cx="6775374" cy="77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  <a:spcBef>
                <a:spcPct val="0"/>
              </a:spcBef>
            </a:pPr>
            <a:r>
              <a:rPr lang="en-US" sz="4558" spc="-113">
                <a:solidFill>
                  <a:srgbClr val="F8DCBF"/>
                </a:solidFill>
                <a:latin typeface="Shrikhand"/>
              </a:rPr>
              <a:t>VRIO Framework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040777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8DCBF"/>
                </a:solidFill>
                <a:latin typeface="Quicksand Bold"/>
              </a:rPr>
              <a:t>No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010383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8DCBF"/>
                </a:solidFill>
                <a:latin typeface="Quicksand Bold"/>
              </a:rPr>
              <a:t>Yes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44802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8DCBF"/>
                </a:solidFill>
                <a:latin typeface="Quicksand Bold"/>
              </a:rPr>
              <a:t>Yes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479497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8DCBF"/>
                </a:solidFill>
                <a:latin typeface="Quicksand Bold"/>
              </a:rPr>
              <a:t>Yes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775472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8DCBF"/>
                </a:solidFill>
                <a:latin typeface="Quicksand Bold"/>
              </a:rPr>
              <a:t>No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510167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8DCBF"/>
                </a:solidFill>
                <a:latin typeface="Quicksand Bold"/>
              </a:rPr>
              <a:t>No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244862" y="4481403"/>
            <a:ext cx="36582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8DCBF"/>
                </a:solidFill>
                <a:latin typeface="Quicksand Bold"/>
              </a:rPr>
              <a:t>No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3226860" y="3810633"/>
            <a:ext cx="446484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44">
                <a:solidFill>
                  <a:srgbClr val="F8DCBF"/>
                </a:solidFill>
                <a:latin typeface="Quicksand Bold"/>
              </a:rPr>
              <a:t>Yes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6030338" y="1746331"/>
            <a:ext cx="107173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6472644" y="9786663"/>
            <a:ext cx="534271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F8DCBF"/>
                </a:solidFill>
                <a:latin typeface="Quicksand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Benutzerdefiniert</PresentationFormat>
  <Paragraphs>148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Calibri</vt:lpstr>
      <vt:lpstr>Shrikhand</vt:lpstr>
      <vt:lpstr>Inter Bold</vt:lpstr>
      <vt:lpstr>Quicksand Bold</vt:lpstr>
      <vt:lpstr>Arial</vt:lpstr>
      <vt:lpstr>Quicksand</vt:lpstr>
      <vt:lpstr>Inter</vt:lpstr>
      <vt:lpstr>Canva Sans 1 Bold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VRIO</dc:title>
  <dc:creator>StrategyPunk.cm</dc:creator>
  <cp:lastModifiedBy>Thomas Kriete</cp:lastModifiedBy>
  <cp:revision>3</cp:revision>
  <dcterms:created xsi:type="dcterms:W3CDTF">2006-08-16T00:00:00Z</dcterms:created>
  <dcterms:modified xsi:type="dcterms:W3CDTF">2023-04-29T18:36:18Z</dcterms:modified>
  <dc:identifier>DAFhgv7wT-c</dc:identifier>
</cp:coreProperties>
</file>