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 Bold" panose="020B0604020202020204" charset="0"/>
      <p:regular r:id="rId7"/>
    </p:embeddedFont>
    <p:embeddedFont>
      <p:font typeface="Now Bold" panose="020B0604020202020204" charset="0"/>
      <p:regular r:id="rId8"/>
    </p:embeddedFont>
    <p:embeddedFont>
      <p:font typeface="Prompt Medium Bold" panose="020B0604020202020204" charset="-3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B31"/>
    <a:srgbClr val="EF9C2C"/>
    <a:srgbClr val="9EBB60"/>
    <a:srgbClr val="FAFAFA"/>
    <a:srgbClr val="6D959E"/>
    <a:srgbClr val="6BA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135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6967803" y="1352634"/>
            <a:ext cx="3086098" cy="323076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39"/>
              </a:lnSpc>
            </a:pPr>
            <a:endParaRPr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5247" y="344376"/>
            <a:ext cx="628158" cy="628158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1061845" y="378925"/>
            <a:ext cx="12690577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4400" dirty="0">
                <a:latin typeface="Prompt Medium Bold"/>
              </a:rPr>
              <a:t>One-Page Strategic Plan Template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017096" y="709042"/>
            <a:ext cx="2632174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Canva Sans Bold"/>
              </a:rPr>
              <a:t>www.strategypunk.com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9A03E9BB-8F5D-20D3-8314-04474BFA9E5C}"/>
              </a:ext>
            </a:extLst>
          </p:cNvPr>
          <p:cNvSpPr/>
          <p:nvPr/>
        </p:nvSpPr>
        <p:spPr>
          <a:xfrm>
            <a:off x="1073889" y="1704267"/>
            <a:ext cx="16348652" cy="1163447"/>
          </a:xfrm>
          <a:prstGeom prst="roundRect">
            <a:avLst/>
          </a:prstGeom>
          <a:solidFill>
            <a:srgbClr val="D9DFE6"/>
          </a:solidFill>
        </p:spPr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A03B2FCE-A4D8-EC1F-9C43-B8B4344E2307}"/>
              </a:ext>
            </a:extLst>
          </p:cNvPr>
          <p:cNvGrpSpPr/>
          <p:nvPr/>
        </p:nvGrpSpPr>
        <p:grpSpPr>
          <a:xfrm>
            <a:off x="7300126" y="1352634"/>
            <a:ext cx="3884134" cy="666486"/>
            <a:chOff x="6629400" y="1653357"/>
            <a:chExt cx="3884134" cy="666486"/>
          </a:xfrm>
          <a:solidFill>
            <a:srgbClr val="6BAAE6"/>
          </a:solidFill>
        </p:grpSpPr>
        <p:sp>
          <p:nvSpPr>
            <p:cNvPr id="18" name="Freeform 18"/>
            <p:cNvSpPr/>
            <p:nvPr/>
          </p:nvSpPr>
          <p:spPr>
            <a:xfrm>
              <a:off x="6629400" y="1653357"/>
              <a:ext cx="3884134" cy="666486"/>
            </a:xfrm>
            <a:custGeom>
              <a:avLst/>
              <a:gdLst/>
              <a:ahLst/>
              <a:cxnLst/>
              <a:rect l="l" t="t" r="r" b="b"/>
              <a:pathLst>
                <a:path w="986250" h="175535">
                  <a:moveTo>
                    <a:pt x="37214" y="0"/>
                  </a:moveTo>
                  <a:lnTo>
                    <a:pt x="949035" y="0"/>
                  </a:lnTo>
                  <a:cubicBezTo>
                    <a:pt x="969588" y="0"/>
                    <a:pt x="986250" y="16661"/>
                    <a:pt x="986250" y="37214"/>
                  </a:cubicBezTo>
                  <a:lnTo>
                    <a:pt x="986250" y="138321"/>
                  </a:lnTo>
                  <a:cubicBezTo>
                    <a:pt x="986250" y="148191"/>
                    <a:pt x="982329" y="157657"/>
                    <a:pt x="975350" y="164636"/>
                  </a:cubicBezTo>
                  <a:cubicBezTo>
                    <a:pt x="968371" y="171615"/>
                    <a:pt x="958905" y="175535"/>
                    <a:pt x="949035" y="175535"/>
                  </a:cubicBezTo>
                  <a:lnTo>
                    <a:pt x="37214" y="175535"/>
                  </a:lnTo>
                  <a:cubicBezTo>
                    <a:pt x="27344" y="175535"/>
                    <a:pt x="17879" y="171615"/>
                    <a:pt x="10900" y="164636"/>
                  </a:cubicBezTo>
                  <a:cubicBezTo>
                    <a:pt x="3921" y="157657"/>
                    <a:pt x="0" y="148191"/>
                    <a:pt x="0" y="138321"/>
                  </a:cubicBezTo>
                  <a:lnTo>
                    <a:pt x="0" y="37214"/>
                  </a:lnTo>
                  <a:cubicBezTo>
                    <a:pt x="0" y="27344"/>
                    <a:pt x="3921" y="17879"/>
                    <a:pt x="10900" y="10900"/>
                  </a:cubicBezTo>
                  <a:cubicBezTo>
                    <a:pt x="17879" y="3921"/>
                    <a:pt x="27344" y="0"/>
                    <a:pt x="37214" y="0"/>
                  </a:cubicBezTo>
                  <a:close/>
                </a:path>
              </a:pathLst>
            </a:custGeom>
            <a:grpFill/>
          </p:spPr>
        </p:sp>
        <p:sp>
          <p:nvSpPr>
            <p:cNvPr id="48" name="TextBox 48"/>
            <p:cNvSpPr txBox="1"/>
            <p:nvPr/>
          </p:nvSpPr>
          <p:spPr>
            <a:xfrm>
              <a:off x="6967803" y="1744692"/>
              <a:ext cx="3196269" cy="48276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Now Bold"/>
                </a:rPr>
                <a:t>Mission Statement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6967803" y="2171369"/>
            <a:ext cx="5233686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1999" dirty="0">
                <a:solidFill>
                  <a:srgbClr val="323232"/>
                </a:solidFill>
                <a:latin typeface="Now Bold"/>
              </a:rPr>
              <a:t>Write your Mission Statement here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48BE86B7-2E6A-6EDB-017D-BCA6F431554B}"/>
              </a:ext>
            </a:extLst>
          </p:cNvPr>
          <p:cNvSpPr/>
          <p:nvPr/>
        </p:nvSpPr>
        <p:spPr>
          <a:xfrm>
            <a:off x="1070499" y="3332536"/>
            <a:ext cx="16352042" cy="1163447"/>
          </a:xfrm>
          <a:prstGeom prst="roundRect">
            <a:avLst/>
          </a:prstGeom>
          <a:solidFill>
            <a:srgbClr val="D9DFE6"/>
          </a:solidFill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Freeform 18">
            <a:extLst>
              <a:ext uri="{FF2B5EF4-FFF2-40B4-BE49-F238E27FC236}">
                <a16:creationId xmlns:a16="http://schemas.microsoft.com/office/drawing/2014/main" id="{17F65123-E9B6-F0EB-EF14-917A4B57ACBA}"/>
              </a:ext>
            </a:extLst>
          </p:cNvPr>
          <p:cNvSpPr/>
          <p:nvPr/>
        </p:nvSpPr>
        <p:spPr>
          <a:xfrm>
            <a:off x="7294596" y="2990769"/>
            <a:ext cx="3884134" cy="666486"/>
          </a:xfrm>
          <a:custGeom>
            <a:avLst/>
            <a:gdLst/>
            <a:ahLst/>
            <a:cxnLst/>
            <a:rect l="l" t="t" r="r" b="b"/>
            <a:pathLst>
              <a:path w="986250" h="175535">
                <a:moveTo>
                  <a:pt x="37214" y="0"/>
                </a:moveTo>
                <a:lnTo>
                  <a:pt x="949035" y="0"/>
                </a:lnTo>
                <a:cubicBezTo>
                  <a:pt x="969588" y="0"/>
                  <a:pt x="986250" y="16661"/>
                  <a:pt x="986250" y="37214"/>
                </a:cubicBezTo>
                <a:lnTo>
                  <a:pt x="986250" y="138321"/>
                </a:lnTo>
                <a:cubicBezTo>
                  <a:pt x="986250" y="148191"/>
                  <a:pt x="982329" y="157657"/>
                  <a:pt x="975350" y="164636"/>
                </a:cubicBezTo>
                <a:cubicBezTo>
                  <a:pt x="968371" y="171615"/>
                  <a:pt x="958905" y="175535"/>
                  <a:pt x="949035" y="175535"/>
                </a:cubicBezTo>
                <a:lnTo>
                  <a:pt x="37214" y="175535"/>
                </a:lnTo>
                <a:cubicBezTo>
                  <a:pt x="27344" y="175535"/>
                  <a:pt x="17879" y="171615"/>
                  <a:pt x="10900" y="164636"/>
                </a:cubicBezTo>
                <a:cubicBezTo>
                  <a:pt x="3921" y="157657"/>
                  <a:pt x="0" y="148191"/>
                  <a:pt x="0" y="138321"/>
                </a:cubicBezTo>
                <a:lnTo>
                  <a:pt x="0" y="37214"/>
                </a:lnTo>
                <a:cubicBezTo>
                  <a:pt x="0" y="27344"/>
                  <a:pt x="3921" y="17879"/>
                  <a:pt x="10900" y="10900"/>
                </a:cubicBezTo>
                <a:cubicBezTo>
                  <a:pt x="17879" y="3921"/>
                  <a:pt x="27344" y="0"/>
                  <a:pt x="37214" y="0"/>
                </a:cubicBezTo>
                <a:close/>
              </a:path>
            </a:pathLst>
          </a:custGeom>
          <a:solidFill>
            <a:srgbClr val="6D959E"/>
          </a:solidFill>
        </p:spPr>
      </p:sp>
      <p:sp>
        <p:nvSpPr>
          <p:cNvPr id="71" name="TextBox 48">
            <a:extLst>
              <a:ext uri="{FF2B5EF4-FFF2-40B4-BE49-F238E27FC236}">
                <a16:creationId xmlns:a16="http://schemas.microsoft.com/office/drawing/2014/main" id="{FBA185AE-F5A4-7A7A-B159-44D298D32783}"/>
              </a:ext>
            </a:extLst>
          </p:cNvPr>
          <p:cNvSpPr txBox="1"/>
          <p:nvPr/>
        </p:nvSpPr>
        <p:spPr>
          <a:xfrm>
            <a:off x="7689309" y="3082631"/>
            <a:ext cx="3196269" cy="482761"/>
          </a:xfrm>
          <a:prstGeom prst="rect">
            <a:avLst/>
          </a:prstGeom>
          <a:solidFill>
            <a:srgbClr val="6D959E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Now Bold"/>
              </a:rPr>
              <a:t>Vision Statement</a:t>
            </a:r>
          </a:p>
        </p:txBody>
      </p:sp>
      <p:sp>
        <p:nvSpPr>
          <p:cNvPr id="72" name="TextBox 49">
            <a:extLst>
              <a:ext uri="{FF2B5EF4-FFF2-40B4-BE49-F238E27FC236}">
                <a16:creationId xmlns:a16="http://schemas.microsoft.com/office/drawing/2014/main" id="{92A2B570-69EC-59B7-E0D5-5767A7F82CD2}"/>
              </a:ext>
            </a:extLst>
          </p:cNvPr>
          <p:cNvSpPr txBox="1"/>
          <p:nvPr/>
        </p:nvSpPr>
        <p:spPr>
          <a:xfrm>
            <a:off x="6938495" y="3844610"/>
            <a:ext cx="5233686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1999" dirty="0">
                <a:solidFill>
                  <a:srgbClr val="323232"/>
                </a:solidFill>
                <a:latin typeface="Now Bold"/>
              </a:rPr>
              <a:t>Write your Vision Statement here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90CAC9F3-ED95-9620-2CC4-D89735FA6A03}"/>
              </a:ext>
            </a:extLst>
          </p:cNvPr>
          <p:cNvSpPr/>
          <p:nvPr/>
        </p:nvSpPr>
        <p:spPr>
          <a:xfrm>
            <a:off x="1061845" y="4943011"/>
            <a:ext cx="5390830" cy="1353703"/>
          </a:xfrm>
          <a:prstGeom prst="roundRect">
            <a:avLst/>
          </a:prstGeom>
          <a:solidFill>
            <a:srgbClr val="D9DFE6"/>
          </a:solidFill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6D462474-E50B-A2C8-C2B3-9A77CBE89957}"/>
              </a:ext>
            </a:extLst>
          </p:cNvPr>
          <p:cNvSpPr/>
          <p:nvPr/>
        </p:nvSpPr>
        <p:spPr>
          <a:xfrm>
            <a:off x="6546778" y="4947378"/>
            <a:ext cx="5390830" cy="1349336"/>
          </a:xfrm>
          <a:prstGeom prst="roundRect">
            <a:avLst/>
          </a:prstGeom>
          <a:solidFill>
            <a:srgbClr val="D9DFE6"/>
          </a:solidFill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DE143562-B79E-5B69-E02E-AF2BE33179EC}"/>
              </a:ext>
            </a:extLst>
          </p:cNvPr>
          <p:cNvSpPr/>
          <p:nvPr/>
        </p:nvSpPr>
        <p:spPr>
          <a:xfrm>
            <a:off x="12031711" y="4943011"/>
            <a:ext cx="5390830" cy="1349336"/>
          </a:xfrm>
          <a:prstGeom prst="roundRect">
            <a:avLst/>
          </a:prstGeom>
          <a:solidFill>
            <a:srgbClr val="D9DFE6"/>
          </a:solidFill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Freeform 18">
            <a:extLst>
              <a:ext uri="{FF2B5EF4-FFF2-40B4-BE49-F238E27FC236}">
                <a16:creationId xmlns:a16="http://schemas.microsoft.com/office/drawing/2014/main" id="{034AA6F4-97FA-94D0-2956-F213A58AA014}"/>
              </a:ext>
            </a:extLst>
          </p:cNvPr>
          <p:cNvSpPr/>
          <p:nvPr/>
        </p:nvSpPr>
        <p:spPr>
          <a:xfrm>
            <a:off x="1815193" y="4666898"/>
            <a:ext cx="3884134" cy="666486"/>
          </a:xfrm>
          <a:custGeom>
            <a:avLst/>
            <a:gdLst/>
            <a:ahLst/>
            <a:cxnLst/>
            <a:rect l="l" t="t" r="r" b="b"/>
            <a:pathLst>
              <a:path w="986250" h="175535">
                <a:moveTo>
                  <a:pt x="37214" y="0"/>
                </a:moveTo>
                <a:lnTo>
                  <a:pt x="949035" y="0"/>
                </a:lnTo>
                <a:cubicBezTo>
                  <a:pt x="969588" y="0"/>
                  <a:pt x="986250" y="16661"/>
                  <a:pt x="986250" y="37214"/>
                </a:cubicBezTo>
                <a:lnTo>
                  <a:pt x="986250" y="138321"/>
                </a:lnTo>
                <a:cubicBezTo>
                  <a:pt x="986250" y="148191"/>
                  <a:pt x="982329" y="157657"/>
                  <a:pt x="975350" y="164636"/>
                </a:cubicBezTo>
                <a:cubicBezTo>
                  <a:pt x="968371" y="171615"/>
                  <a:pt x="958905" y="175535"/>
                  <a:pt x="949035" y="175535"/>
                </a:cubicBezTo>
                <a:lnTo>
                  <a:pt x="37214" y="175535"/>
                </a:lnTo>
                <a:cubicBezTo>
                  <a:pt x="27344" y="175535"/>
                  <a:pt x="17879" y="171615"/>
                  <a:pt x="10900" y="164636"/>
                </a:cubicBezTo>
                <a:cubicBezTo>
                  <a:pt x="3921" y="157657"/>
                  <a:pt x="0" y="148191"/>
                  <a:pt x="0" y="138321"/>
                </a:cubicBezTo>
                <a:lnTo>
                  <a:pt x="0" y="37214"/>
                </a:lnTo>
                <a:cubicBezTo>
                  <a:pt x="0" y="27344"/>
                  <a:pt x="3921" y="17879"/>
                  <a:pt x="10900" y="10900"/>
                </a:cubicBezTo>
                <a:cubicBezTo>
                  <a:pt x="17879" y="3921"/>
                  <a:pt x="27344" y="0"/>
                  <a:pt x="37214" y="0"/>
                </a:cubicBezTo>
                <a:close/>
              </a:path>
            </a:pathLst>
          </a:custGeom>
          <a:solidFill>
            <a:srgbClr val="9EBB60"/>
          </a:solidFill>
        </p:spPr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A16EA94A-759C-EE85-E499-5E3D0C1F2CFB}"/>
              </a:ext>
            </a:extLst>
          </p:cNvPr>
          <p:cNvSpPr/>
          <p:nvPr/>
        </p:nvSpPr>
        <p:spPr>
          <a:xfrm>
            <a:off x="7299819" y="4666898"/>
            <a:ext cx="3884134" cy="666486"/>
          </a:xfrm>
          <a:custGeom>
            <a:avLst/>
            <a:gdLst/>
            <a:ahLst/>
            <a:cxnLst/>
            <a:rect l="l" t="t" r="r" b="b"/>
            <a:pathLst>
              <a:path w="986250" h="175535">
                <a:moveTo>
                  <a:pt x="37214" y="0"/>
                </a:moveTo>
                <a:lnTo>
                  <a:pt x="949035" y="0"/>
                </a:lnTo>
                <a:cubicBezTo>
                  <a:pt x="969588" y="0"/>
                  <a:pt x="986250" y="16661"/>
                  <a:pt x="986250" y="37214"/>
                </a:cubicBezTo>
                <a:lnTo>
                  <a:pt x="986250" y="138321"/>
                </a:lnTo>
                <a:cubicBezTo>
                  <a:pt x="986250" y="148191"/>
                  <a:pt x="982329" y="157657"/>
                  <a:pt x="975350" y="164636"/>
                </a:cubicBezTo>
                <a:cubicBezTo>
                  <a:pt x="968371" y="171615"/>
                  <a:pt x="958905" y="175535"/>
                  <a:pt x="949035" y="175535"/>
                </a:cubicBezTo>
                <a:lnTo>
                  <a:pt x="37214" y="175535"/>
                </a:lnTo>
                <a:cubicBezTo>
                  <a:pt x="27344" y="175535"/>
                  <a:pt x="17879" y="171615"/>
                  <a:pt x="10900" y="164636"/>
                </a:cubicBezTo>
                <a:cubicBezTo>
                  <a:pt x="3921" y="157657"/>
                  <a:pt x="0" y="148191"/>
                  <a:pt x="0" y="138321"/>
                </a:cubicBezTo>
                <a:lnTo>
                  <a:pt x="0" y="37214"/>
                </a:lnTo>
                <a:cubicBezTo>
                  <a:pt x="0" y="27344"/>
                  <a:pt x="3921" y="17879"/>
                  <a:pt x="10900" y="10900"/>
                </a:cubicBezTo>
                <a:cubicBezTo>
                  <a:pt x="17879" y="3921"/>
                  <a:pt x="27344" y="0"/>
                  <a:pt x="37214" y="0"/>
                </a:cubicBezTo>
                <a:close/>
              </a:path>
            </a:pathLst>
          </a:custGeom>
          <a:solidFill>
            <a:srgbClr val="EF9C2C"/>
          </a:solidFill>
        </p:spPr>
      </p:sp>
      <p:sp>
        <p:nvSpPr>
          <p:cNvPr id="84" name="Freeform 18">
            <a:extLst>
              <a:ext uri="{FF2B5EF4-FFF2-40B4-BE49-F238E27FC236}">
                <a16:creationId xmlns:a16="http://schemas.microsoft.com/office/drawing/2014/main" id="{B21BCDEA-4AC9-C0FE-40A7-EF59DDC24B50}"/>
              </a:ext>
            </a:extLst>
          </p:cNvPr>
          <p:cNvSpPr/>
          <p:nvPr/>
        </p:nvSpPr>
        <p:spPr>
          <a:xfrm>
            <a:off x="12794272" y="4666898"/>
            <a:ext cx="3884134" cy="666486"/>
          </a:xfrm>
          <a:custGeom>
            <a:avLst/>
            <a:gdLst/>
            <a:ahLst/>
            <a:cxnLst/>
            <a:rect l="l" t="t" r="r" b="b"/>
            <a:pathLst>
              <a:path w="986250" h="175535">
                <a:moveTo>
                  <a:pt x="37214" y="0"/>
                </a:moveTo>
                <a:lnTo>
                  <a:pt x="949035" y="0"/>
                </a:lnTo>
                <a:cubicBezTo>
                  <a:pt x="969588" y="0"/>
                  <a:pt x="986250" y="16661"/>
                  <a:pt x="986250" y="37214"/>
                </a:cubicBezTo>
                <a:lnTo>
                  <a:pt x="986250" y="138321"/>
                </a:lnTo>
                <a:cubicBezTo>
                  <a:pt x="986250" y="148191"/>
                  <a:pt x="982329" y="157657"/>
                  <a:pt x="975350" y="164636"/>
                </a:cubicBezTo>
                <a:cubicBezTo>
                  <a:pt x="968371" y="171615"/>
                  <a:pt x="958905" y="175535"/>
                  <a:pt x="949035" y="175535"/>
                </a:cubicBezTo>
                <a:lnTo>
                  <a:pt x="37214" y="175535"/>
                </a:lnTo>
                <a:cubicBezTo>
                  <a:pt x="27344" y="175535"/>
                  <a:pt x="17879" y="171615"/>
                  <a:pt x="10900" y="164636"/>
                </a:cubicBezTo>
                <a:cubicBezTo>
                  <a:pt x="3921" y="157657"/>
                  <a:pt x="0" y="148191"/>
                  <a:pt x="0" y="138321"/>
                </a:cubicBezTo>
                <a:lnTo>
                  <a:pt x="0" y="37214"/>
                </a:lnTo>
                <a:cubicBezTo>
                  <a:pt x="0" y="27344"/>
                  <a:pt x="3921" y="17879"/>
                  <a:pt x="10900" y="10900"/>
                </a:cubicBezTo>
                <a:cubicBezTo>
                  <a:pt x="17879" y="3921"/>
                  <a:pt x="27344" y="0"/>
                  <a:pt x="37214" y="0"/>
                </a:cubicBezTo>
                <a:close/>
              </a:path>
            </a:pathLst>
          </a:custGeom>
          <a:solidFill>
            <a:srgbClr val="BC3B31"/>
          </a:solidFill>
        </p:spPr>
      </p:sp>
      <p:sp>
        <p:nvSpPr>
          <p:cNvPr id="85" name="TextBox 48">
            <a:extLst>
              <a:ext uri="{FF2B5EF4-FFF2-40B4-BE49-F238E27FC236}">
                <a16:creationId xmlns:a16="http://schemas.microsoft.com/office/drawing/2014/main" id="{5B17AE41-2304-9058-75EB-A832740F4FD4}"/>
              </a:ext>
            </a:extLst>
          </p:cNvPr>
          <p:cNvSpPr txBox="1"/>
          <p:nvPr/>
        </p:nvSpPr>
        <p:spPr>
          <a:xfrm>
            <a:off x="2159125" y="4743487"/>
            <a:ext cx="3196269" cy="4827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Now Bold"/>
              </a:rPr>
              <a:t>Strategic Goal #1</a:t>
            </a:r>
          </a:p>
        </p:txBody>
      </p:sp>
      <p:sp>
        <p:nvSpPr>
          <p:cNvPr id="86" name="TextBox 48">
            <a:extLst>
              <a:ext uri="{FF2B5EF4-FFF2-40B4-BE49-F238E27FC236}">
                <a16:creationId xmlns:a16="http://schemas.microsoft.com/office/drawing/2014/main" id="{0F1540A5-8E41-EE59-0E69-AE13B64B5B45}"/>
              </a:ext>
            </a:extLst>
          </p:cNvPr>
          <p:cNvSpPr txBox="1"/>
          <p:nvPr/>
        </p:nvSpPr>
        <p:spPr>
          <a:xfrm>
            <a:off x="7656114" y="4743487"/>
            <a:ext cx="3229464" cy="4827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Now Bold"/>
              </a:rPr>
              <a:t>Strategic Goal #2</a:t>
            </a:r>
          </a:p>
        </p:txBody>
      </p:sp>
      <p:sp>
        <p:nvSpPr>
          <p:cNvPr id="87" name="TextBox 48">
            <a:extLst>
              <a:ext uri="{FF2B5EF4-FFF2-40B4-BE49-F238E27FC236}">
                <a16:creationId xmlns:a16="http://schemas.microsoft.com/office/drawing/2014/main" id="{63330CAB-8013-4BA1-881D-F6D08FD767CB}"/>
              </a:ext>
            </a:extLst>
          </p:cNvPr>
          <p:cNvSpPr txBox="1"/>
          <p:nvPr/>
        </p:nvSpPr>
        <p:spPr>
          <a:xfrm>
            <a:off x="13121607" y="4743487"/>
            <a:ext cx="3351200" cy="4827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Now Bold"/>
              </a:rPr>
              <a:t>Strategic Goal #3</a:t>
            </a:r>
          </a:p>
        </p:txBody>
      </p:sp>
      <p:sp>
        <p:nvSpPr>
          <p:cNvPr id="88" name="Rechteck: abgerundete Ecken 87">
            <a:extLst>
              <a:ext uri="{FF2B5EF4-FFF2-40B4-BE49-F238E27FC236}">
                <a16:creationId xmlns:a16="http://schemas.microsoft.com/office/drawing/2014/main" id="{F1F0D449-CA66-143F-17AF-6E26C696870D}"/>
              </a:ext>
            </a:extLst>
          </p:cNvPr>
          <p:cNvSpPr/>
          <p:nvPr/>
        </p:nvSpPr>
        <p:spPr>
          <a:xfrm>
            <a:off x="1061845" y="6810591"/>
            <a:ext cx="5390830" cy="3133509"/>
          </a:xfrm>
          <a:prstGeom prst="roundRect">
            <a:avLst/>
          </a:prstGeom>
          <a:solidFill>
            <a:srgbClr val="D9DFE6"/>
          </a:solidFill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: abgerundete Ecken 88">
            <a:extLst>
              <a:ext uri="{FF2B5EF4-FFF2-40B4-BE49-F238E27FC236}">
                <a16:creationId xmlns:a16="http://schemas.microsoft.com/office/drawing/2014/main" id="{C7098EA0-65B3-7288-EE0A-C9357969A1A1}"/>
              </a:ext>
            </a:extLst>
          </p:cNvPr>
          <p:cNvSpPr/>
          <p:nvPr/>
        </p:nvSpPr>
        <p:spPr>
          <a:xfrm>
            <a:off x="6546778" y="6814958"/>
            <a:ext cx="5390830" cy="3129142"/>
          </a:xfrm>
          <a:prstGeom prst="roundRect">
            <a:avLst/>
          </a:prstGeom>
          <a:solidFill>
            <a:srgbClr val="D9DFE6"/>
          </a:solidFill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18281B87-F43D-D570-57E8-AA9A2F5B0F14}"/>
              </a:ext>
            </a:extLst>
          </p:cNvPr>
          <p:cNvSpPr/>
          <p:nvPr/>
        </p:nvSpPr>
        <p:spPr>
          <a:xfrm>
            <a:off x="12031711" y="6810591"/>
            <a:ext cx="5390830" cy="3086239"/>
          </a:xfrm>
          <a:prstGeom prst="roundRect">
            <a:avLst/>
          </a:prstGeom>
          <a:solidFill>
            <a:srgbClr val="D9DFE6"/>
          </a:solidFill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Freeform 18">
            <a:extLst>
              <a:ext uri="{FF2B5EF4-FFF2-40B4-BE49-F238E27FC236}">
                <a16:creationId xmlns:a16="http://schemas.microsoft.com/office/drawing/2014/main" id="{57AC79D3-24D5-7676-4A72-7C0C65707F21}"/>
              </a:ext>
            </a:extLst>
          </p:cNvPr>
          <p:cNvSpPr/>
          <p:nvPr/>
        </p:nvSpPr>
        <p:spPr>
          <a:xfrm>
            <a:off x="1815193" y="6534478"/>
            <a:ext cx="3884134" cy="666486"/>
          </a:xfrm>
          <a:custGeom>
            <a:avLst/>
            <a:gdLst/>
            <a:ahLst/>
            <a:cxnLst/>
            <a:rect l="l" t="t" r="r" b="b"/>
            <a:pathLst>
              <a:path w="986250" h="175535">
                <a:moveTo>
                  <a:pt x="37214" y="0"/>
                </a:moveTo>
                <a:lnTo>
                  <a:pt x="949035" y="0"/>
                </a:lnTo>
                <a:cubicBezTo>
                  <a:pt x="969588" y="0"/>
                  <a:pt x="986250" y="16661"/>
                  <a:pt x="986250" y="37214"/>
                </a:cubicBezTo>
                <a:lnTo>
                  <a:pt x="986250" y="138321"/>
                </a:lnTo>
                <a:cubicBezTo>
                  <a:pt x="986250" y="148191"/>
                  <a:pt x="982329" y="157657"/>
                  <a:pt x="975350" y="164636"/>
                </a:cubicBezTo>
                <a:cubicBezTo>
                  <a:pt x="968371" y="171615"/>
                  <a:pt x="958905" y="175535"/>
                  <a:pt x="949035" y="175535"/>
                </a:cubicBezTo>
                <a:lnTo>
                  <a:pt x="37214" y="175535"/>
                </a:lnTo>
                <a:cubicBezTo>
                  <a:pt x="27344" y="175535"/>
                  <a:pt x="17879" y="171615"/>
                  <a:pt x="10900" y="164636"/>
                </a:cubicBezTo>
                <a:cubicBezTo>
                  <a:pt x="3921" y="157657"/>
                  <a:pt x="0" y="148191"/>
                  <a:pt x="0" y="138321"/>
                </a:cubicBezTo>
                <a:lnTo>
                  <a:pt x="0" y="37214"/>
                </a:lnTo>
                <a:cubicBezTo>
                  <a:pt x="0" y="27344"/>
                  <a:pt x="3921" y="17879"/>
                  <a:pt x="10900" y="10900"/>
                </a:cubicBezTo>
                <a:cubicBezTo>
                  <a:pt x="17879" y="3921"/>
                  <a:pt x="27344" y="0"/>
                  <a:pt x="37214" y="0"/>
                </a:cubicBezTo>
                <a:close/>
              </a:path>
            </a:pathLst>
          </a:custGeom>
          <a:solidFill>
            <a:srgbClr val="9EBB60"/>
          </a:solidFill>
        </p:spPr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DBFB2E6B-1D6B-1677-2426-FB5FC5DE3152}"/>
              </a:ext>
            </a:extLst>
          </p:cNvPr>
          <p:cNvSpPr/>
          <p:nvPr/>
        </p:nvSpPr>
        <p:spPr>
          <a:xfrm>
            <a:off x="7299819" y="6534478"/>
            <a:ext cx="3884134" cy="666486"/>
          </a:xfrm>
          <a:custGeom>
            <a:avLst/>
            <a:gdLst/>
            <a:ahLst/>
            <a:cxnLst/>
            <a:rect l="l" t="t" r="r" b="b"/>
            <a:pathLst>
              <a:path w="986250" h="175535">
                <a:moveTo>
                  <a:pt x="37214" y="0"/>
                </a:moveTo>
                <a:lnTo>
                  <a:pt x="949035" y="0"/>
                </a:lnTo>
                <a:cubicBezTo>
                  <a:pt x="969588" y="0"/>
                  <a:pt x="986250" y="16661"/>
                  <a:pt x="986250" y="37214"/>
                </a:cubicBezTo>
                <a:lnTo>
                  <a:pt x="986250" y="138321"/>
                </a:lnTo>
                <a:cubicBezTo>
                  <a:pt x="986250" y="148191"/>
                  <a:pt x="982329" y="157657"/>
                  <a:pt x="975350" y="164636"/>
                </a:cubicBezTo>
                <a:cubicBezTo>
                  <a:pt x="968371" y="171615"/>
                  <a:pt x="958905" y="175535"/>
                  <a:pt x="949035" y="175535"/>
                </a:cubicBezTo>
                <a:lnTo>
                  <a:pt x="37214" y="175535"/>
                </a:lnTo>
                <a:cubicBezTo>
                  <a:pt x="27344" y="175535"/>
                  <a:pt x="17879" y="171615"/>
                  <a:pt x="10900" y="164636"/>
                </a:cubicBezTo>
                <a:cubicBezTo>
                  <a:pt x="3921" y="157657"/>
                  <a:pt x="0" y="148191"/>
                  <a:pt x="0" y="138321"/>
                </a:cubicBezTo>
                <a:lnTo>
                  <a:pt x="0" y="37214"/>
                </a:lnTo>
                <a:cubicBezTo>
                  <a:pt x="0" y="27344"/>
                  <a:pt x="3921" y="17879"/>
                  <a:pt x="10900" y="10900"/>
                </a:cubicBezTo>
                <a:cubicBezTo>
                  <a:pt x="17879" y="3921"/>
                  <a:pt x="27344" y="0"/>
                  <a:pt x="37214" y="0"/>
                </a:cubicBezTo>
                <a:close/>
              </a:path>
            </a:pathLst>
          </a:custGeom>
          <a:solidFill>
            <a:srgbClr val="EF9C2C"/>
          </a:solidFill>
        </p:spPr>
      </p:sp>
      <p:sp>
        <p:nvSpPr>
          <p:cNvPr id="93" name="Freeform 18">
            <a:extLst>
              <a:ext uri="{FF2B5EF4-FFF2-40B4-BE49-F238E27FC236}">
                <a16:creationId xmlns:a16="http://schemas.microsoft.com/office/drawing/2014/main" id="{D53684E2-89A1-FC12-430F-DD8CBF2EE767}"/>
              </a:ext>
            </a:extLst>
          </p:cNvPr>
          <p:cNvSpPr/>
          <p:nvPr/>
        </p:nvSpPr>
        <p:spPr>
          <a:xfrm>
            <a:off x="12794272" y="6534478"/>
            <a:ext cx="3884134" cy="666486"/>
          </a:xfrm>
          <a:custGeom>
            <a:avLst/>
            <a:gdLst/>
            <a:ahLst/>
            <a:cxnLst/>
            <a:rect l="l" t="t" r="r" b="b"/>
            <a:pathLst>
              <a:path w="986250" h="175535">
                <a:moveTo>
                  <a:pt x="37214" y="0"/>
                </a:moveTo>
                <a:lnTo>
                  <a:pt x="949035" y="0"/>
                </a:lnTo>
                <a:cubicBezTo>
                  <a:pt x="969588" y="0"/>
                  <a:pt x="986250" y="16661"/>
                  <a:pt x="986250" y="37214"/>
                </a:cubicBezTo>
                <a:lnTo>
                  <a:pt x="986250" y="138321"/>
                </a:lnTo>
                <a:cubicBezTo>
                  <a:pt x="986250" y="148191"/>
                  <a:pt x="982329" y="157657"/>
                  <a:pt x="975350" y="164636"/>
                </a:cubicBezTo>
                <a:cubicBezTo>
                  <a:pt x="968371" y="171615"/>
                  <a:pt x="958905" y="175535"/>
                  <a:pt x="949035" y="175535"/>
                </a:cubicBezTo>
                <a:lnTo>
                  <a:pt x="37214" y="175535"/>
                </a:lnTo>
                <a:cubicBezTo>
                  <a:pt x="27344" y="175535"/>
                  <a:pt x="17879" y="171615"/>
                  <a:pt x="10900" y="164636"/>
                </a:cubicBezTo>
                <a:cubicBezTo>
                  <a:pt x="3921" y="157657"/>
                  <a:pt x="0" y="148191"/>
                  <a:pt x="0" y="138321"/>
                </a:cubicBezTo>
                <a:lnTo>
                  <a:pt x="0" y="37214"/>
                </a:lnTo>
                <a:cubicBezTo>
                  <a:pt x="0" y="27344"/>
                  <a:pt x="3921" y="17879"/>
                  <a:pt x="10900" y="10900"/>
                </a:cubicBezTo>
                <a:cubicBezTo>
                  <a:pt x="17879" y="3921"/>
                  <a:pt x="27344" y="0"/>
                  <a:pt x="37214" y="0"/>
                </a:cubicBezTo>
                <a:close/>
              </a:path>
            </a:pathLst>
          </a:custGeom>
          <a:solidFill>
            <a:srgbClr val="BC3B31"/>
          </a:solidFill>
        </p:spPr>
      </p:sp>
      <p:sp>
        <p:nvSpPr>
          <p:cNvPr id="94" name="TextBox 48">
            <a:extLst>
              <a:ext uri="{FF2B5EF4-FFF2-40B4-BE49-F238E27FC236}">
                <a16:creationId xmlns:a16="http://schemas.microsoft.com/office/drawing/2014/main" id="{EE564307-9A83-D2F9-76EC-DCBFC53EEA4F}"/>
              </a:ext>
            </a:extLst>
          </p:cNvPr>
          <p:cNvSpPr txBox="1"/>
          <p:nvPr/>
        </p:nvSpPr>
        <p:spPr>
          <a:xfrm>
            <a:off x="2159125" y="6611067"/>
            <a:ext cx="3196269" cy="4827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Now Bold"/>
              </a:rPr>
              <a:t>Key Initiative #1</a:t>
            </a:r>
          </a:p>
        </p:txBody>
      </p:sp>
      <p:sp>
        <p:nvSpPr>
          <p:cNvPr id="95" name="TextBox 48">
            <a:extLst>
              <a:ext uri="{FF2B5EF4-FFF2-40B4-BE49-F238E27FC236}">
                <a16:creationId xmlns:a16="http://schemas.microsoft.com/office/drawing/2014/main" id="{2AF05C25-F6DD-2AF7-11D3-F783D3BEAA95}"/>
              </a:ext>
            </a:extLst>
          </p:cNvPr>
          <p:cNvSpPr txBox="1"/>
          <p:nvPr/>
        </p:nvSpPr>
        <p:spPr>
          <a:xfrm>
            <a:off x="7656114" y="6611067"/>
            <a:ext cx="3229464" cy="4827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Now Bold"/>
              </a:rPr>
              <a:t>Key Initiative #2</a:t>
            </a:r>
          </a:p>
        </p:txBody>
      </p:sp>
      <p:sp>
        <p:nvSpPr>
          <p:cNvPr id="96" name="TextBox 48">
            <a:extLst>
              <a:ext uri="{FF2B5EF4-FFF2-40B4-BE49-F238E27FC236}">
                <a16:creationId xmlns:a16="http://schemas.microsoft.com/office/drawing/2014/main" id="{A0617416-B492-5160-6F4F-AD956FB44CE2}"/>
              </a:ext>
            </a:extLst>
          </p:cNvPr>
          <p:cNvSpPr txBox="1"/>
          <p:nvPr/>
        </p:nvSpPr>
        <p:spPr>
          <a:xfrm>
            <a:off x="13121607" y="6611067"/>
            <a:ext cx="3351200" cy="4827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Now Bold"/>
              </a:rPr>
              <a:t>Key Initiative #3</a:t>
            </a:r>
          </a:p>
        </p:txBody>
      </p:sp>
      <p:sp>
        <p:nvSpPr>
          <p:cNvPr id="97" name="TextBox 49">
            <a:extLst>
              <a:ext uri="{FF2B5EF4-FFF2-40B4-BE49-F238E27FC236}">
                <a16:creationId xmlns:a16="http://schemas.microsoft.com/office/drawing/2014/main" id="{57F56A6A-7A82-AE72-C59F-831BF6822B07}"/>
              </a:ext>
            </a:extLst>
          </p:cNvPr>
          <p:cNvSpPr txBox="1"/>
          <p:nvPr/>
        </p:nvSpPr>
        <p:spPr>
          <a:xfrm>
            <a:off x="2632611" y="5592919"/>
            <a:ext cx="2829091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1999" dirty="0">
                <a:solidFill>
                  <a:srgbClr val="323232"/>
                </a:solidFill>
                <a:latin typeface="Now Bold"/>
              </a:rPr>
              <a:t>Put your text here</a:t>
            </a:r>
          </a:p>
        </p:txBody>
      </p:sp>
      <p:sp>
        <p:nvSpPr>
          <p:cNvPr id="98" name="TextBox 49">
            <a:extLst>
              <a:ext uri="{FF2B5EF4-FFF2-40B4-BE49-F238E27FC236}">
                <a16:creationId xmlns:a16="http://schemas.microsoft.com/office/drawing/2014/main" id="{79860685-9BF7-CFCF-C081-32BE69F3117E}"/>
              </a:ext>
            </a:extLst>
          </p:cNvPr>
          <p:cNvSpPr txBox="1"/>
          <p:nvPr/>
        </p:nvSpPr>
        <p:spPr>
          <a:xfrm>
            <a:off x="8050257" y="5592919"/>
            <a:ext cx="2829091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1999" dirty="0">
                <a:solidFill>
                  <a:srgbClr val="323232"/>
                </a:solidFill>
                <a:latin typeface="Now Bold"/>
              </a:rPr>
              <a:t>Put your text here</a:t>
            </a:r>
          </a:p>
        </p:txBody>
      </p:sp>
      <p:sp>
        <p:nvSpPr>
          <p:cNvPr id="99" name="TextBox 49">
            <a:extLst>
              <a:ext uri="{FF2B5EF4-FFF2-40B4-BE49-F238E27FC236}">
                <a16:creationId xmlns:a16="http://schemas.microsoft.com/office/drawing/2014/main" id="{D82438B9-B3B9-8EDA-ECC3-76577840E8B4}"/>
              </a:ext>
            </a:extLst>
          </p:cNvPr>
          <p:cNvSpPr txBox="1"/>
          <p:nvPr/>
        </p:nvSpPr>
        <p:spPr>
          <a:xfrm>
            <a:off x="13467904" y="5592919"/>
            <a:ext cx="2829091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1999" dirty="0">
                <a:solidFill>
                  <a:srgbClr val="323232"/>
                </a:solidFill>
                <a:latin typeface="Now Bold"/>
              </a:rPr>
              <a:t>Put your text here</a:t>
            </a:r>
          </a:p>
        </p:txBody>
      </p:sp>
      <p:sp>
        <p:nvSpPr>
          <p:cNvPr id="100" name="TextBox 49">
            <a:extLst>
              <a:ext uri="{FF2B5EF4-FFF2-40B4-BE49-F238E27FC236}">
                <a16:creationId xmlns:a16="http://schemas.microsoft.com/office/drawing/2014/main" id="{B45EC48E-8BE9-F550-A9ED-98B4C6282BB3}"/>
              </a:ext>
            </a:extLst>
          </p:cNvPr>
          <p:cNvSpPr txBox="1"/>
          <p:nvPr/>
        </p:nvSpPr>
        <p:spPr>
          <a:xfrm>
            <a:off x="2632610" y="8091605"/>
            <a:ext cx="2829091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1999" dirty="0">
                <a:solidFill>
                  <a:srgbClr val="323232"/>
                </a:solidFill>
                <a:latin typeface="Now Bold"/>
              </a:rPr>
              <a:t>Put your text here</a:t>
            </a:r>
          </a:p>
        </p:txBody>
      </p:sp>
      <p:sp>
        <p:nvSpPr>
          <p:cNvPr id="101" name="TextBox 49">
            <a:extLst>
              <a:ext uri="{FF2B5EF4-FFF2-40B4-BE49-F238E27FC236}">
                <a16:creationId xmlns:a16="http://schemas.microsoft.com/office/drawing/2014/main" id="{30022878-25CB-096C-857E-B91CF4A6BC09}"/>
              </a:ext>
            </a:extLst>
          </p:cNvPr>
          <p:cNvSpPr txBox="1"/>
          <p:nvPr/>
        </p:nvSpPr>
        <p:spPr>
          <a:xfrm>
            <a:off x="8050256" y="8091605"/>
            <a:ext cx="2829091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1999" dirty="0">
                <a:solidFill>
                  <a:srgbClr val="323232"/>
                </a:solidFill>
                <a:latin typeface="Now Bold"/>
              </a:rPr>
              <a:t>Put your text here</a:t>
            </a:r>
          </a:p>
        </p:txBody>
      </p:sp>
      <p:sp>
        <p:nvSpPr>
          <p:cNvPr id="102" name="TextBox 49">
            <a:extLst>
              <a:ext uri="{FF2B5EF4-FFF2-40B4-BE49-F238E27FC236}">
                <a16:creationId xmlns:a16="http://schemas.microsoft.com/office/drawing/2014/main" id="{4B750B58-CE45-9A7B-4421-80FE72995943}"/>
              </a:ext>
            </a:extLst>
          </p:cNvPr>
          <p:cNvSpPr txBox="1"/>
          <p:nvPr/>
        </p:nvSpPr>
        <p:spPr>
          <a:xfrm>
            <a:off x="13467903" y="8091605"/>
            <a:ext cx="2829091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1999" dirty="0">
                <a:solidFill>
                  <a:srgbClr val="323232"/>
                </a:solidFill>
                <a:latin typeface="Now Bold"/>
              </a:rPr>
              <a:t>Put your text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Benutzerdefiniert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Canva Sans Bold</vt:lpstr>
      <vt:lpstr>Prompt Medium Bold</vt:lpstr>
      <vt:lpstr>Now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One Page Strategic Template</dc:title>
  <dc:creator>StrategyPunk.com</dc:creator>
  <cp:lastModifiedBy>Thomas Kriete</cp:lastModifiedBy>
  <cp:revision>3</cp:revision>
  <dcterms:created xsi:type="dcterms:W3CDTF">2006-08-16T00:00:00Z</dcterms:created>
  <dcterms:modified xsi:type="dcterms:W3CDTF">2023-05-27T08:51:53Z</dcterms:modified>
  <dc:identifier>DAFjifrqJOU</dc:identifier>
</cp:coreProperties>
</file>