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arlow Bold" panose="020B0604020202020204" charset="0"/>
      <p:regular r:id="rId7"/>
    </p:embeddedFont>
    <p:embeddedFont>
      <p:font typeface="Barlow Bold Bold" panose="020B0604020202020204" charset="0"/>
      <p:regular r:id="rId8"/>
    </p:embeddedFont>
    <p:embeddedFont>
      <p:font typeface="Barlow Medium Bold" panose="020B0604020202020204" charset="0"/>
      <p:regular r:id="rId9"/>
    </p:embeddedFont>
    <p:embeddedFont>
      <p:font typeface="Barlow SemiCondensed" panose="020B0604020202020204" charset="0"/>
      <p:regular r:id="rId10"/>
    </p:embeddedFont>
    <p:embeddedFont>
      <p:font typeface="Barlow SemiCondensed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19.sv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9700" y="3000936"/>
            <a:ext cx="1004322" cy="1168665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B01E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9700" y="4655376"/>
            <a:ext cx="1004322" cy="1168665"/>
            <a:chOff x="0" y="0"/>
            <a:chExt cx="6985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C353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09700" y="6309816"/>
            <a:ext cx="1004322" cy="1168665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49D1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09700" y="7964256"/>
            <a:ext cx="1004322" cy="1168665"/>
            <a:chOff x="0" y="0"/>
            <a:chExt cx="6985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4FA09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2700000">
            <a:off x="11149669" y="5160151"/>
            <a:ext cx="2514655" cy="2926144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F49D1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700000">
            <a:off x="13899566" y="5871615"/>
            <a:ext cx="2514655" cy="2926144"/>
            <a:chOff x="0" y="0"/>
            <a:chExt cx="6985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4FA09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2700000">
            <a:off x="13188102" y="3121718"/>
            <a:ext cx="2514655" cy="2926144"/>
            <a:chOff x="0" y="0"/>
            <a:chExt cx="6985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C353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-2700000">
            <a:off x="10441062" y="2413111"/>
            <a:ext cx="2514655" cy="2926144"/>
            <a:chOff x="0" y="0"/>
            <a:chExt cx="6985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B01E6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144000" y="-2095500"/>
            <a:ext cx="2882434" cy="288243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06876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6572" y="9327978"/>
            <a:ext cx="1811406" cy="56832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436" y="6172200"/>
            <a:ext cx="1980248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32572" y="-238617"/>
            <a:ext cx="1980248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01115" y="7612172"/>
            <a:ext cx="1748790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73355" y="3118569"/>
            <a:ext cx="850068" cy="135468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70954" y="3795914"/>
            <a:ext cx="1148950" cy="141409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6955" y="5925147"/>
            <a:ext cx="1360083" cy="136008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520327" y="6605188"/>
            <a:ext cx="1288308" cy="1333307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663606" y="786934"/>
            <a:ext cx="1410872" cy="1410872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2734987" y="3000936"/>
            <a:ext cx="5448660" cy="1085481"/>
            <a:chOff x="0" y="0"/>
            <a:chExt cx="7264880" cy="1447308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76200"/>
              <a:ext cx="7264880" cy="805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039"/>
                </a:lnSpc>
                <a:spcBef>
                  <a:spcPct val="0"/>
                </a:spcBef>
              </a:pPr>
              <a:r>
                <a:rPr lang="en-US" sz="3599" spc="115">
                  <a:solidFill>
                    <a:srgbClr val="000000"/>
                  </a:solidFill>
                  <a:latin typeface="Barlow Medium Bold"/>
                </a:rPr>
                <a:t>Situation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087263"/>
              <a:ext cx="7264880" cy="360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399"/>
                </a:lnSpc>
                <a:spcBef>
                  <a:spcPct val="0"/>
                </a:spcBef>
              </a:pPr>
              <a:r>
                <a:rPr lang="en-US" sz="1599" spc="83">
                  <a:solidFill>
                    <a:srgbClr val="000000"/>
                  </a:solidFill>
                  <a:latin typeface="Barlow SemiCondensed Bold"/>
                </a:rPr>
                <a:t>Describes the current context or state of affairs.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09700" y="1009650"/>
            <a:ext cx="13458097" cy="94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spc="230">
                <a:solidFill>
                  <a:srgbClr val="000000"/>
                </a:solidFill>
                <a:latin typeface="Barlow Bold"/>
              </a:rPr>
              <a:t>WHAT IS THE </a:t>
            </a:r>
            <a:r>
              <a:rPr lang="en-US" sz="5499" spc="230">
                <a:solidFill>
                  <a:srgbClr val="000000"/>
                </a:solidFill>
                <a:latin typeface="Barlow Bold Bold"/>
              </a:rPr>
              <a:t>SCQA</a:t>
            </a:r>
            <a:r>
              <a:rPr lang="en-US" sz="5499" spc="230">
                <a:solidFill>
                  <a:srgbClr val="000000"/>
                </a:solidFill>
                <a:latin typeface="Barlow Bold"/>
              </a:rPr>
              <a:t> FRAMEWORK?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2734987" y="4655376"/>
            <a:ext cx="5448660" cy="1380756"/>
            <a:chOff x="0" y="0"/>
            <a:chExt cx="7264880" cy="1841008"/>
          </a:xfrm>
        </p:grpSpPr>
        <p:sp>
          <p:nvSpPr>
            <p:cNvPr id="43" name="TextBox 43"/>
            <p:cNvSpPr txBox="1"/>
            <p:nvPr/>
          </p:nvSpPr>
          <p:spPr>
            <a:xfrm>
              <a:off x="0" y="-76200"/>
              <a:ext cx="7264880" cy="805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039"/>
                </a:lnSpc>
                <a:spcBef>
                  <a:spcPct val="0"/>
                </a:spcBef>
              </a:pPr>
              <a:r>
                <a:rPr lang="en-US" sz="3599" spc="115">
                  <a:solidFill>
                    <a:srgbClr val="000000"/>
                  </a:solidFill>
                  <a:latin typeface="Barlow Medium Bold"/>
                </a:rPr>
                <a:t>Complication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87263"/>
              <a:ext cx="7264880" cy="753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399"/>
                </a:lnSpc>
                <a:spcBef>
                  <a:spcPct val="0"/>
                </a:spcBef>
              </a:pPr>
              <a:r>
                <a:rPr lang="en-US" sz="1599" spc="83">
                  <a:solidFill>
                    <a:srgbClr val="000000"/>
                  </a:solidFill>
                  <a:latin typeface="Barlow SemiCondensed Bold"/>
                </a:rPr>
                <a:t>Outlines a problem or issue that has arisen within this situation.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2734987" y="6309816"/>
            <a:ext cx="5448660" cy="1380756"/>
            <a:chOff x="0" y="0"/>
            <a:chExt cx="7264880" cy="1841008"/>
          </a:xfrm>
        </p:grpSpPr>
        <p:sp>
          <p:nvSpPr>
            <p:cNvPr id="46" name="TextBox 46"/>
            <p:cNvSpPr txBox="1"/>
            <p:nvPr/>
          </p:nvSpPr>
          <p:spPr>
            <a:xfrm>
              <a:off x="0" y="-76200"/>
              <a:ext cx="7264880" cy="805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039"/>
                </a:lnSpc>
                <a:spcBef>
                  <a:spcPct val="0"/>
                </a:spcBef>
              </a:pPr>
              <a:r>
                <a:rPr lang="en-US" sz="3599" spc="115">
                  <a:solidFill>
                    <a:srgbClr val="000000"/>
                  </a:solidFill>
                  <a:latin typeface="Barlow Medium Bold"/>
                </a:rPr>
                <a:t>Question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87263"/>
              <a:ext cx="7264880" cy="753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399"/>
                </a:lnSpc>
                <a:spcBef>
                  <a:spcPct val="0"/>
                </a:spcBef>
              </a:pPr>
              <a:r>
                <a:rPr lang="en-US" sz="1599" spc="83">
                  <a:solidFill>
                    <a:srgbClr val="000000"/>
                  </a:solidFill>
                  <a:latin typeface="Barlow SemiCondensed Bold"/>
                </a:rPr>
                <a:t>Poses a relevant inquiry or identifies a gap that requires addressing.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2734987" y="7964256"/>
            <a:ext cx="5448660" cy="1085481"/>
            <a:chOff x="0" y="0"/>
            <a:chExt cx="7264880" cy="1447308"/>
          </a:xfrm>
        </p:grpSpPr>
        <p:sp>
          <p:nvSpPr>
            <p:cNvPr id="49" name="TextBox 49"/>
            <p:cNvSpPr txBox="1"/>
            <p:nvPr/>
          </p:nvSpPr>
          <p:spPr>
            <a:xfrm>
              <a:off x="0" y="-76200"/>
              <a:ext cx="7264880" cy="805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039"/>
                </a:lnSpc>
                <a:spcBef>
                  <a:spcPct val="0"/>
                </a:spcBef>
              </a:pPr>
              <a:r>
                <a:rPr lang="en-US" sz="3599" spc="115">
                  <a:solidFill>
                    <a:srgbClr val="000000"/>
                  </a:solidFill>
                  <a:latin typeface="Barlow Medium Bold"/>
                </a:rPr>
                <a:t>Answer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1087263"/>
              <a:ext cx="7264880" cy="360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399"/>
                </a:lnSpc>
                <a:spcBef>
                  <a:spcPct val="0"/>
                </a:spcBef>
              </a:pPr>
              <a:r>
                <a:rPr lang="en-US" sz="1599" spc="83">
                  <a:solidFill>
                    <a:srgbClr val="000000"/>
                  </a:solidFill>
                  <a:latin typeface="Barlow SemiCondensed Bold"/>
                </a:rPr>
                <a:t>Proposes a solution or response to the question.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1605594" y="3156326"/>
            <a:ext cx="61253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67">
                <a:solidFill>
                  <a:srgbClr val="FFFFFF"/>
                </a:solidFill>
                <a:latin typeface="Barlow Bold"/>
              </a:rPr>
              <a:t>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605594" y="4822656"/>
            <a:ext cx="61253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67">
                <a:solidFill>
                  <a:srgbClr val="FFFFFF"/>
                </a:solidFill>
                <a:latin typeface="Barlow Bold"/>
              </a:rPr>
              <a:t>C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605594" y="6481266"/>
            <a:ext cx="61253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67">
                <a:solidFill>
                  <a:srgbClr val="FFFFFF"/>
                </a:solidFill>
                <a:latin typeface="Barlow Bold"/>
              </a:rPr>
              <a:t>Q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605594" y="8143875"/>
            <a:ext cx="61253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spc="167">
                <a:solidFill>
                  <a:srgbClr val="FFFFFF"/>
                </a:solidFill>
                <a:latin typeface="Barlow Bold"/>
              </a:rPr>
              <a:t>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592988" y="9554993"/>
            <a:ext cx="31020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000" dirty="0">
                <a:solidFill>
                  <a:srgbClr val="545454"/>
                </a:solidFill>
                <a:latin typeface="Barlow Medium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095500"/>
            <a:ext cx="2882434" cy="28824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06876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6572" y="9327978"/>
            <a:ext cx="1811406" cy="5683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436" y="6172200"/>
            <a:ext cx="198024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32572" y="-238617"/>
            <a:ext cx="198024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63606" y="711144"/>
            <a:ext cx="1410872" cy="14108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470429"/>
            <a:ext cx="13458097" cy="94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spc="230">
                <a:solidFill>
                  <a:srgbClr val="000000"/>
                </a:solidFill>
                <a:latin typeface="Barlow Bold"/>
              </a:rPr>
              <a:t>THE </a:t>
            </a:r>
            <a:r>
              <a:rPr lang="en-US" sz="5499" spc="230">
                <a:solidFill>
                  <a:srgbClr val="000000"/>
                </a:solidFill>
                <a:latin typeface="Barlow Bold Bold"/>
              </a:rPr>
              <a:t>SCQA</a:t>
            </a:r>
            <a:r>
              <a:rPr lang="en-US" sz="5499" spc="230">
                <a:solidFill>
                  <a:srgbClr val="000000"/>
                </a:solidFill>
                <a:latin typeface="Barlow Bold"/>
              </a:rPr>
              <a:t> FRAMEWORK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2988" y="9554993"/>
            <a:ext cx="31020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000" dirty="0">
                <a:solidFill>
                  <a:srgbClr val="545454"/>
                </a:solidFill>
                <a:latin typeface="Barlow Medium Bold"/>
              </a:rPr>
              <a:t>www.strategypunk.com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2601914"/>
            <a:ext cx="3761553" cy="6524924"/>
            <a:chOff x="0" y="0"/>
            <a:chExt cx="854616" cy="14824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B01E68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78370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B01E68"/>
                </a:solidFill>
                <a:latin typeface="Barlow Medium Bold"/>
              </a:rPr>
              <a:t>S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ituation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744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090914" y="2601914"/>
            <a:ext cx="3761553" cy="6524924"/>
            <a:chOff x="0" y="0"/>
            <a:chExt cx="854616" cy="14824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DC3535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40584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DC3535"/>
                </a:solidFill>
                <a:latin typeface="Barlow Medium Bold"/>
              </a:rPr>
              <a:t>C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omplication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81958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155913" y="2601914"/>
            <a:ext cx="3761553" cy="6524924"/>
            <a:chOff x="0" y="0"/>
            <a:chExt cx="854616" cy="14824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F49D1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005582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F49D1A"/>
                </a:solidFill>
                <a:latin typeface="Barlow Medium Bold"/>
              </a:rPr>
              <a:t>Q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uestion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46956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219519" y="2601914"/>
            <a:ext cx="3761553" cy="6524924"/>
            <a:chOff x="0" y="0"/>
            <a:chExt cx="854616" cy="14824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FA095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069189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4FA095"/>
                </a:solidFill>
                <a:latin typeface="Barlow Medium Bold"/>
              </a:rPr>
              <a:t>A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nswer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410563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1569318"/>
            <a:ext cx="82681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Situation - Complication - Question - Answer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095500"/>
            <a:ext cx="2882434" cy="28824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06876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6572" y="9327978"/>
            <a:ext cx="1811406" cy="5683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436" y="6172200"/>
            <a:ext cx="198024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32572" y="-238617"/>
            <a:ext cx="198024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63606" y="711144"/>
            <a:ext cx="1410872" cy="14108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470429"/>
            <a:ext cx="13458097" cy="94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spc="230">
                <a:solidFill>
                  <a:srgbClr val="000000"/>
                </a:solidFill>
                <a:latin typeface="Barlow Bold"/>
              </a:rPr>
              <a:t>THE </a:t>
            </a:r>
            <a:r>
              <a:rPr lang="en-US" sz="5499" spc="230">
                <a:solidFill>
                  <a:srgbClr val="000000"/>
                </a:solidFill>
                <a:latin typeface="Barlow Bold Bold"/>
              </a:rPr>
              <a:t>SCQA</a:t>
            </a:r>
            <a:r>
              <a:rPr lang="en-US" sz="5499" spc="230">
                <a:solidFill>
                  <a:srgbClr val="000000"/>
                </a:solidFill>
                <a:latin typeface="Barlow Bold"/>
              </a:rPr>
              <a:t> FRAMEWORK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2988" y="9554993"/>
            <a:ext cx="31020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000" dirty="0">
                <a:solidFill>
                  <a:srgbClr val="545454"/>
                </a:solidFill>
                <a:latin typeface="Barlow Medium Bold"/>
              </a:rPr>
              <a:t>www.strategypunk.com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2601914"/>
            <a:ext cx="3761553" cy="6524924"/>
            <a:chOff x="0" y="0"/>
            <a:chExt cx="854616" cy="14824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B01E68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78370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B01E68"/>
                </a:solidFill>
                <a:latin typeface="Barlow Medium Bold"/>
              </a:rPr>
              <a:t>S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ituation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744" y="3646514"/>
            <a:ext cx="3012199" cy="55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 Bold"/>
              </a:rPr>
              <a:t>Describes the current context or state of affairs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090914" y="2601914"/>
            <a:ext cx="3761553" cy="6524924"/>
            <a:chOff x="0" y="0"/>
            <a:chExt cx="854616" cy="14824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DC3535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40584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DC3535"/>
                </a:solidFill>
                <a:latin typeface="Barlow Medium Bold"/>
              </a:rPr>
              <a:t>C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omplication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81958" y="3646514"/>
            <a:ext cx="3133940" cy="55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 Bold"/>
              </a:rPr>
              <a:t>Outlines a problem or issue that has arisen within this situation.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155913" y="2601914"/>
            <a:ext cx="3761553" cy="6524924"/>
            <a:chOff x="0" y="0"/>
            <a:chExt cx="854616" cy="14824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F49D1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005582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F49D1A"/>
                </a:solidFill>
                <a:latin typeface="Barlow Medium Bold"/>
              </a:rPr>
              <a:t>Q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uestion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46956" y="3646514"/>
            <a:ext cx="3392639" cy="838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 Bold"/>
              </a:rPr>
              <a:t>Poses a relevant inquiry or identifies a gap that requires addressing.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219519" y="2601914"/>
            <a:ext cx="3761553" cy="6524924"/>
            <a:chOff x="0" y="0"/>
            <a:chExt cx="854616" cy="14824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FA095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069189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4FA095"/>
                </a:solidFill>
                <a:latin typeface="Barlow Medium Bold"/>
              </a:rPr>
              <a:t>A</a:t>
            </a: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nswer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410563" y="3646514"/>
            <a:ext cx="3012199" cy="552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 Bold"/>
              </a:rPr>
              <a:t>Proposes a solution or response to the question.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1569318"/>
            <a:ext cx="82681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Situation - Complication - Question - Answer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095500"/>
            <a:ext cx="2882434" cy="28824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06876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6572" y="9327978"/>
            <a:ext cx="1811406" cy="5683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436" y="6172200"/>
            <a:ext cx="198024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32572" y="-238617"/>
            <a:ext cx="198024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63606" y="711144"/>
            <a:ext cx="1410872" cy="14108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470429"/>
            <a:ext cx="13458097" cy="94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spc="230">
                <a:solidFill>
                  <a:srgbClr val="000000"/>
                </a:solidFill>
                <a:latin typeface="Barlow Bold"/>
              </a:rPr>
              <a:t>THE </a:t>
            </a:r>
            <a:r>
              <a:rPr lang="en-US" sz="5499" spc="230">
                <a:solidFill>
                  <a:srgbClr val="000000"/>
                </a:solidFill>
                <a:latin typeface="Barlow Bold Bold"/>
              </a:rPr>
              <a:t>SCQA</a:t>
            </a:r>
            <a:r>
              <a:rPr lang="en-US" sz="5499" spc="230">
                <a:solidFill>
                  <a:srgbClr val="000000"/>
                </a:solidFill>
                <a:latin typeface="Barlow Bold"/>
              </a:rPr>
              <a:t> FRAMEWORK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2988" y="9554993"/>
            <a:ext cx="31020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000" dirty="0">
                <a:solidFill>
                  <a:srgbClr val="545454"/>
                </a:solidFill>
                <a:latin typeface="Barlow Medium Bold"/>
              </a:rPr>
              <a:t>www.strategypunk.com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2601914"/>
            <a:ext cx="3761553" cy="6524924"/>
            <a:chOff x="0" y="0"/>
            <a:chExt cx="854616" cy="14824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B01E68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78370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Situation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9744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090914" y="2601914"/>
            <a:ext cx="3761553" cy="6524924"/>
            <a:chOff x="0" y="0"/>
            <a:chExt cx="854616" cy="14824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DC3535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40584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Complication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81958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155913" y="2601914"/>
            <a:ext cx="3761553" cy="6524924"/>
            <a:chOff x="0" y="0"/>
            <a:chExt cx="854616" cy="148244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F49D1A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005582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Question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46956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219519" y="2601914"/>
            <a:ext cx="3761553" cy="6524924"/>
            <a:chOff x="0" y="0"/>
            <a:chExt cx="854616" cy="148244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54616" cy="1482448"/>
            </a:xfrm>
            <a:custGeom>
              <a:avLst/>
              <a:gdLst/>
              <a:ahLst/>
              <a:cxnLst/>
              <a:rect l="l" t="t" r="r" b="b"/>
              <a:pathLst>
                <a:path w="854616" h="14824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441285"/>
                  </a:lnTo>
                  <a:cubicBezTo>
                    <a:pt x="854616" y="1464018"/>
                    <a:pt x="836187" y="1482448"/>
                    <a:pt x="813453" y="1482448"/>
                  </a:cubicBezTo>
                  <a:lnTo>
                    <a:pt x="41163" y="1482448"/>
                  </a:lnTo>
                  <a:cubicBezTo>
                    <a:pt x="18429" y="1482448"/>
                    <a:pt x="0" y="1464018"/>
                    <a:pt x="0" y="14412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FA095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3069189" y="2827953"/>
            <a:ext cx="4062214" cy="57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672"/>
              </a:lnSpc>
              <a:spcBef>
                <a:spcPct val="0"/>
              </a:spcBef>
            </a:pPr>
            <a:r>
              <a:rPr lang="en-US" sz="3337" spc="106">
                <a:solidFill>
                  <a:srgbClr val="000000"/>
                </a:solidFill>
                <a:latin typeface="Barlow Medium Bold"/>
              </a:rPr>
              <a:t>Answer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410563" y="3646514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1569318"/>
            <a:ext cx="82681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Situation - Complication - Question - Answer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2095500"/>
            <a:ext cx="2882434" cy="28824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306876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66572" y="9327978"/>
            <a:ext cx="1811406" cy="5683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41436" y="6172200"/>
            <a:ext cx="198024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32572" y="-238617"/>
            <a:ext cx="198024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63606" y="711144"/>
            <a:ext cx="1410872" cy="141087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470429"/>
            <a:ext cx="13458097" cy="94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 spc="230">
                <a:solidFill>
                  <a:srgbClr val="000000"/>
                </a:solidFill>
                <a:latin typeface="Barlow Bold"/>
              </a:rPr>
              <a:t>THE </a:t>
            </a:r>
            <a:r>
              <a:rPr lang="en-US" sz="5499" spc="230">
                <a:solidFill>
                  <a:srgbClr val="000000"/>
                </a:solidFill>
                <a:latin typeface="Barlow Bold Bold"/>
              </a:rPr>
              <a:t>SCQA</a:t>
            </a:r>
            <a:r>
              <a:rPr lang="en-US" sz="5499" spc="230">
                <a:solidFill>
                  <a:srgbClr val="000000"/>
                </a:solidFill>
                <a:latin typeface="Barlow Bold"/>
              </a:rPr>
              <a:t> FRAMEWORK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2988" y="9554993"/>
            <a:ext cx="3102025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000" dirty="0">
                <a:solidFill>
                  <a:srgbClr val="545454"/>
                </a:solidFill>
                <a:latin typeface="Barlow Medium Bold"/>
              </a:rPr>
              <a:t>www.strategypunk.com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28700" y="4245415"/>
            <a:ext cx="3761553" cy="4881422"/>
            <a:chOff x="0" y="0"/>
            <a:chExt cx="854616" cy="110904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4616" cy="1109048"/>
            </a:xfrm>
            <a:custGeom>
              <a:avLst/>
              <a:gdLst/>
              <a:ahLst/>
              <a:cxnLst/>
              <a:rect l="l" t="t" r="r" b="b"/>
              <a:pathLst>
                <a:path w="854616" h="11090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067885"/>
                  </a:lnTo>
                  <a:cubicBezTo>
                    <a:pt x="854616" y="1090619"/>
                    <a:pt x="836187" y="1109048"/>
                    <a:pt x="813453" y="1109048"/>
                  </a:cubicBezTo>
                  <a:lnTo>
                    <a:pt x="41163" y="1109048"/>
                  </a:lnTo>
                  <a:cubicBezTo>
                    <a:pt x="18429" y="1109048"/>
                    <a:pt x="0" y="1090619"/>
                    <a:pt x="0" y="10678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B01E68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21465" y="4562479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090914" y="4245415"/>
            <a:ext cx="3761553" cy="4881422"/>
            <a:chOff x="0" y="0"/>
            <a:chExt cx="854616" cy="11090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54616" cy="1109048"/>
            </a:xfrm>
            <a:custGeom>
              <a:avLst/>
              <a:gdLst/>
              <a:ahLst/>
              <a:cxnLst/>
              <a:rect l="l" t="t" r="r" b="b"/>
              <a:pathLst>
                <a:path w="854616" h="11090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067885"/>
                  </a:lnTo>
                  <a:cubicBezTo>
                    <a:pt x="854616" y="1090619"/>
                    <a:pt x="836187" y="1109048"/>
                    <a:pt x="813453" y="1109048"/>
                  </a:cubicBezTo>
                  <a:lnTo>
                    <a:pt x="41163" y="1109048"/>
                  </a:lnTo>
                  <a:cubicBezTo>
                    <a:pt x="18429" y="1109048"/>
                    <a:pt x="0" y="1090619"/>
                    <a:pt x="0" y="10678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DC3535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65591" y="4562479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155913" y="4245415"/>
            <a:ext cx="3761553" cy="4881422"/>
            <a:chOff x="0" y="0"/>
            <a:chExt cx="854616" cy="11090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54616" cy="1109048"/>
            </a:xfrm>
            <a:custGeom>
              <a:avLst/>
              <a:gdLst/>
              <a:ahLst/>
              <a:cxnLst/>
              <a:rect l="l" t="t" r="r" b="b"/>
              <a:pathLst>
                <a:path w="854616" h="11090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067885"/>
                  </a:lnTo>
                  <a:cubicBezTo>
                    <a:pt x="854616" y="1090619"/>
                    <a:pt x="836187" y="1109048"/>
                    <a:pt x="813453" y="1109048"/>
                  </a:cubicBezTo>
                  <a:lnTo>
                    <a:pt x="41163" y="1109048"/>
                  </a:lnTo>
                  <a:cubicBezTo>
                    <a:pt x="18429" y="1109048"/>
                    <a:pt x="0" y="1090619"/>
                    <a:pt x="0" y="10678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F49D1A"/>
              </a:solidFill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528742" y="4562479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3219519" y="4245415"/>
            <a:ext cx="3761553" cy="4881422"/>
            <a:chOff x="0" y="0"/>
            <a:chExt cx="854616" cy="110904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54616" cy="1109048"/>
            </a:xfrm>
            <a:custGeom>
              <a:avLst/>
              <a:gdLst/>
              <a:ahLst/>
              <a:cxnLst/>
              <a:rect l="l" t="t" r="r" b="b"/>
              <a:pathLst>
                <a:path w="854616" h="1109048">
                  <a:moveTo>
                    <a:pt x="41163" y="0"/>
                  </a:moveTo>
                  <a:lnTo>
                    <a:pt x="813453" y="0"/>
                  </a:lnTo>
                  <a:cubicBezTo>
                    <a:pt x="836187" y="0"/>
                    <a:pt x="854616" y="18429"/>
                    <a:pt x="854616" y="41163"/>
                  </a:cubicBezTo>
                  <a:lnTo>
                    <a:pt x="854616" y="1067885"/>
                  </a:lnTo>
                  <a:cubicBezTo>
                    <a:pt x="854616" y="1090619"/>
                    <a:pt x="836187" y="1109048"/>
                    <a:pt x="813453" y="1109048"/>
                  </a:cubicBezTo>
                  <a:lnTo>
                    <a:pt x="41163" y="1109048"/>
                  </a:lnTo>
                  <a:cubicBezTo>
                    <a:pt x="18429" y="1109048"/>
                    <a:pt x="0" y="1090619"/>
                    <a:pt x="0" y="1067885"/>
                  </a:cubicBezTo>
                  <a:lnTo>
                    <a:pt x="0" y="41163"/>
                  </a:lnTo>
                  <a:cubicBezTo>
                    <a:pt x="0" y="18429"/>
                    <a:pt x="18429" y="0"/>
                    <a:pt x="41163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FA095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593741" y="4562479"/>
            <a:ext cx="3012199" cy="11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95" lvl="1" indent="-161948">
              <a:lnSpc>
                <a:spcPts val="2250"/>
              </a:lnSpc>
              <a:buFont typeface="Arial"/>
              <a:buChar char="•"/>
            </a:pPr>
            <a:r>
              <a:rPr lang="en-US" sz="1500" spc="78">
                <a:solidFill>
                  <a:srgbClr val="000000"/>
                </a:solidFill>
                <a:latin typeface="Barlow SemiCondensed"/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1569318"/>
            <a:ext cx="82681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nva Sans Bold"/>
              </a:rPr>
              <a:t>Situation - Complication - Question - Answer</a:t>
            </a:r>
          </a:p>
        </p:txBody>
      </p:sp>
      <p:grpSp>
        <p:nvGrpSpPr>
          <p:cNvPr id="28" name="Group 28"/>
          <p:cNvGrpSpPr/>
          <p:nvPr/>
        </p:nvGrpSpPr>
        <p:grpSpPr>
          <a:xfrm rot="-5400000">
            <a:off x="2740802" y="1710499"/>
            <a:ext cx="914961" cy="3175662"/>
            <a:chOff x="0" y="0"/>
            <a:chExt cx="635000" cy="220396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" cy="2203968"/>
            </a:xfrm>
            <a:custGeom>
              <a:avLst/>
              <a:gdLst/>
              <a:ahLst/>
              <a:cxnLst/>
              <a:rect l="l" t="t" r="r" b="b"/>
              <a:pathLst>
                <a:path w="635000" h="2203968">
                  <a:moveTo>
                    <a:pt x="635000" y="0"/>
                  </a:moveTo>
                  <a:lnTo>
                    <a:pt x="635000" y="2089668"/>
                  </a:lnTo>
                  <a:lnTo>
                    <a:pt x="317500" y="2203968"/>
                  </a:lnTo>
                  <a:lnTo>
                    <a:pt x="0" y="2089668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B01E68"/>
              </a:solidFill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010400" y="2689122"/>
            <a:ext cx="1200105" cy="1200105"/>
            <a:chOff x="0" y="0"/>
            <a:chExt cx="495300" cy="4953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B01E68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4" name="TextBox 34"/>
          <p:cNvSpPr txBox="1"/>
          <p:nvPr/>
        </p:nvSpPr>
        <p:spPr>
          <a:xfrm>
            <a:off x="2346195" y="3082881"/>
            <a:ext cx="2439920" cy="43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544"/>
              </a:lnSpc>
              <a:spcBef>
                <a:spcPct val="0"/>
              </a:spcBef>
            </a:pPr>
            <a:r>
              <a:rPr lang="en-US" sz="2531" spc="81">
                <a:solidFill>
                  <a:srgbClr val="000000"/>
                </a:solidFill>
                <a:latin typeface="Barlow Medium Bold"/>
              </a:rPr>
              <a:t>Situation</a:t>
            </a:r>
          </a:p>
        </p:txBody>
      </p:sp>
      <p:grpSp>
        <p:nvGrpSpPr>
          <p:cNvPr id="35" name="Group 35"/>
          <p:cNvGrpSpPr/>
          <p:nvPr/>
        </p:nvGrpSpPr>
        <p:grpSpPr>
          <a:xfrm rot="-5400000">
            <a:off x="6821317" y="1697455"/>
            <a:ext cx="914961" cy="3175662"/>
            <a:chOff x="0" y="0"/>
            <a:chExt cx="635000" cy="2203968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000" cy="2203968"/>
            </a:xfrm>
            <a:custGeom>
              <a:avLst/>
              <a:gdLst/>
              <a:ahLst/>
              <a:cxnLst/>
              <a:rect l="l" t="t" r="r" b="b"/>
              <a:pathLst>
                <a:path w="635000" h="2203968">
                  <a:moveTo>
                    <a:pt x="635000" y="0"/>
                  </a:moveTo>
                  <a:lnTo>
                    <a:pt x="635000" y="2089668"/>
                  </a:lnTo>
                  <a:lnTo>
                    <a:pt x="317500" y="2203968"/>
                  </a:lnTo>
                  <a:lnTo>
                    <a:pt x="0" y="2089668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DC3535"/>
              </a:solidFill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5090914" y="2676078"/>
            <a:ext cx="1200105" cy="1200105"/>
            <a:chOff x="0" y="0"/>
            <a:chExt cx="495300" cy="4953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DC3535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6426709" y="3069837"/>
            <a:ext cx="2439920" cy="43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544"/>
              </a:lnSpc>
              <a:spcBef>
                <a:spcPct val="0"/>
              </a:spcBef>
            </a:pPr>
            <a:r>
              <a:rPr lang="en-US" sz="2531" spc="81">
                <a:solidFill>
                  <a:srgbClr val="000000"/>
                </a:solidFill>
                <a:latin typeface="Barlow Medium Bold"/>
              </a:rPr>
              <a:t>Complication</a:t>
            </a:r>
          </a:p>
        </p:txBody>
      </p:sp>
      <p:grpSp>
        <p:nvGrpSpPr>
          <p:cNvPr id="42" name="Group 42"/>
          <p:cNvGrpSpPr/>
          <p:nvPr/>
        </p:nvGrpSpPr>
        <p:grpSpPr>
          <a:xfrm rot="-5400000">
            <a:off x="10901832" y="1697455"/>
            <a:ext cx="914961" cy="3175662"/>
            <a:chOff x="0" y="0"/>
            <a:chExt cx="635000" cy="220396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000" cy="2203968"/>
            </a:xfrm>
            <a:custGeom>
              <a:avLst/>
              <a:gdLst/>
              <a:ahLst/>
              <a:cxnLst/>
              <a:rect l="l" t="t" r="r" b="b"/>
              <a:pathLst>
                <a:path w="635000" h="2203968">
                  <a:moveTo>
                    <a:pt x="635000" y="0"/>
                  </a:moveTo>
                  <a:lnTo>
                    <a:pt x="635000" y="2089668"/>
                  </a:lnTo>
                  <a:lnTo>
                    <a:pt x="317500" y="2203968"/>
                  </a:lnTo>
                  <a:lnTo>
                    <a:pt x="0" y="2089668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F49D1A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9171429" y="2676078"/>
            <a:ext cx="1200105" cy="1200105"/>
            <a:chOff x="0" y="0"/>
            <a:chExt cx="495300" cy="4953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49D1A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10507224" y="3069837"/>
            <a:ext cx="2439920" cy="43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544"/>
              </a:lnSpc>
              <a:spcBef>
                <a:spcPct val="0"/>
              </a:spcBef>
            </a:pPr>
            <a:r>
              <a:rPr lang="en-US" sz="2531" spc="81">
                <a:solidFill>
                  <a:srgbClr val="000000"/>
                </a:solidFill>
                <a:latin typeface="Barlow Medium Bold"/>
              </a:rPr>
              <a:t>Question</a:t>
            </a:r>
          </a:p>
        </p:txBody>
      </p:sp>
      <p:grpSp>
        <p:nvGrpSpPr>
          <p:cNvPr id="49" name="Group 49"/>
          <p:cNvGrpSpPr/>
          <p:nvPr/>
        </p:nvGrpSpPr>
        <p:grpSpPr>
          <a:xfrm rot="-5400000">
            <a:off x="14982346" y="1697455"/>
            <a:ext cx="914961" cy="3175662"/>
            <a:chOff x="0" y="0"/>
            <a:chExt cx="635000" cy="2203968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5000" cy="2203968"/>
            </a:xfrm>
            <a:custGeom>
              <a:avLst/>
              <a:gdLst/>
              <a:ahLst/>
              <a:cxnLst/>
              <a:rect l="l" t="t" r="r" b="b"/>
              <a:pathLst>
                <a:path w="635000" h="2203968">
                  <a:moveTo>
                    <a:pt x="635000" y="0"/>
                  </a:moveTo>
                  <a:lnTo>
                    <a:pt x="635000" y="2089668"/>
                  </a:lnTo>
                  <a:lnTo>
                    <a:pt x="317500" y="2203968"/>
                  </a:lnTo>
                  <a:lnTo>
                    <a:pt x="0" y="2089668"/>
                  </a:lnTo>
                  <a:lnTo>
                    <a:pt x="0" y="0"/>
                  </a:lnTo>
                  <a:lnTo>
                    <a:pt x="63500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FA095"/>
              </a:solidFill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13251943" y="2676078"/>
            <a:ext cx="1200105" cy="1200105"/>
            <a:chOff x="0" y="0"/>
            <a:chExt cx="495300" cy="4953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4FA095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5" name="TextBox 55"/>
          <p:cNvSpPr txBox="1"/>
          <p:nvPr/>
        </p:nvSpPr>
        <p:spPr>
          <a:xfrm>
            <a:off x="14587738" y="3069837"/>
            <a:ext cx="2439920" cy="43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3544"/>
              </a:lnSpc>
              <a:spcBef>
                <a:spcPct val="0"/>
              </a:spcBef>
            </a:pPr>
            <a:r>
              <a:rPr lang="en-US" sz="2531" spc="81">
                <a:solidFill>
                  <a:srgbClr val="000000"/>
                </a:solidFill>
                <a:latin typeface="Barlow Medium Bold"/>
              </a:rPr>
              <a:t>Answer</a:t>
            </a: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6833" y="2996554"/>
            <a:ext cx="367239" cy="585241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400420" y="2927690"/>
            <a:ext cx="581094" cy="715192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428604" y="2915201"/>
            <a:ext cx="727681" cy="727681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528796" y="2941642"/>
            <a:ext cx="646399" cy="668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Benutzerdefiniert</PresentationFormat>
  <Paragraphs>58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4" baseType="lpstr">
      <vt:lpstr>Arial</vt:lpstr>
      <vt:lpstr>Calibri</vt:lpstr>
      <vt:lpstr>Barlow SemiCondensed</vt:lpstr>
      <vt:lpstr>Canva Sans Bold</vt:lpstr>
      <vt:lpstr>Barlow Medium Bold</vt:lpstr>
      <vt:lpstr>Barlow Bold Bold</vt:lpstr>
      <vt:lpstr>Barlow Bold</vt:lpstr>
      <vt:lpstr>Barlow SemiCondensed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Simple Diagram Layout Presentation</dc:title>
  <dc:creator>StrategyPunk.com</dc:creator>
  <cp:lastModifiedBy>Thomas Kriete</cp:lastModifiedBy>
  <cp:revision>2</cp:revision>
  <dcterms:created xsi:type="dcterms:W3CDTF">2006-08-16T00:00:00Z</dcterms:created>
  <dcterms:modified xsi:type="dcterms:W3CDTF">2023-05-18T20:29:20Z</dcterms:modified>
  <dc:identifier>DAFjSQLJKwQ</dc:identifier>
</cp:coreProperties>
</file>