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C2C"/>
    <a:srgbClr val="9EB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7"/>
          <p:cNvSpPr txBox="1"/>
          <p:nvPr/>
        </p:nvSpPr>
        <p:spPr>
          <a:xfrm>
            <a:off x="1172691" y="656068"/>
            <a:ext cx="168319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Servant vs. Traditional Leadership Framework</a:t>
            </a:r>
          </a:p>
        </p:txBody>
      </p:sp>
      <p:graphicFrame>
        <p:nvGraphicFramePr>
          <p:cNvPr id="98" name="Tabelle 98">
            <a:extLst>
              <a:ext uri="{FF2B5EF4-FFF2-40B4-BE49-F238E27FC236}">
                <a16:creationId xmlns:a16="http://schemas.microsoft.com/office/drawing/2014/main" id="{AE00B77D-169B-C06B-66F0-3D77C96F3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55626"/>
              </p:ext>
            </p:extLst>
          </p:nvPr>
        </p:nvGraphicFramePr>
        <p:xfrm>
          <a:off x="838200" y="1943100"/>
          <a:ext cx="16611601" cy="754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251">
                  <a:extLst>
                    <a:ext uri="{9D8B030D-6E8A-4147-A177-3AD203B41FA5}">
                      <a16:colId xmlns:a16="http://schemas.microsoft.com/office/drawing/2014/main" val="3715513496"/>
                    </a:ext>
                  </a:extLst>
                </a:gridCol>
                <a:gridCol w="6210175">
                  <a:extLst>
                    <a:ext uri="{9D8B030D-6E8A-4147-A177-3AD203B41FA5}">
                      <a16:colId xmlns:a16="http://schemas.microsoft.com/office/drawing/2014/main" val="4164657805"/>
                    </a:ext>
                  </a:extLst>
                </a:gridCol>
                <a:gridCol w="6210175">
                  <a:extLst>
                    <a:ext uri="{9D8B030D-6E8A-4147-A177-3AD203B41FA5}">
                      <a16:colId xmlns:a16="http://schemas.microsoft.com/office/drawing/2014/main" val="231325384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+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+"/>
                        </a:rPr>
                        <a:t>Servant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BB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+"/>
                        </a:rPr>
                        <a:t>Traditional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C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8652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Arial+"/>
                        </a:rPr>
                        <a:t>Orientation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Service-first, focused on the needs of the team.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Leader-first, driven by the ambition of the leader.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38216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2000" b="1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Structure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Bottom-up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influence-based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Top-down,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authority-based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63598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Decision Making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Decentralized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encourages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team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Centralized, leader makes key decisions.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79490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Two-way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, open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dialogue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One-way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directive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905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Motivation &amp; </a:t>
                      </a:r>
                      <a:r>
                        <a:rPr lang="de-DE" sz="2000" b="1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Rewards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Intrinsic, tied to personal growth and fulfillment.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Extrinsic, tied to performance metrics.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1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Performance Evaluation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Emphasizes team achievements and collective success.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Focuses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 on individual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achievements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904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Goal Orientation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Long-term, focused on sustainable success and growth.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Short-term, often project or quarter focused.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6512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Leadership Development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Leader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creates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more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leaders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Leader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creates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followers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595207"/>
                  </a:ext>
                </a:extLst>
              </a:tr>
            </a:tbl>
          </a:graphicData>
        </a:graphic>
      </p:graphicFrame>
      <p:pic>
        <p:nvPicPr>
          <p:cNvPr id="101" name="Picture 71">
            <a:extLst>
              <a:ext uri="{FF2B5EF4-FFF2-40B4-BE49-F238E27FC236}">
                <a16:creationId xmlns:a16="http://schemas.microsoft.com/office/drawing/2014/main" id="{4422873F-2AF1-30FE-C445-933975F0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2900027"/>
            <a:ext cx="685799" cy="685799"/>
          </a:xfrm>
          <a:prstGeom prst="rect">
            <a:avLst/>
          </a:prstGeom>
        </p:spPr>
      </p:pic>
      <p:pic>
        <p:nvPicPr>
          <p:cNvPr id="102" name="Picture 72">
            <a:extLst>
              <a:ext uri="{FF2B5EF4-FFF2-40B4-BE49-F238E27FC236}">
                <a16:creationId xmlns:a16="http://schemas.microsoft.com/office/drawing/2014/main" id="{F703EAF2-9356-F56C-E08A-B3DEA34E8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2691" y="3747645"/>
            <a:ext cx="449389" cy="615601"/>
          </a:xfrm>
          <a:prstGeom prst="rect">
            <a:avLst/>
          </a:prstGeom>
        </p:spPr>
      </p:pic>
      <p:pic>
        <p:nvPicPr>
          <p:cNvPr id="103" name="Picture 73">
            <a:extLst>
              <a:ext uri="{FF2B5EF4-FFF2-40B4-BE49-F238E27FC236}">
                <a16:creationId xmlns:a16="http://schemas.microsoft.com/office/drawing/2014/main" id="{FE80E85C-7397-4448-FF80-0CF7FCE34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3321" y="4525065"/>
            <a:ext cx="744422" cy="685799"/>
          </a:xfrm>
          <a:prstGeom prst="rect">
            <a:avLst/>
          </a:prstGeom>
        </p:spPr>
      </p:pic>
      <p:pic>
        <p:nvPicPr>
          <p:cNvPr id="104" name="Picture 74">
            <a:extLst>
              <a:ext uri="{FF2B5EF4-FFF2-40B4-BE49-F238E27FC236}">
                <a16:creationId xmlns:a16="http://schemas.microsoft.com/office/drawing/2014/main" id="{01D41378-FBD0-27EB-8A91-BD58644FF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3705" y="5372683"/>
            <a:ext cx="744422" cy="744422"/>
          </a:xfrm>
          <a:prstGeom prst="rect">
            <a:avLst/>
          </a:prstGeom>
        </p:spPr>
      </p:pic>
      <p:pic>
        <p:nvPicPr>
          <p:cNvPr id="105" name="Picture 75">
            <a:extLst>
              <a:ext uri="{FF2B5EF4-FFF2-40B4-BE49-F238E27FC236}">
                <a16:creationId xmlns:a16="http://schemas.microsoft.com/office/drawing/2014/main" id="{2264B60C-0E3C-1A58-974B-E0E060CE45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1897" y="6278924"/>
            <a:ext cx="1007269" cy="663538"/>
          </a:xfrm>
          <a:prstGeom prst="rect">
            <a:avLst/>
          </a:prstGeom>
        </p:spPr>
      </p:pic>
      <p:pic>
        <p:nvPicPr>
          <p:cNvPr id="106" name="Picture 77">
            <a:extLst>
              <a:ext uri="{FF2B5EF4-FFF2-40B4-BE49-F238E27FC236}">
                <a16:creationId xmlns:a16="http://schemas.microsoft.com/office/drawing/2014/main" id="{A4056E89-DA70-0DE4-1CE8-6D31716D3B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1484" y="7104281"/>
            <a:ext cx="732802" cy="640286"/>
          </a:xfrm>
          <a:prstGeom prst="rect">
            <a:avLst/>
          </a:prstGeom>
        </p:spPr>
      </p:pic>
      <p:pic>
        <p:nvPicPr>
          <p:cNvPr id="107" name="Picture 78">
            <a:extLst>
              <a:ext uri="{FF2B5EF4-FFF2-40B4-BE49-F238E27FC236}">
                <a16:creationId xmlns:a16="http://schemas.microsoft.com/office/drawing/2014/main" id="{E5E04D27-EEF4-1EB6-6BD3-288ABA253D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2691" y="7906386"/>
            <a:ext cx="734354" cy="690293"/>
          </a:xfrm>
          <a:prstGeom prst="rect">
            <a:avLst/>
          </a:prstGeom>
        </p:spPr>
      </p:pic>
      <p:pic>
        <p:nvPicPr>
          <p:cNvPr id="108" name="Picture 79">
            <a:extLst>
              <a:ext uri="{FF2B5EF4-FFF2-40B4-BE49-F238E27FC236}">
                <a16:creationId xmlns:a16="http://schemas.microsoft.com/office/drawing/2014/main" id="{F8A615AB-0DC1-5ED3-5F80-9E78E127C9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28389" y="8758500"/>
            <a:ext cx="721474" cy="657444"/>
          </a:xfrm>
          <a:prstGeom prst="rect">
            <a:avLst/>
          </a:prstGeom>
        </p:spPr>
      </p:pic>
      <p:pic>
        <p:nvPicPr>
          <p:cNvPr id="109" name="Picture 38">
            <a:extLst>
              <a:ext uri="{FF2B5EF4-FFF2-40B4-BE49-F238E27FC236}">
                <a16:creationId xmlns:a16="http://schemas.microsoft.com/office/drawing/2014/main" id="{B0049828-6162-3DE0-A056-45771A3FD2C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154400" y="516368"/>
            <a:ext cx="1143000" cy="1143000"/>
          </a:xfrm>
          <a:prstGeom prst="rect">
            <a:avLst/>
          </a:prstGeom>
        </p:spPr>
      </p:pic>
      <p:sp>
        <p:nvSpPr>
          <p:cNvPr id="110" name="TextBox 57">
            <a:extLst>
              <a:ext uri="{FF2B5EF4-FFF2-40B4-BE49-F238E27FC236}">
                <a16:creationId xmlns:a16="http://schemas.microsoft.com/office/drawing/2014/main" id="{D8E6B034-449B-55BF-37EE-11135F179311}"/>
              </a:ext>
            </a:extLst>
          </p:cNvPr>
          <p:cNvSpPr txBox="1"/>
          <p:nvPr/>
        </p:nvSpPr>
        <p:spPr>
          <a:xfrm>
            <a:off x="7455183" y="9736764"/>
            <a:ext cx="3377633" cy="306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423839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7"/>
          <p:cNvSpPr txBox="1"/>
          <p:nvPr/>
        </p:nvSpPr>
        <p:spPr>
          <a:xfrm>
            <a:off x="1172691" y="656068"/>
            <a:ext cx="168319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 Bold"/>
              </a:rPr>
              <a:t>Servant vs. Traditional Leadership Framework</a:t>
            </a:r>
          </a:p>
        </p:txBody>
      </p:sp>
      <p:graphicFrame>
        <p:nvGraphicFramePr>
          <p:cNvPr id="98" name="Tabelle 98">
            <a:extLst>
              <a:ext uri="{FF2B5EF4-FFF2-40B4-BE49-F238E27FC236}">
                <a16:creationId xmlns:a16="http://schemas.microsoft.com/office/drawing/2014/main" id="{AE00B77D-169B-C06B-66F0-3D77C96F3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90364"/>
              </p:ext>
            </p:extLst>
          </p:nvPr>
        </p:nvGraphicFramePr>
        <p:xfrm>
          <a:off x="838200" y="1943100"/>
          <a:ext cx="16611601" cy="754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251">
                  <a:extLst>
                    <a:ext uri="{9D8B030D-6E8A-4147-A177-3AD203B41FA5}">
                      <a16:colId xmlns:a16="http://schemas.microsoft.com/office/drawing/2014/main" val="3715513496"/>
                    </a:ext>
                  </a:extLst>
                </a:gridCol>
                <a:gridCol w="6210175">
                  <a:extLst>
                    <a:ext uri="{9D8B030D-6E8A-4147-A177-3AD203B41FA5}">
                      <a16:colId xmlns:a16="http://schemas.microsoft.com/office/drawing/2014/main" val="4164657805"/>
                    </a:ext>
                  </a:extLst>
                </a:gridCol>
                <a:gridCol w="6210175">
                  <a:extLst>
                    <a:ext uri="{9D8B030D-6E8A-4147-A177-3AD203B41FA5}">
                      <a16:colId xmlns:a16="http://schemas.microsoft.com/office/drawing/2014/main" val="231325384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+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+"/>
                        </a:rPr>
                        <a:t>Servant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BB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  <a:latin typeface="Arial+"/>
                        </a:rPr>
                        <a:t>Traditional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C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8652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Arial+"/>
                        </a:rPr>
                        <a:t>Orientation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38216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Power </a:t>
                      </a:r>
                      <a:r>
                        <a:rPr lang="de-DE" sz="2000" b="1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Structure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63598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Decision Making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79490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905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Motivation &amp; </a:t>
                      </a:r>
                      <a:r>
                        <a:rPr lang="de-DE" sz="2000" b="1" kern="1200" dirty="0" err="1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Rewards</a:t>
                      </a:r>
                      <a:endParaRPr lang="de-DE" sz="2000" b="1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8351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Performance Evaluation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904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Goal Orientation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6512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Arial+"/>
                          <a:ea typeface="+mn-ea"/>
                          <a:cs typeface="+mn-cs"/>
                        </a:rPr>
                        <a:t>Leadership Development</a:t>
                      </a:r>
                    </a:p>
                  </a:txBody>
                  <a:tcPr marL="115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2000" b="0" kern="1200" dirty="0">
                        <a:solidFill>
                          <a:schemeClr val="tx1"/>
                        </a:solidFill>
                        <a:latin typeface="Arial+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595207"/>
                  </a:ext>
                </a:extLst>
              </a:tr>
            </a:tbl>
          </a:graphicData>
        </a:graphic>
      </p:graphicFrame>
      <p:pic>
        <p:nvPicPr>
          <p:cNvPr id="101" name="Picture 71">
            <a:extLst>
              <a:ext uri="{FF2B5EF4-FFF2-40B4-BE49-F238E27FC236}">
                <a16:creationId xmlns:a16="http://schemas.microsoft.com/office/drawing/2014/main" id="{4422873F-2AF1-30FE-C445-933975F0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2900027"/>
            <a:ext cx="685799" cy="685799"/>
          </a:xfrm>
          <a:prstGeom prst="rect">
            <a:avLst/>
          </a:prstGeom>
        </p:spPr>
      </p:pic>
      <p:pic>
        <p:nvPicPr>
          <p:cNvPr id="102" name="Picture 72">
            <a:extLst>
              <a:ext uri="{FF2B5EF4-FFF2-40B4-BE49-F238E27FC236}">
                <a16:creationId xmlns:a16="http://schemas.microsoft.com/office/drawing/2014/main" id="{F703EAF2-9356-F56C-E08A-B3DEA34E8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2691" y="3747645"/>
            <a:ext cx="449389" cy="615601"/>
          </a:xfrm>
          <a:prstGeom prst="rect">
            <a:avLst/>
          </a:prstGeom>
        </p:spPr>
      </p:pic>
      <p:pic>
        <p:nvPicPr>
          <p:cNvPr id="103" name="Picture 73">
            <a:extLst>
              <a:ext uri="{FF2B5EF4-FFF2-40B4-BE49-F238E27FC236}">
                <a16:creationId xmlns:a16="http://schemas.microsoft.com/office/drawing/2014/main" id="{FE80E85C-7397-4448-FF80-0CF7FCE34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3321" y="4525065"/>
            <a:ext cx="744422" cy="685799"/>
          </a:xfrm>
          <a:prstGeom prst="rect">
            <a:avLst/>
          </a:prstGeom>
        </p:spPr>
      </p:pic>
      <p:pic>
        <p:nvPicPr>
          <p:cNvPr id="104" name="Picture 74">
            <a:extLst>
              <a:ext uri="{FF2B5EF4-FFF2-40B4-BE49-F238E27FC236}">
                <a16:creationId xmlns:a16="http://schemas.microsoft.com/office/drawing/2014/main" id="{01D41378-FBD0-27EB-8A91-BD58644FF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3705" y="5372683"/>
            <a:ext cx="744422" cy="744422"/>
          </a:xfrm>
          <a:prstGeom prst="rect">
            <a:avLst/>
          </a:prstGeom>
        </p:spPr>
      </p:pic>
      <p:pic>
        <p:nvPicPr>
          <p:cNvPr id="105" name="Picture 75">
            <a:extLst>
              <a:ext uri="{FF2B5EF4-FFF2-40B4-BE49-F238E27FC236}">
                <a16:creationId xmlns:a16="http://schemas.microsoft.com/office/drawing/2014/main" id="{2264B60C-0E3C-1A58-974B-E0E060CE45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1897" y="6278924"/>
            <a:ext cx="1007269" cy="663538"/>
          </a:xfrm>
          <a:prstGeom prst="rect">
            <a:avLst/>
          </a:prstGeom>
        </p:spPr>
      </p:pic>
      <p:pic>
        <p:nvPicPr>
          <p:cNvPr id="106" name="Picture 77">
            <a:extLst>
              <a:ext uri="{FF2B5EF4-FFF2-40B4-BE49-F238E27FC236}">
                <a16:creationId xmlns:a16="http://schemas.microsoft.com/office/drawing/2014/main" id="{A4056E89-DA70-0DE4-1CE8-6D31716D3B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1484" y="7104281"/>
            <a:ext cx="732802" cy="640286"/>
          </a:xfrm>
          <a:prstGeom prst="rect">
            <a:avLst/>
          </a:prstGeom>
        </p:spPr>
      </p:pic>
      <p:pic>
        <p:nvPicPr>
          <p:cNvPr id="107" name="Picture 78">
            <a:extLst>
              <a:ext uri="{FF2B5EF4-FFF2-40B4-BE49-F238E27FC236}">
                <a16:creationId xmlns:a16="http://schemas.microsoft.com/office/drawing/2014/main" id="{E5E04D27-EEF4-1EB6-6BD3-288ABA253D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2691" y="7906386"/>
            <a:ext cx="734354" cy="690293"/>
          </a:xfrm>
          <a:prstGeom prst="rect">
            <a:avLst/>
          </a:prstGeom>
        </p:spPr>
      </p:pic>
      <p:pic>
        <p:nvPicPr>
          <p:cNvPr id="108" name="Picture 79">
            <a:extLst>
              <a:ext uri="{FF2B5EF4-FFF2-40B4-BE49-F238E27FC236}">
                <a16:creationId xmlns:a16="http://schemas.microsoft.com/office/drawing/2014/main" id="{F8A615AB-0DC1-5ED3-5F80-9E78E127C9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28389" y="8758500"/>
            <a:ext cx="721474" cy="657444"/>
          </a:xfrm>
          <a:prstGeom prst="rect">
            <a:avLst/>
          </a:prstGeom>
        </p:spPr>
      </p:pic>
      <p:pic>
        <p:nvPicPr>
          <p:cNvPr id="109" name="Picture 38">
            <a:extLst>
              <a:ext uri="{FF2B5EF4-FFF2-40B4-BE49-F238E27FC236}">
                <a16:creationId xmlns:a16="http://schemas.microsoft.com/office/drawing/2014/main" id="{B0049828-6162-3DE0-A056-45771A3FD2C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154400" y="516368"/>
            <a:ext cx="1143000" cy="1143000"/>
          </a:xfrm>
          <a:prstGeom prst="rect">
            <a:avLst/>
          </a:prstGeom>
        </p:spPr>
      </p:pic>
      <p:sp>
        <p:nvSpPr>
          <p:cNvPr id="110" name="TextBox 57">
            <a:extLst>
              <a:ext uri="{FF2B5EF4-FFF2-40B4-BE49-F238E27FC236}">
                <a16:creationId xmlns:a16="http://schemas.microsoft.com/office/drawing/2014/main" id="{D8E6B034-449B-55BF-37EE-11135F179311}"/>
              </a:ext>
            </a:extLst>
          </p:cNvPr>
          <p:cNvSpPr txBox="1"/>
          <p:nvPr/>
        </p:nvSpPr>
        <p:spPr>
          <a:xfrm>
            <a:off x="7455183" y="9736764"/>
            <a:ext cx="3377633" cy="306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311473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Benutzerdefiniert</PresentationFormat>
  <Paragraphs>40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Arial+</vt:lpstr>
      <vt:lpstr>Arial</vt:lpstr>
      <vt:lpstr>Canva Sans Bold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Traditional vs Servant Leadership</dc:title>
  <dc:creator>StrategyPunk.com</dc:creator>
  <cp:lastModifiedBy>Thomas Kriete</cp:lastModifiedBy>
  <cp:revision>4</cp:revision>
  <dcterms:created xsi:type="dcterms:W3CDTF">2006-08-16T00:00:00Z</dcterms:created>
  <dcterms:modified xsi:type="dcterms:W3CDTF">2023-05-25T19:56:45Z</dcterms:modified>
  <dc:identifier>DAFj8qvrXLQ</dc:identifier>
</cp:coreProperties>
</file>