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 Bold" panose="020B0604020202020204" charset="0"/>
      <p:regular r:id="rId9"/>
    </p:embeddedFont>
    <p:embeddedFont>
      <p:font typeface="Kollektif" panose="020B0604020202020204" charset="0"/>
      <p:regular r:id="rId10"/>
    </p:embeddedFont>
    <p:embeddedFont>
      <p:font typeface="Kollektif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3117" y="3912961"/>
            <a:ext cx="4133731" cy="413373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29792" y="3972040"/>
            <a:ext cx="3500380" cy="3031329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758015" y="2850073"/>
            <a:ext cx="2243934" cy="224393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0930" y="5881402"/>
            <a:ext cx="2243934" cy="224393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05101" y="5881402"/>
            <a:ext cx="2243934" cy="224393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244203" y="5333296"/>
            <a:ext cx="1271559" cy="1225424"/>
            <a:chOff x="0" y="-57150"/>
            <a:chExt cx="359904" cy="3468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9904" cy="251690"/>
            </a:xfrm>
            <a:custGeom>
              <a:avLst/>
              <a:gdLst/>
              <a:ahLst/>
              <a:cxnLst/>
              <a:rect l="l" t="t" r="r" b="b"/>
              <a:pathLst>
                <a:path w="359904" h="251690">
                  <a:moveTo>
                    <a:pt x="125845" y="0"/>
                  </a:moveTo>
                  <a:lnTo>
                    <a:pt x="234059" y="0"/>
                  </a:lnTo>
                  <a:cubicBezTo>
                    <a:pt x="267435" y="0"/>
                    <a:pt x="299444" y="13259"/>
                    <a:pt x="323045" y="36859"/>
                  </a:cubicBezTo>
                  <a:cubicBezTo>
                    <a:pt x="346645" y="60460"/>
                    <a:pt x="359904" y="92469"/>
                    <a:pt x="359904" y="125845"/>
                  </a:cubicBezTo>
                  <a:lnTo>
                    <a:pt x="359904" y="125845"/>
                  </a:lnTo>
                  <a:cubicBezTo>
                    <a:pt x="359904" y="195347"/>
                    <a:pt x="303561" y="251690"/>
                    <a:pt x="234059" y="251690"/>
                  </a:cubicBezTo>
                  <a:lnTo>
                    <a:pt x="125845" y="251690"/>
                  </a:lnTo>
                  <a:cubicBezTo>
                    <a:pt x="56343" y="251690"/>
                    <a:pt x="0" y="195347"/>
                    <a:pt x="0" y="125845"/>
                  </a:cubicBezTo>
                  <a:lnTo>
                    <a:pt x="0" y="125845"/>
                  </a:lnTo>
                  <a:cubicBezTo>
                    <a:pt x="0" y="56343"/>
                    <a:pt x="56343" y="0"/>
                    <a:pt x="125845" y="0"/>
                  </a:cubicBezTo>
                  <a:close/>
                </a:path>
              </a:pathLst>
            </a:custGeom>
            <a:solidFill>
              <a:srgbClr val="FFC11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56194" cy="34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r>
                <a:rPr lang="en-US" sz="2653" spc="159" dirty="0">
                  <a:solidFill>
                    <a:srgbClr val="FFFFFF"/>
                  </a:solidFill>
                  <a:latin typeface="Kollektif Bold"/>
                </a:rPr>
                <a:t>3 C's</a:t>
              </a:r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876840" y="2513619"/>
          <a:ext cx="9728367" cy="5948170"/>
        </p:xfrm>
        <a:graphic>
          <a:graphicData uri="http://schemas.openxmlformats.org/drawingml/2006/table">
            <a:tbl>
              <a:tblPr/>
              <a:tblGrid>
                <a:gridCol w="209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84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3 C' 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Questions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Strategy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75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just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are the customers' needs and wants?</a:t>
                      </a:r>
                      <a:endParaRPr lang="en-US" sz="1100"/>
                    </a:p>
                    <a:p>
                      <a:pPr marL="259083" lvl="1" indent="-129542" algn="just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How do customers perceive the value of our products or services?</a:t>
                      </a:r>
                    </a:p>
                    <a:p>
                      <a:pPr marL="259083" lvl="1" indent="-129542" algn="just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factors influence their purchasing decisions?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8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Corporation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are our core competencies and strengths?</a:t>
                      </a:r>
                      <a:endParaRPr lang="en-US" sz="1100"/>
                    </a:p>
                    <a:p>
                      <a:pPr marL="259083" lvl="1" indent="-129542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are our weaknesses, and how can we mitigate them?</a:t>
                      </a:r>
                    </a:p>
                    <a:p>
                      <a:pPr marL="259083" lvl="1" indent="-129542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resources and capabilities do we have that give us a competitive advantage?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783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Who are our main competitors?</a:t>
                      </a:r>
                      <a:endParaRPr lang="en-US" sz="1100"/>
                    </a:p>
                    <a:p>
                      <a:pPr marL="259083" lvl="1" indent="-129542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are their strengths and weaknesses?</a:t>
                      </a:r>
                    </a:p>
                    <a:p>
                      <a:pPr marL="259083" lvl="1" indent="-129542">
                        <a:lnSpc>
                          <a:spcPts val="1680"/>
                        </a:lnSpc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What strategies are they pursuing, and how successful are they?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>
            <a:off x="16278031" y="480207"/>
            <a:ext cx="1327175" cy="1327175"/>
          </a:xfrm>
          <a:custGeom>
            <a:avLst/>
            <a:gdLst/>
            <a:ahLst/>
            <a:cxnLst/>
            <a:rect l="l" t="t" r="r" b="b"/>
            <a:pathLst>
              <a:path w="1327175" h="1327175">
                <a:moveTo>
                  <a:pt x="0" y="0"/>
                </a:moveTo>
                <a:lnTo>
                  <a:pt x="1327176" y="0"/>
                </a:lnTo>
                <a:lnTo>
                  <a:pt x="1327176" y="1327176"/>
                </a:lnTo>
                <a:lnTo>
                  <a:pt x="0" y="132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56440" y="3657008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Customer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665" y="6688337"/>
            <a:ext cx="2048464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Competitor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03525" y="6688337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Corporation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52362"/>
            <a:ext cx="8324540" cy="69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4"/>
              </a:lnSpc>
              <a:spcBef>
                <a:spcPct val="0"/>
              </a:spcBef>
            </a:pPr>
            <a:r>
              <a:rPr lang="en-US" sz="4053" spc="243">
                <a:solidFill>
                  <a:srgbClr val="000000"/>
                </a:solidFill>
                <a:latin typeface="Kollektif Bold"/>
              </a:rPr>
              <a:t>Ohmae's 3C Model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7600" y="9525906"/>
            <a:ext cx="3065413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3117" y="3912961"/>
            <a:ext cx="4133731" cy="413373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29792" y="3972040"/>
            <a:ext cx="3500380" cy="3031329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758015" y="2850073"/>
            <a:ext cx="2243934" cy="224393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0930" y="5881402"/>
            <a:ext cx="2243934" cy="224393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05101" y="5881402"/>
            <a:ext cx="2243934" cy="224393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244203" y="5333296"/>
            <a:ext cx="1351869" cy="1225424"/>
            <a:chOff x="0" y="-57150"/>
            <a:chExt cx="382635" cy="3468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9904" cy="251690"/>
            </a:xfrm>
            <a:custGeom>
              <a:avLst/>
              <a:gdLst/>
              <a:ahLst/>
              <a:cxnLst/>
              <a:rect l="l" t="t" r="r" b="b"/>
              <a:pathLst>
                <a:path w="359904" h="251690">
                  <a:moveTo>
                    <a:pt x="125845" y="0"/>
                  </a:moveTo>
                  <a:lnTo>
                    <a:pt x="234059" y="0"/>
                  </a:lnTo>
                  <a:cubicBezTo>
                    <a:pt x="267435" y="0"/>
                    <a:pt x="299444" y="13259"/>
                    <a:pt x="323045" y="36859"/>
                  </a:cubicBezTo>
                  <a:cubicBezTo>
                    <a:pt x="346645" y="60460"/>
                    <a:pt x="359904" y="92469"/>
                    <a:pt x="359904" y="125845"/>
                  </a:cubicBezTo>
                  <a:lnTo>
                    <a:pt x="359904" y="125845"/>
                  </a:lnTo>
                  <a:cubicBezTo>
                    <a:pt x="359904" y="195347"/>
                    <a:pt x="303561" y="251690"/>
                    <a:pt x="234059" y="251690"/>
                  </a:cubicBezTo>
                  <a:lnTo>
                    <a:pt x="125845" y="251690"/>
                  </a:lnTo>
                  <a:cubicBezTo>
                    <a:pt x="56343" y="251690"/>
                    <a:pt x="0" y="195347"/>
                    <a:pt x="0" y="125845"/>
                  </a:cubicBezTo>
                  <a:lnTo>
                    <a:pt x="0" y="125845"/>
                  </a:lnTo>
                  <a:cubicBezTo>
                    <a:pt x="0" y="56343"/>
                    <a:pt x="56343" y="0"/>
                    <a:pt x="125845" y="0"/>
                  </a:cubicBezTo>
                  <a:close/>
                </a:path>
              </a:pathLst>
            </a:custGeom>
            <a:solidFill>
              <a:srgbClr val="FFC11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82635" cy="34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r>
                <a:rPr lang="en-US" sz="2653" spc="159" dirty="0">
                  <a:solidFill>
                    <a:srgbClr val="FFFFFF"/>
                  </a:solidFill>
                  <a:latin typeface="Kollektif Bold"/>
                </a:rPr>
                <a:t>3 C's</a:t>
              </a:r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876840" y="2513619"/>
          <a:ext cx="9728367" cy="5948170"/>
        </p:xfrm>
        <a:graphic>
          <a:graphicData uri="http://schemas.openxmlformats.org/drawingml/2006/table">
            <a:tbl>
              <a:tblPr/>
              <a:tblGrid>
                <a:gridCol w="209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84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3 C' 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Questions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Strategy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75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just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8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Corporation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3" lvl="1" indent="-140336" algn="l">
                        <a:lnSpc>
                          <a:spcPts val="18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783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9083" lvl="1" indent="-129542" algn="l">
                        <a:lnSpc>
                          <a:spcPts val="168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Kollektif"/>
                        </a:rPr>
                        <a:t>Put your text here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>
            <a:off x="16278031" y="480207"/>
            <a:ext cx="1327175" cy="1327175"/>
          </a:xfrm>
          <a:custGeom>
            <a:avLst/>
            <a:gdLst/>
            <a:ahLst/>
            <a:cxnLst/>
            <a:rect l="l" t="t" r="r" b="b"/>
            <a:pathLst>
              <a:path w="1327175" h="1327175">
                <a:moveTo>
                  <a:pt x="0" y="0"/>
                </a:moveTo>
                <a:lnTo>
                  <a:pt x="1327176" y="0"/>
                </a:lnTo>
                <a:lnTo>
                  <a:pt x="1327176" y="1327176"/>
                </a:lnTo>
                <a:lnTo>
                  <a:pt x="0" y="132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56440" y="3657008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Customer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665" y="6688337"/>
            <a:ext cx="2048464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Competitor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03525" y="6688337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Corporation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52362"/>
            <a:ext cx="8324540" cy="69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4"/>
              </a:lnSpc>
              <a:spcBef>
                <a:spcPct val="0"/>
              </a:spcBef>
            </a:pPr>
            <a:r>
              <a:rPr lang="en-US" sz="4053" spc="243">
                <a:solidFill>
                  <a:srgbClr val="000000"/>
                </a:solidFill>
                <a:latin typeface="Kollektif Bold"/>
              </a:rPr>
              <a:t>Ohmae's 3C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FB2886-46A1-742F-1774-52915E099C71}"/>
              </a:ext>
            </a:extLst>
          </p:cNvPr>
          <p:cNvSpPr txBox="1"/>
          <p:nvPr/>
        </p:nvSpPr>
        <p:spPr>
          <a:xfrm>
            <a:off x="7467600" y="9525906"/>
            <a:ext cx="3065413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3117" y="3912961"/>
            <a:ext cx="4133731" cy="413373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89DD2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129792" y="3972040"/>
            <a:ext cx="3500380" cy="3031329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F7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758015" y="2850073"/>
            <a:ext cx="2243934" cy="224393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0930" y="5881402"/>
            <a:ext cx="2243934" cy="224393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05101" y="5881402"/>
            <a:ext cx="2243934" cy="224393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244203" y="5333296"/>
            <a:ext cx="1364976" cy="1225424"/>
            <a:chOff x="0" y="-57150"/>
            <a:chExt cx="386345" cy="3468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9904" cy="251690"/>
            </a:xfrm>
            <a:custGeom>
              <a:avLst/>
              <a:gdLst/>
              <a:ahLst/>
              <a:cxnLst/>
              <a:rect l="l" t="t" r="r" b="b"/>
              <a:pathLst>
                <a:path w="359904" h="251690">
                  <a:moveTo>
                    <a:pt x="125845" y="0"/>
                  </a:moveTo>
                  <a:lnTo>
                    <a:pt x="234059" y="0"/>
                  </a:lnTo>
                  <a:cubicBezTo>
                    <a:pt x="267435" y="0"/>
                    <a:pt x="299444" y="13259"/>
                    <a:pt x="323045" y="36859"/>
                  </a:cubicBezTo>
                  <a:cubicBezTo>
                    <a:pt x="346645" y="60460"/>
                    <a:pt x="359904" y="92469"/>
                    <a:pt x="359904" y="125845"/>
                  </a:cubicBezTo>
                  <a:lnTo>
                    <a:pt x="359904" y="125845"/>
                  </a:lnTo>
                  <a:cubicBezTo>
                    <a:pt x="359904" y="195347"/>
                    <a:pt x="303561" y="251690"/>
                    <a:pt x="234059" y="251690"/>
                  </a:cubicBezTo>
                  <a:lnTo>
                    <a:pt x="125845" y="251690"/>
                  </a:lnTo>
                  <a:cubicBezTo>
                    <a:pt x="56343" y="251690"/>
                    <a:pt x="0" y="195347"/>
                    <a:pt x="0" y="125845"/>
                  </a:cubicBezTo>
                  <a:lnTo>
                    <a:pt x="0" y="125845"/>
                  </a:lnTo>
                  <a:cubicBezTo>
                    <a:pt x="0" y="56343"/>
                    <a:pt x="56343" y="0"/>
                    <a:pt x="125845" y="0"/>
                  </a:cubicBezTo>
                  <a:close/>
                </a:path>
              </a:pathLst>
            </a:custGeom>
            <a:solidFill>
              <a:srgbClr val="FFC11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86345" cy="34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r>
                <a:rPr lang="en-US" sz="2653" spc="159" dirty="0">
                  <a:solidFill>
                    <a:srgbClr val="FFFFFF"/>
                  </a:solidFill>
                  <a:latin typeface="Kollektif Bold"/>
                </a:rPr>
                <a:t>3 C's</a:t>
              </a:r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876840" y="2513619"/>
          <a:ext cx="9728367" cy="5948170"/>
        </p:xfrm>
        <a:graphic>
          <a:graphicData uri="http://schemas.openxmlformats.org/drawingml/2006/table">
            <a:tbl>
              <a:tblPr/>
              <a:tblGrid>
                <a:gridCol w="209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84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3 C' 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Questions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2F1EC"/>
                          </a:solidFill>
                          <a:latin typeface="Kollektif Bold"/>
                        </a:rPr>
                        <a:t>Strategy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9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754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Customer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8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Corporation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783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Kollektif Bold"/>
                        </a:rPr>
                        <a:t>Competitor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1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>
            <a:off x="16278031" y="480207"/>
            <a:ext cx="1327175" cy="1327175"/>
          </a:xfrm>
          <a:custGeom>
            <a:avLst/>
            <a:gdLst/>
            <a:ahLst/>
            <a:cxnLst/>
            <a:rect l="l" t="t" r="r" b="b"/>
            <a:pathLst>
              <a:path w="1327175" h="1327175">
                <a:moveTo>
                  <a:pt x="0" y="0"/>
                </a:moveTo>
                <a:lnTo>
                  <a:pt x="1327176" y="0"/>
                </a:lnTo>
                <a:lnTo>
                  <a:pt x="1327176" y="1327176"/>
                </a:lnTo>
                <a:lnTo>
                  <a:pt x="0" y="132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56440" y="3657008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Customer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665" y="6688337"/>
            <a:ext cx="2048464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Competitor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03525" y="6688337"/>
            <a:ext cx="2047086" cy="43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469" spc="148">
                <a:solidFill>
                  <a:srgbClr val="F7F7F7"/>
                </a:solidFill>
                <a:latin typeface="Kollektif Bold"/>
              </a:rPr>
              <a:t>Corporation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52362"/>
            <a:ext cx="8324540" cy="69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4"/>
              </a:lnSpc>
              <a:spcBef>
                <a:spcPct val="0"/>
              </a:spcBef>
            </a:pPr>
            <a:r>
              <a:rPr lang="en-US" sz="4053" spc="243">
                <a:solidFill>
                  <a:srgbClr val="000000"/>
                </a:solidFill>
                <a:latin typeface="Kollektif Bold"/>
              </a:rPr>
              <a:t>Ohmae's 3C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EA732-2B0F-2B79-1F27-465D9A44D2C7}"/>
              </a:ext>
            </a:extLst>
          </p:cNvPr>
          <p:cNvSpPr txBox="1"/>
          <p:nvPr/>
        </p:nvSpPr>
        <p:spPr>
          <a:xfrm>
            <a:off x="7467600" y="9525906"/>
            <a:ext cx="3065413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Benutzerdefiniert</PresentationFormat>
  <Paragraphs>51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Kollektif</vt:lpstr>
      <vt:lpstr>Kollektif Bold</vt:lpstr>
      <vt:lpstr>Canva Sans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Ohmae's 3C Model</dc:title>
  <dc:creator>StrategyPunk.com</dc:creator>
  <cp:lastModifiedBy>Thomas Kriete</cp:lastModifiedBy>
  <cp:revision>3</cp:revision>
  <dcterms:created xsi:type="dcterms:W3CDTF">2006-08-16T00:00:00Z</dcterms:created>
  <dcterms:modified xsi:type="dcterms:W3CDTF">2023-06-02T19:17:27Z</dcterms:modified>
  <dc:identifier>DAFksm5JbWE</dc:identifier>
</cp:coreProperties>
</file>