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ileron" panose="020B0604020202020204" charset="0"/>
      <p:regular r:id="rId5"/>
    </p:embeddedFont>
    <p:embeddedFont>
      <p:font typeface="Aileron Bold" panose="020B0604020202020204" charset="0"/>
      <p:regular r:id="rId6"/>
    </p:embeddedFont>
    <p:embeddedFont>
      <p:font typeface="Aileron Heavy" panose="020B0604020202020204" charset="0"/>
      <p:regular r:id="rId7"/>
    </p:embeddedFont>
    <p:embeddedFont>
      <p:font typeface="Aileron Ultra-Bold" panose="020B0604020202020204" charset="0"/>
      <p:regular r:id="rId8"/>
    </p:embeddedFont>
    <p:embeddedFont>
      <p:font typeface="Barlow Bold" panose="020B0604020202020204" charset="0"/>
      <p:regular r:id="rId9"/>
    </p:embeddedFont>
    <p:embeddedFont>
      <p:font typeface="Barlow Semi-Bold" panose="020B0604020202020204" charset="0"/>
      <p:regular r:id="rId10"/>
    </p:embeddedFont>
    <p:embeddedFont>
      <p:font typeface="Barlow SemiCondense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Muli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9425" y="0"/>
            <a:ext cx="3698575" cy="3698575"/>
          </a:xfrm>
          <a:custGeom>
            <a:avLst/>
            <a:gdLst/>
            <a:ahLst/>
            <a:cxnLst/>
            <a:rect l="l" t="t" r="r" b="b"/>
            <a:pathLst>
              <a:path w="3698575" h="3698575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972615" y="957967"/>
            <a:ext cx="1494419" cy="1494419"/>
          </a:xfrm>
          <a:custGeom>
            <a:avLst/>
            <a:gdLst/>
            <a:ahLst/>
            <a:cxnLst/>
            <a:rect l="l" t="t" r="r" b="b"/>
            <a:pathLst>
              <a:path w="1494419" h="1494419">
                <a:moveTo>
                  <a:pt x="0" y="0"/>
                </a:moveTo>
                <a:lnTo>
                  <a:pt x="1494419" y="0"/>
                </a:lnTo>
                <a:lnTo>
                  <a:pt x="1494419" y="1494419"/>
                </a:lnTo>
                <a:lnTo>
                  <a:pt x="0" y="1494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6957616" y="3420097"/>
            <a:ext cx="2077868" cy="207786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7066" y="0"/>
                  </a:moveTo>
                  <a:lnTo>
                    <a:pt x="745734" y="0"/>
                  </a:lnTo>
                  <a:cubicBezTo>
                    <a:pt x="782773" y="0"/>
                    <a:pt x="812800" y="30027"/>
                    <a:pt x="812800" y="67066"/>
                  </a:cubicBezTo>
                  <a:lnTo>
                    <a:pt x="812800" y="745734"/>
                  </a:lnTo>
                  <a:cubicBezTo>
                    <a:pt x="812800" y="782773"/>
                    <a:pt x="782773" y="812800"/>
                    <a:pt x="745734" y="812800"/>
                  </a:cubicBezTo>
                  <a:lnTo>
                    <a:pt x="67066" y="812800"/>
                  </a:lnTo>
                  <a:cubicBezTo>
                    <a:pt x="30027" y="812800"/>
                    <a:pt x="0" y="782773"/>
                    <a:pt x="0" y="745734"/>
                  </a:cubicBezTo>
                  <a:lnTo>
                    <a:pt x="0" y="67066"/>
                  </a:lnTo>
                  <a:cubicBezTo>
                    <a:pt x="0" y="30027"/>
                    <a:pt x="30027" y="0"/>
                    <a:pt x="67066" y="0"/>
                  </a:cubicBezTo>
                  <a:close/>
                </a:path>
              </a:pathLst>
            </a:custGeom>
            <a:solidFill>
              <a:srgbClr val="4FA09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6543215" y="4193361"/>
            <a:ext cx="340920" cy="531340"/>
            <a:chOff x="0" y="0"/>
            <a:chExt cx="832790" cy="1297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32790" cy="1297940"/>
            </a:xfrm>
            <a:custGeom>
              <a:avLst/>
              <a:gdLst/>
              <a:ahLst/>
              <a:cxnLst/>
              <a:rect l="l" t="t" r="r" b="b"/>
              <a:pathLst>
                <a:path w="832790" h="1297940">
                  <a:moveTo>
                    <a:pt x="0" y="0"/>
                  </a:moveTo>
                  <a:lnTo>
                    <a:pt x="416395" y="1297940"/>
                  </a:lnTo>
                  <a:lnTo>
                    <a:pt x="832790" y="0"/>
                  </a:lnTo>
                  <a:lnTo>
                    <a:pt x="0" y="0"/>
                  </a:lnTo>
                </a:path>
              </a:pathLst>
            </a:custGeom>
            <a:solidFill>
              <a:srgbClr val="4FA09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74117" y="5768261"/>
            <a:ext cx="2077868" cy="20778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7066" y="0"/>
                  </a:moveTo>
                  <a:lnTo>
                    <a:pt x="745734" y="0"/>
                  </a:lnTo>
                  <a:cubicBezTo>
                    <a:pt x="782773" y="0"/>
                    <a:pt x="812800" y="30027"/>
                    <a:pt x="812800" y="67066"/>
                  </a:cubicBezTo>
                  <a:lnTo>
                    <a:pt x="812800" y="745734"/>
                  </a:lnTo>
                  <a:cubicBezTo>
                    <a:pt x="812800" y="782773"/>
                    <a:pt x="782773" y="812800"/>
                    <a:pt x="745734" y="812800"/>
                  </a:cubicBezTo>
                  <a:lnTo>
                    <a:pt x="67066" y="812800"/>
                  </a:lnTo>
                  <a:cubicBezTo>
                    <a:pt x="30027" y="812800"/>
                    <a:pt x="0" y="782773"/>
                    <a:pt x="0" y="745734"/>
                  </a:cubicBezTo>
                  <a:lnTo>
                    <a:pt x="0" y="67066"/>
                  </a:lnTo>
                  <a:cubicBezTo>
                    <a:pt x="0" y="30027"/>
                    <a:pt x="30027" y="0"/>
                    <a:pt x="67066" y="0"/>
                  </a:cubicBezTo>
                  <a:close/>
                </a:path>
              </a:pathLst>
            </a:custGeom>
            <a:solidFill>
              <a:srgbClr val="B01E6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6559716" y="6541525"/>
            <a:ext cx="340920" cy="531340"/>
            <a:chOff x="0" y="0"/>
            <a:chExt cx="832790" cy="12979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2790" cy="1297940"/>
            </a:xfrm>
            <a:custGeom>
              <a:avLst/>
              <a:gdLst/>
              <a:ahLst/>
              <a:cxnLst/>
              <a:rect l="l" t="t" r="r" b="b"/>
              <a:pathLst>
                <a:path w="832790" h="1297940">
                  <a:moveTo>
                    <a:pt x="0" y="0"/>
                  </a:moveTo>
                  <a:lnTo>
                    <a:pt x="416395" y="1297940"/>
                  </a:lnTo>
                  <a:lnTo>
                    <a:pt x="832790" y="0"/>
                  </a:lnTo>
                  <a:lnTo>
                    <a:pt x="0" y="0"/>
                  </a:lnTo>
                </a:path>
              </a:pathLst>
            </a:custGeom>
            <a:solidFill>
              <a:srgbClr val="B01E68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12496" y="3420097"/>
            <a:ext cx="2077868" cy="207786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7066" y="0"/>
                  </a:moveTo>
                  <a:lnTo>
                    <a:pt x="745734" y="0"/>
                  </a:lnTo>
                  <a:cubicBezTo>
                    <a:pt x="782773" y="0"/>
                    <a:pt x="812800" y="30027"/>
                    <a:pt x="812800" y="67066"/>
                  </a:cubicBezTo>
                  <a:lnTo>
                    <a:pt x="812800" y="745734"/>
                  </a:lnTo>
                  <a:cubicBezTo>
                    <a:pt x="812800" y="782773"/>
                    <a:pt x="782773" y="812800"/>
                    <a:pt x="745734" y="812800"/>
                  </a:cubicBezTo>
                  <a:lnTo>
                    <a:pt x="67066" y="812800"/>
                  </a:lnTo>
                  <a:cubicBezTo>
                    <a:pt x="30027" y="812800"/>
                    <a:pt x="0" y="782773"/>
                    <a:pt x="0" y="745734"/>
                  </a:cubicBezTo>
                  <a:lnTo>
                    <a:pt x="0" y="67066"/>
                  </a:lnTo>
                  <a:cubicBezTo>
                    <a:pt x="0" y="30027"/>
                    <a:pt x="30027" y="0"/>
                    <a:pt x="67066" y="0"/>
                  </a:cubicBezTo>
                  <a:close/>
                </a:path>
              </a:pathLst>
            </a:custGeom>
            <a:solidFill>
              <a:srgbClr val="DC353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28997" y="5768261"/>
            <a:ext cx="2077868" cy="207786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7066" y="0"/>
                  </a:moveTo>
                  <a:lnTo>
                    <a:pt x="745734" y="0"/>
                  </a:lnTo>
                  <a:cubicBezTo>
                    <a:pt x="782773" y="0"/>
                    <a:pt x="812800" y="30027"/>
                    <a:pt x="812800" y="67066"/>
                  </a:cubicBezTo>
                  <a:lnTo>
                    <a:pt x="812800" y="745734"/>
                  </a:lnTo>
                  <a:cubicBezTo>
                    <a:pt x="812800" y="782773"/>
                    <a:pt x="782773" y="812800"/>
                    <a:pt x="745734" y="812800"/>
                  </a:cubicBezTo>
                  <a:lnTo>
                    <a:pt x="67066" y="812800"/>
                  </a:lnTo>
                  <a:cubicBezTo>
                    <a:pt x="30027" y="812800"/>
                    <a:pt x="0" y="782773"/>
                    <a:pt x="0" y="745734"/>
                  </a:cubicBezTo>
                  <a:lnTo>
                    <a:pt x="0" y="67066"/>
                  </a:lnTo>
                  <a:cubicBezTo>
                    <a:pt x="0" y="30027"/>
                    <a:pt x="30027" y="0"/>
                    <a:pt x="67066" y="0"/>
                  </a:cubicBezTo>
                  <a:close/>
                </a:path>
              </a:pathLst>
            </a:custGeom>
            <a:solidFill>
              <a:srgbClr val="F49D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5400000">
            <a:off x="11480346" y="6541525"/>
            <a:ext cx="340920" cy="531340"/>
            <a:chOff x="0" y="0"/>
            <a:chExt cx="832790" cy="12979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32790" cy="1297940"/>
            </a:xfrm>
            <a:custGeom>
              <a:avLst/>
              <a:gdLst/>
              <a:ahLst/>
              <a:cxnLst/>
              <a:rect l="l" t="t" r="r" b="b"/>
              <a:pathLst>
                <a:path w="832790" h="1297940">
                  <a:moveTo>
                    <a:pt x="0" y="0"/>
                  </a:moveTo>
                  <a:lnTo>
                    <a:pt x="416395" y="1297940"/>
                  </a:lnTo>
                  <a:lnTo>
                    <a:pt x="832790" y="0"/>
                  </a:lnTo>
                  <a:lnTo>
                    <a:pt x="0" y="0"/>
                  </a:lnTo>
                </a:path>
              </a:pathLst>
            </a:custGeom>
            <a:solidFill>
              <a:srgbClr val="F49D1A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1463845" y="4193361"/>
            <a:ext cx="340920" cy="531340"/>
            <a:chOff x="0" y="0"/>
            <a:chExt cx="832790" cy="12979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32790" cy="1297940"/>
            </a:xfrm>
            <a:custGeom>
              <a:avLst/>
              <a:gdLst/>
              <a:ahLst/>
              <a:cxnLst/>
              <a:rect l="l" t="t" r="r" b="b"/>
              <a:pathLst>
                <a:path w="832790" h="1297940">
                  <a:moveTo>
                    <a:pt x="0" y="0"/>
                  </a:moveTo>
                  <a:lnTo>
                    <a:pt x="416395" y="1297940"/>
                  </a:lnTo>
                  <a:lnTo>
                    <a:pt x="832790" y="0"/>
                  </a:lnTo>
                  <a:lnTo>
                    <a:pt x="0" y="0"/>
                  </a:lnTo>
                </a:path>
              </a:pathLst>
            </a:custGeom>
            <a:solidFill>
              <a:srgbClr val="DC3535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7447161" y="2870708"/>
            <a:ext cx="1098778" cy="1098778"/>
            <a:chOff x="0" y="0"/>
            <a:chExt cx="495300" cy="4953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A09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9802042" y="2870708"/>
            <a:ext cx="1098778" cy="1098778"/>
            <a:chOff x="0" y="0"/>
            <a:chExt cx="495300" cy="4953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DC353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7447161" y="7296740"/>
            <a:ext cx="1098778" cy="1098778"/>
            <a:chOff x="0" y="0"/>
            <a:chExt cx="495300" cy="4953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B01E6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9802042" y="7296740"/>
            <a:ext cx="1098778" cy="1098778"/>
            <a:chOff x="0" y="0"/>
            <a:chExt cx="495300" cy="4953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49D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Freeform 36"/>
          <p:cNvSpPr/>
          <p:nvPr/>
        </p:nvSpPr>
        <p:spPr>
          <a:xfrm>
            <a:off x="7428570" y="4121886"/>
            <a:ext cx="1168961" cy="682381"/>
          </a:xfrm>
          <a:custGeom>
            <a:avLst/>
            <a:gdLst/>
            <a:ahLst/>
            <a:cxnLst/>
            <a:rect l="l" t="t" r="r" b="b"/>
            <a:pathLst>
              <a:path w="1168961" h="682381">
                <a:moveTo>
                  <a:pt x="0" y="0"/>
                </a:moveTo>
                <a:lnTo>
                  <a:pt x="1168961" y="0"/>
                </a:lnTo>
                <a:lnTo>
                  <a:pt x="1168961" y="682381"/>
                </a:lnTo>
                <a:lnTo>
                  <a:pt x="0" y="682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9817958" y="4000367"/>
            <a:ext cx="1099947" cy="1207075"/>
          </a:xfrm>
          <a:custGeom>
            <a:avLst/>
            <a:gdLst/>
            <a:ahLst/>
            <a:cxnLst/>
            <a:rect l="l" t="t" r="r" b="b"/>
            <a:pathLst>
              <a:path w="1099947" h="1207075">
                <a:moveTo>
                  <a:pt x="0" y="0"/>
                </a:moveTo>
                <a:lnTo>
                  <a:pt x="1099947" y="0"/>
                </a:lnTo>
                <a:lnTo>
                  <a:pt x="1099947" y="1207075"/>
                </a:lnTo>
                <a:lnTo>
                  <a:pt x="0" y="12070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7405452" y="6104796"/>
            <a:ext cx="1182197" cy="1183677"/>
          </a:xfrm>
          <a:custGeom>
            <a:avLst/>
            <a:gdLst/>
            <a:ahLst/>
            <a:cxnLst/>
            <a:rect l="l" t="t" r="r" b="b"/>
            <a:pathLst>
              <a:path w="1182197" h="1183677">
                <a:moveTo>
                  <a:pt x="0" y="0"/>
                </a:moveTo>
                <a:lnTo>
                  <a:pt x="1182197" y="0"/>
                </a:lnTo>
                <a:lnTo>
                  <a:pt x="1182197" y="1183677"/>
                </a:lnTo>
                <a:lnTo>
                  <a:pt x="0" y="11836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9770631" y="6155039"/>
            <a:ext cx="1161600" cy="1083192"/>
          </a:xfrm>
          <a:custGeom>
            <a:avLst/>
            <a:gdLst/>
            <a:ahLst/>
            <a:cxnLst/>
            <a:rect l="l" t="t" r="r" b="b"/>
            <a:pathLst>
              <a:path w="1161600" h="1083192">
                <a:moveTo>
                  <a:pt x="0" y="0"/>
                </a:moveTo>
                <a:lnTo>
                  <a:pt x="1161600" y="0"/>
                </a:lnTo>
                <a:lnTo>
                  <a:pt x="1161600" y="1083192"/>
                </a:lnTo>
                <a:lnTo>
                  <a:pt x="0" y="1083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TextBox 40"/>
          <p:cNvSpPr txBox="1"/>
          <p:nvPr/>
        </p:nvSpPr>
        <p:spPr>
          <a:xfrm>
            <a:off x="744023" y="638808"/>
            <a:ext cx="14153084" cy="83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>
                <a:solidFill>
                  <a:srgbClr val="000000"/>
                </a:solidFill>
                <a:latin typeface="Muli Ultra-Bold"/>
              </a:rPr>
              <a:t>SOAR Analysis Template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82774" y="3238301"/>
            <a:ext cx="3583875" cy="6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246"/>
              </a:lnSpc>
              <a:spcBef>
                <a:spcPct val="0"/>
              </a:spcBef>
            </a:pPr>
            <a:r>
              <a:rPr lang="en-US" sz="3747" spc="119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82774" y="3924167"/>
            <a:ext cx="3888957" cy="135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10"/>
              </a:lnSpc>
              <a:spcBef>
                <a:spcPct val="0"/>
              </a:spcBef>
            </a:pPr>
            <a:r>
              <a:rPr lang="en-US" sz="2407" spc="125">
                <a:solidFill>
                  <a:srgbClr val="000000"/>
                </a:solidFill>
                <a:latin typeface="Barlow SemiCondensed"/>
              </a:rPr>
              <a:t>Recognize and leverage inherent assets and advantages.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623958" y="3069744"/>
            <a:ext cx="745183" cy="6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 spc="153">
                <a:solidFill>
                  <a:srgbClr val="000000"/>
                </a:solidFill>
                <a:latin typeface="Barlow Bold"/>
              </a:rPr>
              <a:t>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978839" y="3069744"/>
            <a:ext cx="745183" cy="6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 spc="153">
                <a:solidFill>
                  <a:srgbClr val="000000"/>
                </a:solidFill>
                <a:latin typeface="Barlow Bold"/>
              </a:rPr>
              <a:t>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623958" y="7495776"/>
            <a:ext cx="745183" cy="6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 spc="153">
                <a:solidFill>
                  <a:srgbClr val="000000"/>
                </a:solidFill>
                <a:latin typeface="Barlow Bold"/>
              </a:rPr>
              <a:t>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978839" y="7495776"/>
            <a:ext cx="745183" cy="62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0"/>
              </a:lnSpc>
            </a:pPr>
            <a:r>
              <a:rPr lang="en-US" sz="3650" spc="153">
                <a:solidFill>
                  <a:srgbClr val="000000"/>
                </a:solidFill>
                <a:latin typeface="Barlow Bold"/>
              </a:rPr>
              <a:t>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882774" y="6339414"/>
            <a:ext cx="3953082" cy="6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246"/>
              </a:lnSpc>
              <a:spcBef>
                <a:spcPct val="0"/>
              </a:spcBef>
            </a:pPr>
            <a:r>
              <a:rPr lang="en-US" sz="3747" spc="119">
                <a:solidFill>
                  <a:srgbClr val="000000"/>
                </a:solidFill>
                <a:latin typeface="Barlow Semi-Bold"/>
              </a:rPr>
              <a:t>Aspirations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82774" y="7084765"/>
            <a:ext cx="3583875" cy="135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10"/>
              </a:lnSpc>
              <a:spcBef>
                <a:spcPct val="0"/>
              </a:spcBef>
            </a:pPr>
            <a:r>
              <a:rPr lang="en-US" sz="2407" spc="125">
                <a:solidFill>
                  <a:srgbClr val="000000"/>
                </a:solidFill>
                <a:latin typeface="Barlow SemiCondensed"/>
              </a:rPr>
              <a:t>Define the organization's desired future and set ambitious goals.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797487" y="3238301"/>
            <a:ext cx="3583875" cy="6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246"/>
              </a:lnSpc>
              <a:spcBef>
                <a:spcPct val="0"/>
              </a:spcBef>
            </a:pPr>
            <a:r>
              <a:rPr lang="en-US" sz="3747" spc="119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821351" y="3924167"/>
            <a:ext cx="3583875" cy="135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10"/>
              </a:lnSpc>
              <a:spcBef>
                <a:spcPct val="0"/>
              </a:spcBef>
            </a:pPr>
            <a:r>
              <a:rPr lang="en-US" sz="2407" spc="125">
                <a:solidFill>
                  <a:srgbClr val="000000"/>
                </a:solidFill>
                <a:latin typeface="Barlow SemiCondensed"/>
              </a:rPr>
              <a:t>Identify and seize external chances for growth and improvement.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821351" y="6339414"/>
            <a:ext cx="3583875" cy="6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246"/>
              </a:lnSpc>
              <a:spcBef>
                <a:spcPct val="0"/>
              </a:spcBef>
            </a:pPr>
            <a:r>
              <a:rPr lang="en-US" sz="3747" spc="119">
                <a:solidFill>
                  <a:srgbClr val="000000"/>
                </a:solidFill>
                <a:latin typeface="Barlow Semi-Bold"/>
              </a:rPr>
              <a:t>Results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821351" y="7084765"/>
            <a:ext cx="4645684" cy="135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10"/>
              </a:lnSpc>
              <a:spcBef>
                <a:spcPct val="0"/>
              </a:spcBef>
            </a:pPr>
            <a:r>
              <a:rPr lang="en-US" sz="2407" spc="125">
                <a:solidFill>
                  <a:srgbClr val="000000"/>
                </a:solidFill>
                <a:latin typeface="Barlow SemiCondensed"/>
              </a:rPr>
              <a:t>Measure outcomes and achievements to ensure alignment with strategic objectives.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44023" y="1569593"/>
            <a:ext cx="1539128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Capitalizing on Strengths, Opportunities, Aspirations, and Results for Strategic Growth</a:t>
            </a:r>
          </a:p>
        </p:txBody>
      </p:sp>
      <p:sp>
        <p:nvSpPr>
          <p:cNvPr id="54" name="Freeform 54"/>
          <p:cNvSpPr/>
          <p:nvPr/>
        </p:nvSpPr>
        <p:spPr>
          <a:xfrm>
            <a:off x="16537681" y="9345334"/>
            <a:ext cx="715269" cy="715269"/>
          </a:xfrm>
          <a:custGeom>
            <a:avLst/>
            <a:gdLst/>
            <a:ahLst/>
            <a:cxnLst/>
            <a:rect l="l" t="t" r="r" b="b"/>
            <a:pathLst>
              <a:path w="715269" h="715269">
                <a:moveTo>
                  <a:pt x="0" y="0"/>
                </a:moveTo>
                <a:lnTo>
                  <a:pt x="715269" y="0"/>
                </a:lnTo>
                <a:lnTo>
                  <a:pt x="715269" y="715268"/>
                </a:lnTo>
                <a:lnTo>
                  <a:pt x="0" y="7152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5" name="TextBox 55"/>
          <p:cNvSpPr txBox="1"/>
          <p:nvPr/>
        </p:nvSpPr>
        <p:spPr>
          <a:xfrm>
            <a:off x="13352761" y="9595784"/>
            <a:ext cx="3085951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9425" y="0"/>
            <a:ext cx="3698575" cy="3698575"/>
          </a:xfrm>
          <a:custGeom>
            <a:avLst/>
            <a:gdLst/>
            <a:ahLst/>
            <a:cxnLst/>
            <a:rect l="l" t="t" r="r" b="b"/>
            <a:pathLst>
              <a:path w="3698575" h="3698575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972615" y="957967"/>
            <a:ext cx="1494419" cy="1494419"/>
          </a:xfrm>
          <a:custGeom>
            <a:avLst/>
            <a:gdLst/>
            <a:ahLst/>
            <a:cxnLst/>
            <a:rect l="l" t="t" r="r" b="b"/>
            <a:pathLst>
              <a:path w="1494419" h="1494419">
                <a:moveTo>
                  <a:pt x="0" y="0"/>
                </a:moveTo>
                <a:lnTo>
                  <a:pt x="1494419" y="0"/>
                </a:lnTo>
                <a:lnTo>
                  <a:pt x="1494419" y="1494419"/>
                </a:lnTo>
                <a:lnTo>
                  <a:pt x="0" y="1494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744023" y="638808"/>
            <a:ext cx="14153084" cy="83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>
                <a:solidFill>
                  <a:srgbClr val="000000"/>
                </a:solidFill>
                <a:latin typeface="Muli Ultra-Bold"/>
              </a:rPr>
              <a:t>SOAR Analysis Template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4023" y="1569593"/>
            <a:ext cx="1539128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Capitalizing on Strengths, Opportunities, Aspirations, and Results for Strategic Growth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2581275"/>
          <a:ext cx="16224249" cy="6817614"/>
        </p:xfrm>
        <a:graphic>
          <a:graphicData uri="http://schemas.openxmlformats.org/drawingml/2006/table">
            <a:tbl>
              <a:tblPr/>
              <a:tblGrid>
                <a:gridCol w="681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5188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Aileron Bold"/>
                        </a:rPr>
                        <a:t>Strengths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 Bold"/>
                        </a:rPr>
                        <a:t>Recognition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: Conduct internal audits to pinpoint what the organization excels at, from resources to skills.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 Bold"/>
                        </a:rPr>
                        <a:t>Maximization: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 Allocate resources to further enhance and integrate these strengths into daily operations.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 Bold"/>
                        </a:rPr>
                        <a:t>Training: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 Develop programs to ensure that all team members know and can utilize these strengths effectively.</a:t>
                      </a:r>
                    </a:p>
                    <a:p>
                      <a:pPr>
                        <a:lnSpc>
                          <a:spcPts val="2239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Aileron Bold"/>
                        </a:rPr>
                        <a:t>Opportunities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 Bold"/>
                        </a:rPr>
                        <a:t>Market Research: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 Continuously monitor the external environment for emerging trends, gaps, or unmet needs.</a:t>
                      </a:r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 Bold"/>
                        </a:rPr>
                        <a:t>Collaboration: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 Forge partnerships or alliances that can help tap into these opportunities more effectively.</a:t>
                      </a:r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 Bold"/>
                        </a:rPr>
                        <a:t>Innovation: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 Encourage a culture of experimentation and risk-taking to capitalize on new opportunities.</a:t>
                      </a:r>
                    </a:p>
                    <a:p>
                      <a:pPr>
                        <a:lnSpc>
                          <a:spcPts val="2380"/>
                        </a:lnSpc>
                      </a:pPr>
                      <a:endParaRPr lang="en-US" sz="1700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188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spc="63">
                          <a:solidFill>
                            <a:srgbClr val="000000"/>
                          </a:solidFill>
                          <a:latin typeface="Aileron Bold"/>
                        </a:rPr>
                        <a:t>Aspirations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 Bold"/>
                        </a:rPr>
                        <a:t>Vision Crafting: </a:t>
                      </a: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Engage stakeholders in defining a clear and inspiring vision for the future.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 Bold"/>
                        </a:rPr>
                        <a:t>Goal Setting: </a:t>
                      </a: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Break down the vision into actionable, measurable short-term and long-term goals.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 Bold"/>
                        </a:rPr>
                        <a:t>Communication:</a:t>
                      </a: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 Ensure the entire organization is aligned and motivated towards achieving these aspirations.</a:t>
                      </a:r>
                    </a:p>
                    <a:p>
                      <a:pPr>
                        <a:lnSpc>
                          <a:spcPts val="2239"/>
                        </a:lnSpc>
                      </a:pPr>
                      <a:endParaRPr lang="en-US" sz="1699" spc="33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Aileron Bold"/>
                        </a:rPr>
                        <a:t>Results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 Bold"/>
                        </a:rPr>
                        <a:t>Metrics Definition:</a:t>
                      </a: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 Establish clear, relevant, and quantifiable indicators of success.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 Bold"/>
                        </a:rPr>
                        <a:t>Regular Monitoring:</a:t>
                      </a: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 Set up periodic reviews to assess progress towards achieving desired results.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 Bold"/>
                        </a:rPr>
                        <a:t>Feedback Loop:</a:t>
                      </a: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 Use the insights from monitoring to refine strategies, actions, and goals continuously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8181411" y="5227515"/>
            <a:ext cx="59846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"/>
              </a:rPr>
              <a:t>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33163" y="4870945"/>
            <a:ext cx="1310837" cy="1262198"/>
            <a:chOff x="0" y="0"/>
            <a:chExt cx="345241" cy="33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4FA09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33163" y="6122566"/>
            <a:ext cx="1310837" cy="1262198"/>
            <a:chOff x="0" y="0"/>
            <a:chExt cx="345241" cy="3324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B01E6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4870945"/>
            <a:ext cx="1310837" cy="1262198"/>
            <a:chOff x="0" y="0"/>
            <a:chExt cx="345241" cy="3324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DC353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0" y="6122566"/>
            <a:ext cx="1310837" cy="1262198"/>
            <a:chOff x="0" y="0"/>
            <a:chExt cx="345241" cy="3324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F49D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Ultra-Bold"/>
                </a:rPr>
                <a:t>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37681" y="9345334"/>
            <a:ext cx="715269" cy="715269"/>
          </a:xfrm>
          <a:custGeom>
            <a:avLst/>
            <a:gdLst/>
            <a:ahLst/>
            <a:cxnLst/>
            <a:rect l="l" t="t" r="r" b="b"/>
            <a:pathLst>
              <a:path w="715269" h="715269">
                <a:moveTo>
                  <a:pt x="0" y="0"/>
                </a:moveTo>
                <a:lnTo>
                  <a:pt x="715269" y="0"/>
                </a:lnTo>
                <a:lnTo>
                  <a:pt x="715269" y="715268"/>
                </a:lnTo>
                <a:lnTo>
                  <a:pt x="0" y="71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3352761" y="9595784"/>
            <a:ext cx="3085951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StrategyPunk.com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9425" y="0"/>
            <a:ext cx="3698575" cy="3698575"/>
          </a:xfrm>
          <a:custGeom>
            <a:avLst/>
            <a:gdLst/>
            <a:ahLst/>
            <a:cxnLst/>
            <a:rect l="l" t="t" r="r" b="b"/>
            <a:pathLst>
              <a:path w="3698575" h="3698575">
                <a:moveTo>
                  <a:pt x="0" y="0"/>
                </a:moveTo>
                <a:lnTo>
                  <a:pt x="3698575" y="0"/>
                </a:lnTo>
                <a:lnTo>
                  <a:pt x="3698575" y="3698575"/>
                </a:lnTo>
                <a:lnTo>
                  <a:pt x="0" y="3698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972615" y="957967"/>
            <a:ext cx="1494419" cy="1494419"/>
          </a:xfrm>
          <a:custGeom>
            <a:avLst/>
            <a:gdLst/>
            <a:ahLst/>
            <a:cxnLst/>
            <a:rect l="l" t="t" r="r" b="b"/>
            <a:pathLst>
              <a:path w="1494419" h="1494419">
                <a:moveTo>
                  <a:pt x="0" y="0"/>
                </a:moveTo>
                <a:lnTo>
                  <a:pt x="1494419" y="0"/>
                </a:lnTo>
                <a:lnTo>
                  <a:pt x="1494419" y="1494419"/>
                </a:lnTo>
                <a:lnTo>
                  <a:pt x="0" y="1494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744023" y="638808"/>
            <a:ext cx="14153084" cy="83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0"/>
              </a:lnSpc>
            </a:pPr>
            <a:r>
              <a:rPr lang="en-US" sz="5900">
                <a:solidFill>
                  <a:srgbClr val="000000"/>
                </a:solidFill>
                <a:latin typeface="Muli Ultra-Bold"/>
              </a:rPr>
              <a:t>SOAR Analysis Template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4023" y="1569593"/>
            <a:ext cx="1539128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Bold"/>
              </a:rPr>
              <a:t>Capitalizing on Strengths, Opportunities, Aspirations, and Results for Strategic Growth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028700" y="2581275"/>
          <a:ext cx="16224250" cy="6533758"/>
        </p:xfrm>
        <a:graphic>
          <a:graphicData uri="http://schemas.openxmlformats.org/drawingml/2006/table">
            <a:tbl>
              <a:tblPr/>
              <a:tblGrid>
                <a:gridCol w="681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7097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Aileron Bold"/>
                        </a:rPr>
                        <a:t>Strengths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>
                        <a:lnSpc>
                          <a:spcPts val="2239"/>
                        </a:lnSpc>
                      </a:pPr>
                      <a:endParaRPr lang="en-US" sz="1699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Aileron Bold"/>
                        </a:rPr>
                        <a:t>Opportunities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32" lvl="1" indent="-183516">
                        <a:lnSpc>
                          <a:spcPts val="2380"/>
                        </a:lnSpc>
                        <a:buFont typeface="Arial"/>
                        <a:buChar char="•"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>
                        <a:lnSpc>
                          <a:spcPts val="2380"/>
                        </a:lnSpc>
                      </a:pPr>
                      <a:endParaRPr lang="en-US" sz="1700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61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spc="63">
                          <a:solidFill>
                            <a:srgbClr val="000000"/>
                          </a:solidFill>
                          <a:latin typeface="Aileron Bold"/>
                        </a:rPr>
                        <a:t>Aspirations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>
                        <a:lnSpc>
                          <a:spcPts val="2239"/>
                        </a:lnSpc>
                      </a:pPr>
                      <a:endParaRPr lang="en-US" sz="1699" spc="33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Aileron Bold"/>
                        </a:rPr>
                        <a:t>Results</a:t>
                      </a:r>
                      <a:endParaRPr lang="en-US" sz="1100"/>
                    </a:p>
                    <a:p>
                      <a:pPr>
                        <a:lnSpc>
                          <a:spcPts val="2940"/>
                        </a:lnSpc>
                      </a:pPr>
                      <a:endParaRPr lang="en-US" sz="1100"/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r>
                        <a:rPr lang="en-US" sz="1699" spc="33">
                          <a:solidFill>
                            <a:srgbClr val="000000"/>
                          </a:solidFill>
                          <a:latin typeface="Aileron"/>
                        </a:rPr>
                        <a:t>Put you text here</a:t>
                      </a:r>
                    </a:p>
                    <a:p>
                      <a:pPr marL="367029" lvl="1" indent="-183514">
                        <a:lnSpc>
                          <a:spcPts val="2379"/>
                        </a:lnSpc>
                        <a:buFont typeface="Arial"/>
                        <a:buChar char="•"/>
                      </a:pPr>
                      <a:endParaRPr lang="en-US" sz="1699" spc="33">
                        <a:solidFill>
                          <a:srgbClr val="000000"/>
                        </a:solidFill>
                        <a:latin typeface="Aileron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8181411" y="5227515"/>
            <a:ext cx="59846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ileron Heavy"/>
              </a:rPr>
              <a:t>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33163" y="4870945"/>
            <a:ext cx="1310837" cy="1262198"/>
            <a:chOff x="0" y="0"/>
            <a:chExt cx="345241" cy="3324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4FA09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33163" y="6122566"/>
            <a:ext cx="1310837" cy="1262198"/>
            <a:chOff x="0" y="0"/>
            <a:chExt cx="345241" cy="3324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B01E6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4870945"/>
            <a:ext cx="1310837" cy="1262198"/>
            <a:chOff x="0" y="0"/>
            <a:chExt cx="345241" cy="3324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DC353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Heavy"/>
                </a:rPr>
                <a:t>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0" y="6122566"/>
            <a:ext cx="1310837" cy="1262198"/>
            <a:chOff x="0" y="0"/>
            <a:chExt cx="345241" cy="3324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5241" cy="332431"/>
            </a:xfrm>
            <a:custGeom>
              <a:avLst/>
              <a:gdLst/>
              <a:ahLst/>
              <a:cxnLst/>
              <a:rect l="l" t="t" r="r" b="b"/>
              <a:pathLst>
                <a:path w="345241" h="332431">
                  <a:moveTo>
                    <a:pt x="0" y="0"/>
                  </a:moveTo>
                  <a:lnTo>
                    <a:pt x="345241" y="0"/>
                  </a:lnTo>
                  <a:lnTo>
                    <a:pt x="345241" y="332431"/>
                  </a:lnTo>
                  <a:lnTo>
                    <a:pt x="0" y="332431"/>
                  </a:lnTo>
                  <a:lnTo>
                    <a:pt x="0" y="0"/>
                  </a:lnTo>
                </a:path>
              </a:pathLst>
            </a:custGeom>
            <a:solidFill>
              <a:srgbClr val="F49D1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Aileron Ultra-Bold"/>
                </a:rPr>
                <a:t>R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37681" y="9345334"/>
            <a:ext cx="715269" cy="715269"/>
          </a:xfrm>
          <a:custGeom>
            <a:avLst/>
            <a:gdLst/>
            <a:ahLst/>
            <a:cxnLst/>
            <a:rect l="l" t="t" r="r" b="b"/>
            <a:pathLst>
              <a:path w="715269" h="715269">
                <a:moveTo>
                  <a:pt x="0" y="0"/>
                </a:moveTo>
                <a:lnTo>
                  <a:pt x="715269" y="0"/>
                </a:lnTo>
                <a:lnTo>
                  <a:pt x="715269" y="715268"/>
                </a:lnTo>
                <a:lnTo>
                  <a:pt x="0" y="715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3352761" y="9595784"/>
            <a:ext cx="3085951" cy="4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Canva Sans Bold"/>
              </a:rPr>
              <a:t>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Benutzerdefiniert</PresentationFormat>
  <Paragraphs>75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5" baseType="lpstr">
      <vt:lpstr>Barlow SemiCondensed</vt:lpstr>
      <vt:lpstr>Muli Ultra-Bold</vt:lpstr>
      <vt:lpstr>Canva Sans Bold</vt:lpstr>
      <vt:lpstr>Arial</vt:lpstr>
      <vt:lpstr>Aileron Ultra-Bold</vt:lpstr>
      <vt:lpstr>Aileron Heavy</vt:lpstr>
      <vt:lpstr>Aileron</vt:lpstr>
      <vt:lpstr>Barlow Semi-Bold</vt:lpstr>
      <vt:lpstr>Barlow Bold</vt:lpstr>
      <vt:lpstr>Aileron Bold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 Analysis Template</dc:title>
  <cp:lastModifiedBy>Thomas Kriete</cp:lastModifiedBy>
  <cp:revision>1</cp:revision>
  <dcterms:created xsi:type="dcterms:W3CDTF">2006-08-16T00:00:00Z</dcterms:created>
  <dcterms:modified xsi:type="dcterms:W3CDTF">2023-08-28T16:40:27Z</dcterms:modified>
  <dc:identifier>DAFs1ugOQp4</dc:identifier>
</cp:coreProperties>
</file>