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rlow" charset="1" panose="00000500000000000000"/>
      <p:regular r:id="rId10"/>
    </p:embeddedFont>
    <p:embeddedFont>
      <p:font typeface="Barlow Bold" charset="1" panose="00000800000000000000"/>
      <p:regular r:id="rId11"/>
    </p:embeddedFont>
    <p:embeddedFont>
      <p:font typeface="Barlow Italics" charset="1" panose="00000500000000000000"/>
      <p:regular r:id="rId12"/>
    </p:embeddedFont>
    <p:embeddedFont>
      <p:font typeface="Barlow Bold Italics" charset="1" panose="00000800000000000000"/>
      <p:regular r:id="rId13"/>
    </p:embeddedFont>
    <p:embeddedFont>
      <p:font typeface="Barlow Thin" charset="1" panose="00000300000000000000"/>
      <p:regular r:id="rId14"/>
    </p:embeddedFont>
    <p:embeddedFont>
      <p:font typeface="Barlow Thin Italics" charset="1" panose="00000300000000000000"/>
      <p:regular r:id="rId15"/>
    </p:embeddedFont>
    <p:embeddedFont>
      <p:font typeface="Barlow Extra-Light" charset="1" panose="00000300000000000000"/>
      <p:regular r:id="rId16"/>
    </p:embeddedFont>
    <p:embeddedFont>
      <p:font typeface="Barlow Extra-Light Italics" charset="1" panose="00000300000000000000"/>
      <p:regular r:id="rId17"/>
    </p:embeddedFont>
    <p:embeddedFont>
      <p:font typeface="Barlow Light" charset="1" panose="00000400000000000000"/>
      <p:regular r:id="rId18"/>
    </p:embeddedFont>
    <p:embeddedFont>
      <p:font typeface="Barlow Light Italics" charset="1" panose="00000400000000000000"/>
      <p:regular r:id="rId19"/>
    </p:embeddedFont>
    <p:embeddedFont>
      <p:font typeface="Barlow Medium" charset="1" panose="00000600000000000000"/>
      <p:regular r:id="rId20"/>
    </p:embeddedFont>
    <p:embeddedFont>
      <p:font typeface="Barlow Medium Italics" charset="1" panose="00000600000000000000"/>
      <p:regular r:id="rId21"/>
    </p:embeddedFont>
    <p:embeddedFont>
      <p:font typeface="Barlow Semi-Bold" charset="1" panose="00000700000000000000"/>
      <p:regular r:id="rId22"/>
    </p:embeddedFont>
    <p:embeddedFont>
      <p:font typeface="Barlow Semi-Bold Italics" charset="1" panose="00000700000000000000"/>
      <p:regular r:id="rId23"/>
    </p:embeddedFont>
    <p:embeddedFont>
      <p:font typeface="Barlow Ultra-Bold" charset="1" panose="00000900000000000000"/>
      <p:regular r:id="rId24"/>
    </p:embeddedFont>
    <p:embeddedFont>
      <p:font typeface="Barlow Ultra-Bold Italics" charset="1" panose="00000900000000000000"/>
      <p:regular r:id="rId25"/>
    </p:embeddedFont>
    <p:embeddedFont>
      <p:font typeface="Barlow Heavy" charset="1" panose="00000A00000000000000"/>
      <p:regular r:id="rId26"/>
    </p:embeddedFont>
    <p:embeddedFont>
      <p:font typeface="Barlow Heavy Italics" charset="1" panose="00000A00000000000000"/>
      <p:regular r:id="rId27"/>
    </p:embeddedFont>
    <p:embeddedFont>
      <p:font typeface="Barlow SemiCondensed" charset="1" panose="00000506000000000000"/>
      <p:regular r:id="rId28"/>
    </p:embeddedFont>
    <p:embeddedFont>
      <p:font typeface="Barlow SemiCondensed Bold" charset="1" panose="00000806000000000000"/>
      <p:regular r:id="rId29"/>
    </p:embeddedFont>
    <p:embeddedFont>
      <p:font typeface="Barlow SemiCondensed Italics" charset="1" panose="00000506000000000000"/>
      <p:regular r:id="rId30"/>
    </p:embeddedFont>
    <p:embeddedFont>
      <p:font typeface="Barlow SemiCondensed Bold Italics" charset="1" panose="00000806000000000000"/>
      <p:regular r:id="rId31"/>
    </p:embeddedFont>
    <p:embeddedFont>
      <p:font typeface="Barlow SemiCondensed Thin" charset="1" panose="00000306000000000000"/>
      <p:regular r:id="rId32"/>
    </p:embeddedFont>
    <p:embeddedFont>
      <p:font typeface="Barlow SemiCondensed Thin Italics" charset="1" panose="00000306000000000000"/>
      <p:regular r:id="rId33"/>
    </p:embeddedFont>
    <p:embeddedFont>
      <p:font typeface="Barlow SemiCondensed Medium" charset="1" panose="00000606000000000000"/>
      <p:regular r:id="rId34"/>
    </p:embeddedFont>
    <p:embeddedFont>
      <p:font typeface="Barlow SemiCondensed Medium Italics" charset="1" panose="00000606000000000000"/>
      <p:regular r:id="rId35"/>
    </p:embeddedFont>
    <p:embeddedFont>
      <p:font typeface="Barlow SemiCondensed Semi-Bold" charset="1" panose="00000706000000000000"/>
      <p:regular r:id="rId36"/>
    </p:embeddedFont>
    <p:embeddedFont>
      <p:font typeface="Barlow SemiCondensed Semi-Bold Italics" charset="1" panose="00000706000000000000"/>
      <p:regular r:id="rId37"/>
    </p:embeddedFont>
    <p:embeddedFont>
      <p:font typeface="Barlow SemiCondensed Heavy" charset="1" panose="00000A06000000000000"/>
      <p:regular r:id="rId38"/>
    </p:embeddedFont>
    <p:embeddedFont>
      <p:font typeface="Barlow SemiCondensed Heavy Italics" charset="1" panose="00000A06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C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70448" y="7592966"/>
            <a:ext cx="2053200" cy="20532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11509" y="-1119750"/>
            <a:ext cx="2053200" cy="20532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259300" y="-738750"/>
            <a:ext cx="2053200" cy="20532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119100" y="-714393"/>
            <a:ext cx="1750504" cy="4114800"/>
          </a:xfrm>
          <a:custGeom>
            <a:avLst/>
            <a:gdLst/>
            <a:ahLst/>
            <a:cxnLst/>
            <a:rect r="r" b="b" t="t" l="l"/>
            <a:pathLst>
              <a:path h="4114800" w="1750504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659346" y="7577511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5172972" y="8699310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8208194" y="-2551652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90191" y="993562"/>
            <a:ext cx="1069109" cy="1069109"/>
          </a:xfrm>
          <a:custGeom>
            <a:avLst/>
            <a:gdLst/>
            <a:ahLst/>
            <a:cxnLst/>
            <a:rect r="r" b="b" t="t" l="l"/>
            <a:pathLst>
              <a:path h="1069109" w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80410" y="2969680"/>
            <a:ext cx="657699" cy="383932"/>
          </a:xfrm>
          <a:custGeom>
            <a:avLst/>
            <a:gdLst/>
            <a:ahLst/>
            <a:cxnLst/>
            <a:rect r="r" b="b" t="t" l="l"/>
            <a:pathLst>
              <a:path h="383932" w="657699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862024" y="4391837"/>
            <a:ext cx="3298489" cy="3298489"/>
          </a:xfrm>
          <a:custGeom>
            <a:avLst/>
            <a:gdLst/>
            <a:ahLst/>
            <a:cxnLst/>
            <a:rect r="r" b="b" t="t" l="l"/>
            <a:pathLst>
              <a:path h="3298489" w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13644" y="1104750"/>
            <a:ext cx="9727202" cy="83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>
                <a:solidFill>
                  <a:srgbClr val="000000"/>
                </a:solidFill>
                <a:latin typeface="Barlow Bold"/>
              </a:rPr>
              <a:t>SWOT ANALYSIS OF TESLA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792278" y="9718557"/>
            <a:ext cx="9727202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6239785" y="2475591"/>
            <a:ext cx="11019515" cy="6887197"/>
          </a:xfrm>
          <a:custGeom>
            <a:avLst/>
            <a:gdLst/>
            <a:ahLst/>
            <a:cxnLst/>
            <a:rect r="r" b="b" t="t" l="l"/>
            <a:pathLst>
              <a:path h="6887197" w="11019515">
                <a:moveTo>
                  <a:pt x="0" y="0"/>
                </a:moveTo>
                <a:lnTo>
                  <a:pt x="11019515" y="0"/>
                </a:lnTo>
                <a:lnTo>
                  <a:pt x="11019515" y="6887197"/>
                </a:lnTo>
                <a:lnTo>
                  <a:pt x="0" y="68871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C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3644" y="2526510"/>
            <a:ext cx="7556505" cy="3257399"/>
            <a:chOff x="0" y="0"/>
            <a:chExt cx="1790001" cy="7716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001" cy="771619"/>
            </a:xfrm>
            <a:custGeom>
              <a:avLst/>
              <a:gdLst/>
              <a:ahLst/>
              <a:cxnLst/>
              <a:rect r="r" b="b" t="t" l="l"/>
              <a:pathLst>
                <a:path h="771619" w="1790001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31487" y="2763856"/>
            <a:ext cx="782710" cy="795580"/>
            <a:chOff x="0" y="0"/>
            <a:chExt cx="528542" cy="537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8542" cy="537232"/>
            </a:xfrm>
            <a:custGeom>
              <a:avLst/>
              <a:gdLst/>
              <a:ahLst/>
              <a:cxnLst/>
              <a:rect r="r" b="b" t="t" l="l"/>
              <a:pathLst>
                <a:path h="537232" w="52854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270448" y="7592966"/>
            <a:ext cx="2053200" cy="20532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1509" y="-1119750"/>
            <a:ext cx="2053200" cy="20532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259300" y="-738750"/>
            <a:ext cx="2053200" cy="20532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9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1119100" y="-714393"/>
            <a:ext cx="1750504" cy="4114800"/>
          </a:xfrm>
          <a:custGeom>
            <a:avLst/>
            <a:gdLst/>
            <a:ahLst/>
            <a:cxnLst/>
            <a:rect r="r" b="b" t="t" l="l"/>
            <a:pathLst>
              <a:path h="4114800" w="1750504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659346" y="7577511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5172972" y="8699310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8208194" y="-2551652"/>
            <a:ext cx="1750505" cy="4114800"/>
          </a:xfrm>
          <a:custGeom>
            <a:avLst/>
            <a:gdLst/>
            <a:ahLst/>
            <a:cxnLst/>
            <a:rect r="r" b="b" t="t" l="l"/>
            <a:pathLst>
              <a:path h="4114800" w="1750505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413644" y="6203984"/>
            <a:ext cx="7556505" cy="3257399"/>
            <a:chOff x="0" y="0"/>
            <a:chExt cx="1790001" cy="7716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90001" cy="771619"/>
            </a:xfrm>
            <a:custGeom>
              <a:avLst/>
              <a:gdLst/>
              <a:ahLst/>
              <a:cxnLst/>
              <a:rect r="r" b="b" t="t" l="l"/>
              <a:pathLst>
                <a:path h="771619" w="1790001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31487" y="6441330"/>
            <a:ext cx="782710" cy="795580"/>
            <a:chOff x="0" y="0"/>
            <a:chExt cx="528542" cy="5372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28542" cy="537232"/>
            </a:xfrm>
            <a:custGeom>
              <a:avLst/>
              <a:gdLst/>
              <a:ahLst/>
              <a:cxnLst/>
              <a:rect r="r" b="b" t="t" l="l"/>
              <a:pathLst>
                <a:path h="537232" w="52854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751199" y="2526510"/>
            <a:ext cx="7556505" cy="3257399"/>
            <a:chOff x="0" y="0"/>
            <a:chExt cx="1790001" cy="77161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790001" cy="771619"/>
            </a:xfrm>
            <a:custGeom>
              <a:avLst/>
              <a:gdLst/>
              <a:ahLst/>
              <a:cxnLst/>
              <a:rect r="r" b="b" t="t" l="l"/>
              <a:pathLst>
                <a:path h="771619" w="1790001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969042" y="2763856"/>
            <a:ext cx="782710" cy="795580"/>
            <a:chOff x="0" y="0"/>
            <a:chExt cx="528542" cy="53723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528542" cy="537232"/>
            </a:xfrm>
            <a:custGeom>
              <a:avLst/>
              <a:gdLst/>
              <a:ahLst/>
              <a:cxnLst/>
              <a:rect r="r" b="b" t="t" l="l"/>
              <a:pathLst>
                <a:path h="537232" w="52854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751199" y="6203984"/>
            <a:ext cx="7556505" cy="3257399"/>
            <a:chOff x="0" y="0"/>
            <a:chExt cx="1790001" cy="77161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790001" cy="771619"/>
            </a:xfrm>
            <a:custGeom>
              <a:avLst/>
              <a:gdLst/>
              <a:ahLst/>
              <a:cxnLst/>
              <a:rect r="r" b="b" t="t" l="l"/>
              <a:pathLst>
                <a:path h="771619" w="1790001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969042" y="6441330"/>
            <a:ext cx="782710" cy="795580"/>
            <a:chOff x="0" y="0"/>
            <a:chExt cx="528542" cy="53723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28542" cy="537232"/>
            </a:xfrm>
            <a:custGeom>
              <a:avLst/>
              <a:gdLst/>
              <a:ahLst/>
              <a:cxnLst/>
              <a:rect r="r" b="b" t="t" l="l"/>
              <a:pathLst>
                <a:path h="537232" w="52854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23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16190191" y="993562"/>
            <a:ext cx="1069109" cy="1069109"/>
          </a:xfrm>
          <a:custGeom>
            <a:avLst/>
            <a:gdLst/>
            <a:ahLst/>
            <a:cxnLst/>
            <a:rect r="r" b="b" t="t" l="l"/>
            <a:pathLst>
              <a:path h="1069109" w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680410" y="2969680"/>
            <a:ext cx="657699" cy="383932"/>
          </a:xfrm>
          <a:custGeom>
            <a:avLst/>
            <a:gdLst/>
            <a:ahLst/>
            <a:cxnLst/>
            <a:rect r="r" b="b" t="t" l="l"/>
            <a:pathLst>
              <a:path h="383932" w="657699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788880" y="993562"/>
            <a:ext cx="1069109" cy="1069109"/>
          </a:xfrm>
          <a:custGeom>
            <a:avLst/>
            <a:gdLst/>
            <a:ahLst/>
            <a:cxnLst/>
            <a:rect r="r" b="b" t="t" l="l"/>
            <a:pathLst>
              <a:path h="1069109" w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078565" y="6593574"/>
            <a:ext cx="563664" cy="491092"/>
          </a:xfrm>
          <a:custGeom>
            <a:avLst/>
            <a:gdLst/>
            <a:ahLst/>
            <a:cxnLst/>
            <a:rect r="r" b="b" t="t" l="l"/>
            <a:pathLst>
              <a:path h="491092" w="563664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0111145" y="2912394"/>
            <a:ext cx="498504" cy="498504"/>
          </a:xfrm>
          <a:custGeom>
            <a:avLst/>
            <a:gdLst/>
            <a:ahLst/>
            <a:cxnLst/>
            <a:rect r="r" b="b" t="t" l="l"/>
            <a:pathLst>
              <a:path h="498504" w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724806" y="6557625"/>
            <a:ext cx="577370" cy="577370"/>
          </a:xfrm>
          <a:custGeom>
            <a:avLst/>
            <a:gdLst/>
            <a:ahLst/>
            <a:cxnLst/>
            <a:rect r="r" b="b" t="t" l="l"/>
            <a:pathLst>
              <a:path h="577370" w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413644" y="1104750"/>
            <a:ext cx="9727202" cy="83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>
                <a:solidFill>
                  <a:srgbClr val="000000"/>
                </a:solidFill>
                <a:latin typeface="Barlow Bold"/>
              </a:rPr>
              <a:t>SWOT ANALYSIS OF TESLA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40326" y="2813476"/>
            <a:ext cx="4683349" cy="62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31487" y="3660673"/>
            <a:ext cx="7044639" cy="1611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Brand Power: Tesla is iconic. Synonymous with electric cars.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Innovation: Always ahead. Pushing boundaries.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Supercharger Network: Charging? Fast and widespread.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Self-driving Tech: Autopilot. A game-changer.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740326" y="6490950"/>
            <a:ext cx="4683349" cy="62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631487" y="7338147"/>
            <a:ext cx="6283758" cy="120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5914" indent="-207957" lvl="1">
              <a:lnSpc>
                <a:spcPts val="3255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Emerging Markets: Asia. Africa. Untapped potential.</a:t>
            </a:r>
          </a:p>
          <a:p>
            <a:pPr marL="415914" indent="-207957" lvl="1">
              <a:lnSpc>
                <a:spcPts val="3255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Energy Solutions: Beyond cars. Solar. Storage.</a:t>
            </a:r>
          </a:p>
          <a:p>
            <a:pPr marL="415914" indent="-207957" lvl="1">
              <a:lnSpc>
                <a:spcPts val="3255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Public Transport: Electric buses? Maybe.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077881" y="2813476"/>
            <a:ext cx="4683349" cy="62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969042" y="3660673"/>
            <a:ext cx="7135944" cy="1201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Production Delays: High demand. Sometimes, slow delivery.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Quality Issues: Some cars had glitches. Customers noticed.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High Prices: Premium brand. Not everyone can afford it.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077881" y="6490950"/>
            <a:ext cx="4683349" cy="62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969042" y="7338147"/>
            <a:ext cx="6863685" cy="1611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Competition: Other brands are catching up. Electricity is the future.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Regulations: Governments. Rules. Always changing.</a:t>
            </a:r>
          </a:p>
          <a:p>
            <a:pPr marL="415914" indent="-207957" lvl="1">
              <a:lnSpc>
                <a:spcPts val="3274"/>
              </a:lnSpc>
              <a:buFont typeface="Arial"/>
              <a:buChar char="•"/>
            </a:pPr>
            <a:r>
              <a:rPr lang="en-US" sz="1926" spc="100">
                <a:solidFill>
                  <a:srgbClr val="000000"/>
                </a:solidFill>
                <a:latin typeface="Barlow SemiCondensed"/>
              </a:rPr>
              <a:t>Battery Supply: High demand. Limited resources.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1792278" y="9718557"/>
            <a:ext cx="9727202" cy="35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DAFu_2z-U7Y</dc:identifier>
  <dcterms:modified xsi:type="dcterms:W3CDTF">2011-08-01T06:04:30Z</dcterms:modified>
  <cp:revision>1</cp:revision>
  <dc:title>StrategyPunk.com - SWOT Analysis</dc:title>
</cp:coreProperties>
</file>