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Barlow Bold" panose="020B0604020202020204" charset="0"/>
      <p:regular r:id="rId4"/>
    </p:embeddedFont>
    <p:embeddedFont>
      <p:font typeface="Barlow Semi-Bold" panose="020B0604020202020204" charset="0"/>
      <p:regular r:id="rId5"/>
    </p:embeddedFont>
    <p:embeddedFont>
      <p:font typeface="Barlow SemiCondensed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5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CF0F3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1862024" y="4391837"/>
            <a:ext cx="3298489" cy="3298489"/>
          </a:xfrm>
          <a:custGeom>
            <a:avLst/>
            <a:gdLst/>
            <a:ahLst/>
            <a:cxnLst/>
            <a:rect l="l" t="t" r="r" b="b"/>
            <a:pathLst>
              <a:path w="3298489" h="3298489">
                <a:moveTo>
                  <a:pt x="0" y="0"/>
                </a:moveTo>
                <a:lnTo>
                  <a:pt x="3298489" y="0"/>
                </a:lnTo>
                <a:lnTo>
                  <a:pt x="3298489" y="3298489"/>
                </a:lnTo>
                <a:lnTo>
                  <a:pt x="0" y="32984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1413644" y="1104750"/>
            <a:ext cx="9727202" cy="76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BMW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FFA0EDA-6F24-60DA-52A9-236434F7BC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694551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3644" y="2526510"/>
            <a:ext cx="7556505" cy="3257399"/>
            <a:chOff x="0" y="0"/>
            <a:chExt cx="1790001" cy="7716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53BF9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1487" y="2763856"/>
            <a:ext cx="782710" cy="795580"/>
            <a:chOff x="0" y="0"/>
            <a:chExt cx="528542" cy="5372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53BF9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B6F7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1" name="Group 21"/>
          <p:cNvGrpSpPr/>
          <p:nvPr/>
        </p:nvGrpSpPr>
        <p:grpSpPr>
          <a:xfrm>
            <a:off x="1413644" y="6203984"/>
            <a:ext cx="7556505" cy="3257399"/>
            <a:chOff x="0" y="0"/>
            <a:chExt cx="1790001" cy="77161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FC54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31487" y="6441330"/>
            <a:ext cx="782710" cy="795580"/>
            <a:chOff x="0" y="0"/>
            <a:chExt cx="528542" cy="53723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FC54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751199" y="2526510"/>
            <a:ext cx="7556505" cy="3257399"/>
            <a:chOff x="0" y="0"/>
            <a:chExt cx="1790001" cy="7716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BD4291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69042" y="2763856"/>
            <a:ext cx="782710" cy="795580"/>
            <a:chOff x="0" y="0"/>
            <a:chExt cx="528542" cy="53723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BD4291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751199" y="6203984"/>
            <a:ext cx="7556505" cy="3257399"/>
            <a:chOff x="0" y="0"/>
            <a:chExt cx="1790001" cy="77161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94C6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969042" y="6441330"/>
            <a:ext cx="782710" cy="795580"/>
            <a:chOff x="0" y="0"/>
            <a:chExt cx="528542" cy="53723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94C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0" name="Freeform 40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1" name="Freeform 41"/>
          <p:cNvSpPr/>
          <p:nvPr/>
        </p:nvSpPr>
        <p:spPr>
          <a:xfrm>
            <a:off x="14788880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Freeform 42"/>
          <p:cNvSpPr/>
          <p:nvPr/>
        </p:nvSpPr>
        <p:spPr>
          <a:xfrm>
            <a:off x="10078565" y="6593574"/>
            <a:ext cx="563664" cy="491092"/>
          </a:xfrm>
          <a:custGeom>
            <a:avLst/>
            <a:gdLst/>
            <a:ahLst/>
            <a:cxnLst/>
            <a:rect l="l" t="t" r="r" b="b"/>
            <a:pathLst>
              <a:path w="563664" h="491092">
                <a:moveTo>
                  <a:pt x="0" y="0"/>
                </a:moveTo>
                <a:lnTo>
                  <a:pt x="563665" y="0"/>
                </a:lnTo>
                <a:lnTo>
                  <a:pt x="563665" y="491092"/>
                </a:lnTo>
                <a:lnTo>
                  <a:pt x="0" y="4910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3" name="Freeform 43"/>
          <p:cNvSpPr/>
          <p:nvPr/>
        </p:nvSpPr>
        <p:spPr>
          <a:xfrm>
            <a:off x="10111145" y="2912394"/>
            <a:ext cx="498504" cy="498504"/>
          </a:xfrm>
          <a:custGeom>
            <a:avLst/>
            <a:gdLst/>
            <a:ahLst/>
            <a:cxnLst/>
            <a:rect l="l" t="t" r="r" b="b"/>
            <a:pathLst>
              <a:path w="498504" h="498504">
                <a:moveTo>
                  <a:pt x="0" y="0"/>
                </a:moveTo>
                <a:lnTo>
                  <a:pt x="498505" y="0"/>
                </a:lnTo>
                <a:lnTo>
                  <a:pt x="498505" y="498504"/>
                </a:lnTo>
                <a:lnTo>
                  <a:pt x="0" y="4985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4" name="Freeform 44"/>
          <p:cNvSpPr/>
          <p:nvPr/>
        </p:nvSpPr>
        <p:spPr>
          <a:xfrm>
            <a:off x="1724806" y="6557625"/>
            <a:ext cx="577370" cy="577370"/>
          </a:xfrm>
          <a:custGeom>
            <a:avLst/>
            <a:gdLst/>
            <a:ahLst/>
            <a:cxnLst/>
            <a:rect l="l" t="t" r="r" b="b"/>
            <a:pathLst>
              <a:path w="577370" h="577370">
                <a:moveTo>
                  <a:pt x="0" y="0"/>
                </a:moveTo>
                <a:lnTo>
                  <a:pt x="577370" y="0"/>
                </a:lnTo>
                <a:lnTo>
                  <a:pt x="577370" y="577370"/>
                </a:lnTo>
                <a:lnTo>
                  <a:pt x="0" y="5773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TextBox 45"/>
          <p:cNvSpPr txBox="1"/>
          <p:nvPr/>
        </p:nvSpPr>
        <p:spPr>
          <a:xfrm>
            <a:off x="1413644" y="1104750"/>
            <a:ext cx="9727202" cy="76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BMW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740326" y="2813476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Strengths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31487" y="3660673"/>
            <a:ext cx="7044639" cy="2056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Esteemed brand reputation for performance and luxury.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Diverse product range including sporty coupes, luxury sedans, and SUVs.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Pioneering technology in engines, aerodynamics, and driver assistance.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Significant global scale with 31 manufacturing facilities across 15 countries.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740326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Opportunities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631486" y="7338147"/>
            <a:ext cx="7070731" cy="2051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Booming SUV demand enhancing revenue prospects.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China's burgeoning auto market aligning with BMW’s brand allure.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Promising EV market with potential for 30% of total sales by 2025.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Autonomous driving technology offering differentiation and new revenue channels.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077881" y="2813476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Weaknesses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69042" y="3660673"/>
            <a:ext cx="7135944" cy="162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High manufacturing costs impacting profit margins.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Sluggish transition to electric vehicles with a limited EV portfolio.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Heavy reliance on the luxury market, sensitive to economic downturns.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Potential brand dilution from lower-priced models like 1 Series and X1.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077881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Threats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969042" y="7338147"/>
            <a:ext cx="7135944" cy="1628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Rising competition from premium brands like Mercedes and Audi.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Trade tensions, particularly between the US and China, escalating costs.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Economic downturns directly affecting luxury auto sales.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Stringent regulations necessitating costly vehicle redesigns.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Benutzerdefiniert</PresentationFormat>
  <Paragraphs>24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Calibri</vt:lpstr>
      <vt:lpstr>Arial</vt:lpstr>
      <vt:lpstr>Barlow SemiCondensed</vt:lpstr>
      <vt:lpstr>Barlow Bold</vt:lpstr>
      <vt:lpstr>Barlow Semi-Bold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Thomas Kriete</dc:creator>
  <cp:lastModifiedBy>Thomas Kriete</cp:lastModifiedBy>
  <cp:revision>5</cp:revision>
  <dcterms:created xsi:type="dcterms:W3CDTF">2006-08-16T00:00:00Z</dcterms:created>
  <dcterms:modified xsi:type="dcterms:W3CDTF">2023-10-29T21:37:14Z</dcterms:modified>
  <dc:identifier>DAFu_2z-U7Y</dc:identifier>
</cp:coreProperties>
</file>