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Barlow Bold" panose="020B0604020202020204" charset="0"/>
      <p:regular r:id="rId4"/>
    </p:embeddedFont>
    <p:embeddedFont>
      <p:font typeface="Barlow Semi-Bold" panose="020B0604020202020204" charset="0"/>
      <p:regular r:id="rId5"/>
    </p:embeddedFont>
    <p:embeddedFont>
      <p:font typeface="Barlow SemiCondensed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6" d="100"/>
          <a:sy n="66" d="100"/>
        </p:scale>
        <p:origin x="57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sv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0448" y="7592966"/>
            <a:ext cx="2053200" cy="20532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11509" y="-1119750"/>
            <a:ext cx="2053200" cy="20532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ECF0F3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259300" y="-738750"/>
            <a:ext cx="2053200" cy="20532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1119100" y="-714393"/>
            <a:ext cx="1750504" cy="4114800"/>
          </a:xfrm>
          <a:custGeom>
            <a:avLst/>
            <a:gdLst/>
            <a:ahLst/>
            <a:cxnLst/>
            <a:rect l="l" t="t" r="r" b="b"/>
            <a:pathLst>
              <a:path w="1750504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Freeform 12"/>
          <p:cNvSpPr/>
          <p:nvPr/>
        </p:nvSpPr>
        <p:spPr>
          <a:xfrm>
            <a:off x="17659346" y="7577511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Freeform 13"/>
          <p:cNvSpPr/>
          <p:nvPr/>
        </p:nvSpPr>
        <p:spPr>
          <a:xfrm rot="-5400000">
            <a:off x="5172972" y="8699310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Freeform 14"/>
          <p:cNvSpPr/>
          <p:nvPr/>
        </p:nvSpPr>
        <p:spPr>
          <a:xfrm rot="-5400000">
            <a:off x="8208194" y="-2551652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5" y="0"/>
                </a:lnTo>
                <a:lnTo>
                  <a:pt x="1750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5" name="Freeform 15"/>
          <p:cNvSpPr/>
          <p:nvPr/>
        </p:nvSpPr>
        <p:spPr>
          <a:xfrm>
            <a:off x="16190191" y="993562"/>
            <a:ext cx="1069109" cy="1069109"/>
          </a:xfrm>
          <a:custGeom>
            <a:avLst/>
            <a:gdLst/>
            <a:ahLst/>
            <a:cxnLst/>
            <a:rect l="l" t="t" r="r" b="b"/>
            <a:pathLst>
              <a:path w="1069109" h="1069109">
                <a:moveTo>
                  <a:pt x="0" y="0"/>
                </a:moveTo>
                <a:lnTo>
                  <a:pt x="1069109" y="0"/>
                </a:lnTo>
                <a:lnTo>
                  <a:pt x="1069109" y="1069109"/>
                </a:lnTo>
                <a:lnTo>
                  <a:pt x="0" y="10691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6" name="Freeform 16"/>
          <p:cNvSpPr/>
          <p:nvPr/>
        </p:nvSpPr>
        <p:spPr>
          <a:xfrm>
            <a:off x="1680410" y="2969680"/>
            <a:ext cx="657699" cy="383932"/>
          </a:xfrm>
          <a:custGeom>
            <a:avLst/>
            <a:gdLst/>
            <a:ahLst/>
            <a:cxnLst/>
            <a:rect l="l" t="t" r="r" b="b"/>
            <a:pathLst>
              <a:path w="657699" h="383932">
                <a:moveTo>
                  <a:pt x="0" y="0"/>
                </a:moveTo>
                <a:lnTo>
                  <a:pt x="657700" y="0"/>
                </a:lnTo>
                <a:lnTo>
                  <a:pt x="657700" y="383932"/>
                </a:lnTo>
                <a:lnTo>
                  <a:pt x="0" y="383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7" name="Freeform 17"/>
          <p:cNvSpPr/>
          <p:nvPr/>
        </p:nvSpPr>
        <p:spPr>
          <a:xfrm>
            <a:off x="1862024" y="4391837"/>
            <a:ext cx="3298489" cy="3298489"/>
          </a:xfrm>
          <a:custGeom>
            <a:avLst/>
            <a:gdLst/>
            <a:ahLst/>
            <a:cxnLst/>
            <a:rect l="l" t="t" r="r" b="b"/>
            <a:pathLst>
              <a:path w="3298489" h="3298489">
                <a:moveTo>
                  <a:pt x="0" y="0"/>
                </a:moveTo>
                <a:lnTo>
                  <a:pt x="3298489" y="0"/>
                </a:lnTo>
                <a:lnTo>
                  <a:pt x="3298489" y="3298489"/>
                </a:lnTo>
                <a:lnTo>
                  <a:pt x="0" y="32984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TextBox 18"/>
          <p:cNvSpPr txBox="1"/>
          <p:nvPr/>
        </p:nvSpPr>
        <p:spPr>
          <a:xfrm>
            <a:off x="1413644" y="1104750"/>
            <a:ext cx="13369156" cy="767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799" spc="201" dirty="0">
                <a:solidFill>
                  <a:srgbClr val="000000"/>
                </a:solidFill>
                <a:latin typeface="Barlow Bold"/>
              </a:rPr>
              <a:t>SWOT ANALYSIS OF </a:t>
            </a:r>
            <a:r>
              <a:rPr lang="en-US" sz="4799" b="1" u="sng" spc="201" dirty="0">
                <a:solidFill>
                  <a:srgbClr val="000000"/>
                </a:solidFill>
                <a:latin typeface="Barlow Bold"/>
              </a:rPr>
              <a:t>MERCEDES-BENZ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792278" y="9718557"/>
            <a:ext cx="9727202" cy="35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84">
                <a:solidFill>
                  <a:srgbClr val="000000"/>
                </a:solidFill>
                <a:latin typeface="Barlow Bold"/>
              </a:rPr>
              <a:t>WWW.STRATEGYPUNK.COM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F6322FB8-53E9-F197-FAC1-4DBC11C41A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10" y="2638749"/>
            <a:ext cx="97536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3644" y="2526510"/>
            <a:ext cx="7556505" cy="3257399"/>
            <a:chOff x="0" y="0"/>
            <a:chExt cx="1790001" cy="7716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90001" cy="771619"/>
            </a:xfrm>
            <a:custGeom>
              <a:avLst/>
              <a:gdLst/>
              <a:ahLst/>
              <a:cxnLst/>
              <a:rect l="l" t="t" r="r" b="b"/>
              <a:pathLst>
                <a:path w="1790001" h="771619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53BF9D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31487" y="2763856"/>
            <a:ext cx="782710" cy="795580"/>
            <a:chOff x="0" y="0"/>
            <a:chExt cx="528542" cy="5372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8542" cy="537232"/>
            </a:xfrm>
            <a:custGeom>
              <a:avLst/>
              <a:gdLst/>
              <a:ahLst/>
              <a:cxnLst/>
              <a:rect l="l" t="t" r="r" b="b"/>
              <a:pathLst>
                <a:path w="528542" h="53723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53BF9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270448" y="7592966"/>
            <a:ext cx="2053200" cy="20532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11509" y="-1119750"/>
            <a:ext cx="2053200" cy="205320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B6F7D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259300" y="-738750"/>
            <a:ext cx="2053200" cy="20532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-1119100" y="-714393"/>
            <a:ext cx="1750504" cy="4114800"/>
          </a:xfrm>
          <a:custGeom>
            <a:avLst/>
            <a:gdLst/>
            <a:ahLst/>
            <a:cxnLst/>
            <a:rect l="l" t="t" r="r" b="b"/>
            <a:pathLst>
              <a:path w="1750504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Freeform 18"/>
          <p:cNvSpPr/>
          <p:nvPr/>
        </p:nvSpPr>
        <p:spPr>
          <a:xfrm>
            <a:off x="17659346" y="7577511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9" name="Freeform 19"/>
          <p:cNvSpPr/>
          <p:nvPr/>
        </p:nvSpPr>
        <p:spPr>
          <a:xfrm rot="-5400000">
            <a:off x="5172972" y="8699310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0" name="Freeform 20"/>
          <p:cNvSpPr/>
          <p:nvPr/>
        </p:nvSpPr>
        <p:spPr>
          <a:xfrm rot="-5400000">
            <a:off x="8208194" y="-2551652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5" y="0"/>
                </a:lnTo>
                <a:lnTo>
                  <a:pt x="1750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21" name="Group 21"/>
          <p:cNvGrpSpPr/>
          <p:nvPr/>
        </p:nvGrpSpPr>
        <p:grpSpPr>
          <a:xfrm>
            <a:off x="1413644" y="6203984"/>
            <a:ext cx="7556505" cy="3257399"/>
            <a:chOff x="0" y="0"/>
            <a:chExt cx="1790001" cy="77161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790001" cy="771619"/>
            </a:xfrm>
            <a:custGeom>
              <a:avLst/>
              <a:gdLst/>
              <a:ahLst/>
              <a:cxnLst/>
              <a:rect l="l" t="t" r="r" b="b"/>
              <a:pathLst>
                <a:path w="1790001" h="771619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FFC54D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31487" y="6441330"/>
            <a:ext cx="782710" cy="795580"/>
            <a:chOff x="0" y="0"/>
            <a:chExt cx="528542" cy="53723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28542" cy="537232"/>
            </a:xfrm>
            <a:custGeom>
              <a:avLst/>
              <a:gdLst/>
              <a:ahLst/>
              <a:cxnLst/>
              <a:rect l="l" t="t" r="r" b="b"/>
              <a:pathLst>
                <a:path w="528542" h="53723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FFC54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751199" y="2526510"/>
            <a:ext cx="7556505" cy="3257399"/>
            <a:chOff x="0" y="0"/>
            <a:chExt cx="1790001" cy="77161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790001" cy="771619"/>
            </a:xfrm>
            <a:custGeom>
              <a:avLst/>
              <a:gdLst/>
              <a:ahLst/>
              <a:cxnLst/>
              <a:rect l="l" t="t" r="r" b="b"/>
              <a:pathLst>
                <a:path w="1790001" h="771619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BD4291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69042" y="2763856"/>
            <a:ext cx="782710" cy="795580"/>
            <a:chOff x="0" y="0"/>
            <a:chExt cx="528542" cy="537232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28542" cy="537232"/>
            </a:xfrm>
            <a:custGeom>
              <a:avLst/>
              <a:gdLst/>
              <a:ahLst/>
              <a:cxnLst/>
              <a:rect l="l" t="t" r="r" b="b"/>
              <a:pathLst>
                <a:path w="528542" h="53723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BD4291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751199" y="6203984"/>
            <a:ext cx="7556505" cy="3257399"/>
            <a:chOff x="0" y="0"/>
            <a:chExt cx="1790001" cy="77161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790001" cy="771619"/>
            </a:xfrm>
            <a:custGeom>
              <a:avLst/>
              <a:gdLst/>
              <a:ahLst/>
              <a:cxnLst/>
              <a:rect l="l" t="t" r="r" b="b"/>
              <a:pathLst>
                <a:path w="1790001" h="771619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F94C6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9969042" y="6441330"/>
            <a:ext cx="782710" cy="795580"/>
            <a:chOff x="0" y="0"/>
            <a:chExt cx="528542" cy="537232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528542" cy="537232"/>
            </a:xfrm>
            <a:custGeom>
              <a:avLst/>
              <a:gdLst/>
              <a:ahLst/>
              <a:cxnLst/>
              <a:rect l="l" t="t" r="r" b="b"/>
              <a:pathLst>
                <a:path w="528542" h="53723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F94C66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sp>
        <p:nvSpPr>
          <p:cNvPr id="39" name="Freeform 39"/>
          <p:cNvSpPr/>
          <p:nvPr/>
        </p:nvSpPr>
        <p:spPr>
          <a:xfrm>
            <a:off x="16190191" y="993562"/>
            <a:ext cx="1069109" cy="1069109"/>
          </a:xfrm>
          <a:custGeom>
            <a:avLst/>
            <a:gdLst/>
            <a:ahLst/>
            <a:cxnLst/>
            <a:rect l="l" t="t" r="r" b="b"/>
            <a:pathLst>
              <a:path w="1069109" h="1069109">
                <a:moveTo>
                  <a:pt x="0" y="0"/>
                </a:moveTo>
                <a:lnTo>
                  <a:pt x="1069109" y="0"/>
                </a:lnTo>
                <a:lnTo>
                  <a:pt x="1069109" y="1069109"/>
                </a:lnTo>
                <a:lnTo>
                  <a:pt x="0" y="10691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0" name="Freeform 40"/>
          <p:cNvSpPr/>
          <p:nvPr/>
        </p:nvSpPr>
        <p:spPr>
          <a:xfrm>
            <a:off x="1680410" y="2969680"/>
            <a:ext cx="657699" cy="383932"/>
          </a:xfrm>
          <a:custGeom>
            <a:avLst/>
            <a:gdLst/>
            <a:ahLst/>
            <a:cxnLst/>
            <a:rect l="l" t="t" r="r" b="b"/>
            <a:pathLst>
              <a:path w="657699" h="383932">
                <a:moveTo>
                  <a:pt x="0" y="0"/>
                </a:moveTo>
                <a:lnTo>
                  <a:pt x="657700" y="0"/>
                </a:lnTo>
                <a:lnTo>
                  <a:pt x="657700" y="383932"/>
                </a:lnTo>
                <a:lnTo>
                  <a:pt x="0" y="383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1" name="Freeform 41"/>
          <p:cNvSpPr/>
          <p:nvPr/>
        </p:nvSpPr>
        <p:spPr>
          <a:xfrm>
            <a:off x="14788880" y="993562"/>
            <a:ext cx="1069109" cy="1069109"/>
          </a:xfrm>
          <a:custGeom>
            <a:avLst/>
            <a:gdLst/>
            <a:ahLst/>
            <a:cxnLst/>
            <a:rect l="l" t="t" r="r" b="b"/>
            <a:pathLst>
              <a:path w="1069109" h="1069109">
                <a:moveTo>
                  <a:pt x="0" y="0"/>
                </a:moveTo>
                <a:lnTo>
                  <a:pt x="1069109" y="0"/>
                </a:lnTo>
                <a:lnTo>
                  <a:pt x="1069109" y="1069109"/>
                </a:lnTo>
                <a:lnTo>
                  <a:pt x="0" y="10691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2" name="Freeform 42"/>
          <p:cNvSpPr/>
          <p:nvPr/>
        </p:nvSpPr>
        <p:spPr>
          <a:xfrm>
            <a:off x="10078565" y="6593574"/>
            <a:ext cx="563664" cy="491092"/>
          </a:xfrm>
          <a:custGeom>
            <a:avLst/>
            <a:gdLst/>
            <a:ahLst/>
            <a:cxnLst/>
            <a:rect l="l" t="t" r="r" b="b"/>
            <a:pathLst>
              <a:path w="563664" h="491092">
                <a:moveTo>
                  <a:pt x="0" y="0"/>
                </a:moveTo>
                <a:lnTo>
                  <a:pt x="563665" y="0"/>
                </a:lnTo>
                <a:lnTo>
                  <a:pt x="563665" y="491092"/>
                </a:lnTo>
                <a:lnTo>
                  <a:pt x="0" y="4910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3" name="Freeform 43"/>
          <p:cNvSpPr/>
          <p:nvPr/>
        </p:nvSpPr>
        <p:spPr>
          <a:xfrm>
            <a:off x="10111145" y="2912394"/>
            <a:ext cx="498504" cy="498504"/>
          </a:xfrm>
          <a:custGeom>
            <a:avLst/>
            <a:gdLst/>
            <a:ahLst/>
            <a:cxnLst/>
            <a:rect l="l" t="t" r="r" b="b"/>
            <a:pathLst>
              <a:path w="498504" h="498504">
                <a:moveTo>
                  <a:pt x="0" y="0"/>
                </a:moveTo>
                <a:lnTo>
                  <a:pt x="498505" y="0"/>
                </a:lnTo>
                <a:lnTo>
                  <a:pt x="498505" y="498504"/>
                </a:lnTo>
                <a:lnTo>
                  <a:pt x="0" y="49850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4" name="Freeform 44"/>
          <p:cNvSpPr/>
          <p:nvPr/>
        </p:nvSpPr>
        <p:spPr>
          <a:xfrm>
            <a:off x="1724806" y="6557625"/>
            <a:ext cx="577370" cy="577370"/>
          </a:xfrm>
          <a:custGeom>
            <a:avLst/>
            <a:gdLst/>
            <a:ahLst/>
            <a:cxnLst/>
            <a:rect l="l" t="t" r="r" b="b"/>
            <a:pathLst>
              <a:path w="577370" h="577370">
                <a:moveTo>
                  <a:pt x="0" y="0"/>
                </a:moveTo>
                <a:lnTo>
                  <a:pt x="577370" y="0"/>
                </a:lnTo>
                <a:lnTo>
                  <a:pt x="577370" y="577370"/>
                </a:lnTo>
                <a:lnTo>
                  <a:pt x="0" y="57737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5" name="TextBox 45"/>
          <p:cNvSpPr txBox="1"/>
          <p:nvPr/>
        </p:nvSpPr>
        <p:spPr>
          <a:xfrm>
            <a:off x="1413644" y="1104750"/>
            <a:ext cx="12607156" cy="767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799" spc="201" dirty="0">
                <a:solidFill>
                  <a:srgbClr val="000000"/>
                </a:solidFill>
                <a:latin typeface="Barlow Bold"/>
              </a:rPr>
              <a:t>SWOT ANALYSIS OF </a:t>
            </a:r>
            <a:r>
              <a:rPr lang="en-US" sz="4799" b="1" u="sng" spc="201" dirty="0">
                <a:solidFill>
                  <a:srgbClr val="000000"/>
                </a:solidFill>
                <a:latin typeface="Barlow Bold"/>
              </a:rPr>
              <a:t>MERCEDES-BENZ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740326" y="2813476"/>
            <a:ext cx="4683349" cy="62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194"/>
              </a:lnSpc>
              <a:spcBef>
                <a:spcPct val="0"/>
              </a:spcBef>
            </a:pPr>
            <a:r>
              <a:rPr lang="en-US" sz="3710" spc="118">
                <a:solidFill>
                  <a:srgbClr val="000000"/>
                </a:solidFill>
                <a:latin typeface="Barlow Semi-Bold"/>
              </a:rPr>
              <a:t>Strengths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631487" y="3660673"/>
            <a:ext cx="7044639" cy="1628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Synonymous with luxury and quality, commands market premium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Pioneer in automotive technology with a strong innovation track record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Extensive global manufacturing footprint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Wide product range from compact cars to commercial trucks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740326" y="6490950"/>
            <a:ext cx="4683349" cy="62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194"/>
              </a:lnSpc>
              <a:spcBef>
                <a:spcPct val="0"/>
              </a:spcBef>
            </a:pPr>
            <a:r>
              <a:rPr lang="en-US" sz="3710" spc="118">
                <a:solidFill>
                  <a:srgbClr val="000000"/>
                </a:solidFill>
                <a:latin typeface="Barlow Semi-Bold"/>
              </a:rPr>
              <a:t>Opportunities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631486" y="7338147"/>
            <a:ext cx="7070731" cy="1628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15914" lvl="1" indent="-207957">
              <a:lnSpc>
                <a:spcPts val="3255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Electrification of fleet aligns with global EV trend</a:t>
            </a:r>
          </a:p>
          <a:p>
            <a:pPr marL="415914" lvl="1" indent="-207957">
              <a:lnSpc>
                <a:spcPts val="3255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Potential leader in autonomous driving technology</a:t>
            </a:r>
          </a:p>
          <a:p>
            <a:pPr marL="415914" lvl="1" indent="-207957">
              <a:lnSpc>
                <a:spcPts val="3255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Rising luxury market in emerging economies</a:t>
            </a:r>
          </a:p>
          <a:p>
            <a:pPr marL="415914" lvl="1" indent="-207957">
              <a:lnSpc>
                <a:spcPts val="3255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Expansion potential in services and mobility solutions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1077881" y="2813476"/>
            <a:ext cx="4683349" cy="62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194"/>
              </a:lnSpc>
              <a:spcBef>
                <a:spcPct val="0"/>
              </a:spcBef>
            </a:pPr>
            <a:r>
              <a:rPr lang="en-US" sz="3710" spc="118">
                <a:solidFill>
                  <a:srgbClr val="000000"/>
                </a:solidFill>
                <a:latin typeface="Barlow Semi-Bold"/>
              </a:rPr>
              <a:t>Weaknesses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69042" y="3660673"/>
            <a:ext cx="7135944" cy="1628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High cost structure impacts competitiveness in sensitive markets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History of recalls and quality control issues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Heavy reliance on European markets, risk from economic shifts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Limited agility due to size and established processes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1077881" y="6490950"/>
            <a:ext cx="4683349" cy="62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194"/>
              </a:lnSpc>
              <a:spcBef>
                <a:spcPct val="0"/>
              </a:spcBef>
            </a:pPr>
            <a:r>
              <a:rPr lang="en-US" sz="3710" spc="118">
                <a:solidFill>
                  <a:srgbClr val="000000"/>
                </a:solidFill>
                <a:latin typeface="Barlow Semi-Bold"/>
              </a:rPr>
              <a:t>Threats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9969042" y="7338147"/>
            <a:ext cx="7135944" cy="1628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Intense competition from established and new luxury car makers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Regulatory pressures, especially in emissions and safety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Vulnerability to economic downturns affecting luxury spending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Supply chain risks, particularly in rare materials for EVs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1792278" y="9718557"/>
            <a:ext cx="9727202" cy="35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84">
                <a:solidFill>
                  <a:srgbClr val="000000"/>
                </a:solidFill>
                <a:latin typeface="Barlow Bold"/>
              </a:rPr>
              <a:t>WWW.STRATEGYPUNK.COM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Microsoft Office PowerPoint</Application>
  <PresentationFormat>Benutzerdefiniert</PresentationFormat>
  <Paragraphs>24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Calibri</vt:lpstr>
      <vt:lpstr>Arial</vt:lpstr>
      <vt:lpstr>Barlow Semi-Bold</vt:lpstr>
      <vt:lpstr>Barlow Bold</vt:lpstr>
      <vt:lpstr>Barlow SemiCondensed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SWOT Analysis</dc:title>
  <dc:creator>Thomas Kriete</dc:creator>
  <cp:lastModifiedBy>Thomas Kriete</cp:lastModifiedBy>
  <cp:revision>6</cp:revision>
  <dcterms:created xsi:type="dcterms:W3CDTF">2006-08-16T00:00:00Z</dcterms:created>
  <dcterms:modified xsi:type="dcterms:W3CDTF">2023-10-31T22:50:02Z</dcterms:modified>
  <dc:identifier>DAFu_2z-U7Y</dc:identifier>
</cp:coreProperties>
</file>