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3" r:id="rId2"/>
    <p:sldId id="264" r:id="rId3"/>
  </p:sldIdLst>
  <p:sldSz cx="18288000" cy="10287000"/>
  <p:notesSz cx="6858000" cy="9144000"/>
  <p:embeddedFontLst>
    <p:embeddedFont>
      <p:font typeface="Barlow Medium" panose="00000600000000000000" pitchFamily="2" charset="0"/>
      <p:regular r:id="rId4"/>
      <p:italic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FC100"/>
    <a:srgbClr val="2A4E5B"/>
    <a:srgbClr val="FFFF00"/>
    <a:srgbClr val="FFFFFF"/>
    <a:srgbClr val="09F731"/>
    <a:srgbClr val="9BBB5C"/>
    <a:srgbClr val="F29B26"/>
    <a:srgbClr val="BD392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52400" y="688971"/>
            <a:ext cx="1811406" cy="568329"/>
          </a:xfrm>
          <a:prstGeom prst="rect">
            <a:avLst/>
          </a:prstGeom>
        </p:spPr>
      </p:pic>
      <p:sp>
        <p:nvSpPr>
          <p:cNvPr id="69" name="TextBox 62">
            <a:extLst>
              <a:ext uri="{FF2B5EF4-FFF2-40B4-BE49-F238E27FC236}">
                <a16:creationId xmlns:a16="http://schemas.microsoft.com/office/drawing/2014/main" id="{F432FDFA-B083-2836-F88E-5B16FCEDD788}"/>
              </a:ext>
            </a:extLst>
          </p:cNvPr>
          <p:cNvSpPr txBox="1"/>
          <p:nvPr/>
        </p:nvSpPr>
        <p:spPr>
          <a:xfrm>
            <a:off x="6477000" y="9536256"/>
            <a:ext cx="49530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 Medium"/>
                <a:ea typeface="+mn-ea"/>
                <a:cs typeface="+mn-cs"/>
              </a:rPr>
              <a:t>www.strategypunk.com</a:t>
            </a:r>
          </a:p>
        </p:txBody>
      </p:sp>
      <p:sp>
        <p:nvSpPr>
          <p:cNvPr id="81" name="TextBox 62">
            <a:extLst>
              <a:ext uri="{FF2B5EF4-FFF2-40B4-BE49-F238E27FC236}">
                <a16:creationId xmlns:a16="http://schemas.microsoft.com/office/drawing/2014/main" id="{DD896A77-CF1E-3B88-A86B-B4DA45517DD0}"/>
              </a:ext>
            </a:extLst>
          </p:cNvPr>
          <p:cNvSpPr txBox="1"/>
          <p:nvPr/>
        </p:nvSpPr>
        <p:spPr>
          <a:xfrm>
            <a:off x="2305620" y="495300"/>
            <a:ext cx="13848780" cy="13388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 Medium"/>
                <a:ea typeface="+mn-ea"/>
                <a:cs typeface="+mn-cs"/>
              </a:rPr>
              <a:t>Update On Strategic Priorities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Barlow Medium"/>
              </a:rPr>
              <a:t>Subline: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 Medium"/>
                <a:ea typeface="+mn-ea"/>
                <a:cs typeface="+mn-cs"/>
              </a:rPr>
              <a:t> Excellent delivery on strategic priorities as set out </a:t>
            </a:r>
            <a:r>
              <a:rPr lang="en-US" sz="2800" b="1" dirty="0">
                <a:solidFill>
                  <a:srgbClr val="000000"/>
                </a:solidFill>
                <a:latin typeface="Barlow Medium"/>
              </a:rPr>
              <a:t>at the Capital Market Day 2023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 Medium"/>
              <a:ea typeface="+mn-ea"/>
              <a:cs typeface="+mn-cs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156E2D-4A9C-FFBA-56DE-BE55A5BE201B}"/>
              </a:ext>
            </a:extLst>
          </p:cNvPr>
          <p:cNvSpPr/>
          <p:nvPr/>
        </p:nvSpPr>
        <p:spPr>
          <a:xfrm>
            <a:off x="1600200" y="2476500"/>
            <a:ext cx="4267200" cy="609600"/>
          </a:xfrm>
          <a:prstGeom prst="rect">
            <a:avLst/>
          </a:prstGeom>
          <a:solidFill>
            <a:srgbClr val="2A4E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/>
              <a:t>Priorities</a:t>
            </a:r>
            <a:endParaRPr lang="de-DE" sz="3200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6BD2AE8-5EC5-71A8-98DB-7428B0771FED}"/>
              </a:ext>
            </a:extLst>
          </p:cNvPr>
          <p:cNvSpPr/>
          <p:nvPr/>
        </p:nvSpPr>
        <p:spPr>
          <a:xfrm>
            <a:off x="6629400" y="2476500"/>
            <a:ext cx="5105400" cy="609600"/>
          </a:xfrm>
          <a:prstGeom prst="rect">
            <a:avLst/>
          </a:prstGeom>
          <a:solidFill>
            <a:srgbClr val="2A4E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Status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32E846F-BD9F-1DAC-1920-269E318AC146}"/>
              </a:ext>
            </a:extLst>
          </p:cNvPr>
          <p:cNvSpPr/>
          <p:nvPr/>
        </p:nvSpPr>
        <p:spPr>
          <a:xfrm>
            <a:off x="12563352" y="2476500"/>
            <a:ext cx="4267200" cy="609600"/>
          </a:xfrm>
          <a:prstGeom prst="rect">
            <a:avLst/>
          </a:prstGeom>
          <a:solidFill>
            <a:srgbClr val="2A4E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Comments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755E341-8007-836F-FBBE-347C2C8A4A1D}"/>
              </a:ext>
            </a:extLst>
          </p:cNvPr>
          <p:cNvSpPr/>
          <p:nvPr/>
        </p:nvSpPr>
        <p:spPr>
          <a:xfrm>
            <a:off x="1600200" y="3397144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Improve cash </a:t>
            </a:r>
            <a:r>
              <a:rPr lang="de-DE" sz="2800" b="1" dirty="0" err="1">
                <a:solidFill>
                  <a:srgbClr val="2A4E5B"/>
                </a:solidFill>
              </a:rPr>
              <a:t>flow</a:t>
            </a:r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7335EDA-3670-EFEC-910B-9F17C122C9A5}"/>
              </a:ext>
            </a:extLst>
          </p:cNvPr>
          <p:cNvSpPr/>
          <p:nvPr/>
        </p:nvSpPr>
        <p:spPr>
          <a:xfrm>
            <a:off x="12545631" y="3397144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C405263-942D-5A59-221D-7CF6ACF93907}"/>
              </a:ext>
            </a:extLst>
          </p:cNvPr>
          <p:cNvSpPr/>
          <p:nvPr/>
        </p:nvSpPr>
        <p:spPr>
          <a:xfrm>
            <a:off x="6653816" y="3397144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A69D687-5373-2249-2A1D-728F3046D6DD}"/>
              </a:ext>
            </a:extLst>
          </p:cNvPr>
          <p:cNvSpPr/>
          <p:nvPr/>
        </p:nvSpPr>
        <p:spPr>
          <a:xfrm>
            <a:off x="1601972" y="4540412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 err="1">
                <a:solidFill>
                  <a:srgbClr val="2A4E5B"/>
                </a:solidFill>
              </a:rPr>
              <a:t>Increase</a:t>
            </a:r>
            <a:r>
              <a:rPr lang="de-DE" sz="2800" b="1" dirty="0">
                <a:solidFill>
                  <a:srgbClr val="2A4E5B"/>
                </a:solidFill>
              </a:rPr>
              <a:t> </a:t>
            </a:r>
            <a:r>
              <a:rPr lang="de-DE" sz="2800" b="1" dirty="0" err="1">
                <a:solidFill>
                  <a:srgbClr val="2A4E5B"/>
                </a:solidFill>
              </a:rPr>
              <a:t>profitability</a:t>
            </a:r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5A83DF-79B8-DDCE-F99B-5A54B5937AF5}"/>
              </a:ext>
            </a:extLst>
          </p:cNvPr>
          <p:cNvSpPr/>
          <p:nvPr/>
        </p:nvSpPr>
        <p:spPr>
          <a:xfrm>
            <a:off x="12545631" y="4540412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07F0CF9-97FE-317C-F2CA-BAE797F613E5}"/>
              </a:ext>
            </a:extLst>
          </p:cNvPr>
          <p:cNvSpPr/>
          <p:nvPr/>
        </p:nvSpPr>
        <p:spPr>
          <a:xfrm>
            <a:off x="6654702" y="4540412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E33E36D8-1EA5-8D69-931B-10A01645746A}"/>
              </a:ext>
            </a:extLst>
          </p:cNvPr>
          <p:cNvSpPr/>
          <p:nvPr/>
        </p:nvSpPr>
        <p:spPr>
          <a:xfrm>
            <a:off x="14789948" y="9226625"/>
            <a:ext cx="720000" cy="720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F9CDA610-75C4-5026-B176-385503B814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7664" y="594296"/>
            <a:ext cx="1210349" cy="1210349"/>
          </a:xfrm>
          <a:prstGeom prst="rect">
            <a:avLst/>
          </a:prstGeom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04924EC8-1B45-1338-FFE3-F9D95334EA37}"/>
              </a:ext>
            </a:extLst>
          </p:cNvPr>
          <p:cNvSpPr/>
          <p:nvPr/>
        </p:nvSpPr>
        <p:spPr>
          <a:xfrm>
            <a:off x="1612605" y="5683680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 err="1">
                <a:solidFill>
                  <a:srgbClr val="2A4E5B"/>
                </a:solidFill>
              </a:rPr>
              <a:t>Increase</a:t>
            </a:r>
            <a:r>
              <a:rPr lang="de-DE" sz="2800" b="1" dirty="0">
                <a:solidFill>
                  <a:srgbClr val="2A4E5B"/>
                </a:solidFill>
              </a:rPr>
              <a:t> M&amp;A </a:t>
            </a:r>
            <a:r>
              <a:rPr lang="de-DE" sz="2800" b="1" dirty="0" err="1">
                <a:solidFill>
                  <a:srgbClr val="2A4E5B"/>
                </a:solidFill>
              </a:rPr>
              <a:t>pace</a:t>
            </a:r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D6BE696-A24D-FEDB-A53B-049D26837FDF}"/>
              </a:ext>
            </a:extLst>
          </p:cNvPr>
          <p:cNvSpPr/>
          <p:nvPr/>
        </p:nvSpPr>
        <p:spPr>
          <a:xfrm>
            <a:off x="12545631" y="5683680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2DB1B47-F458-BBF4-84EF-47FF1FFDDC2C}"/>
              </a:ext>
            </a:extLst>
          </p:cNvPr>
          <p:cNvSpPr/>
          <p:nvPr/>
        </p:nvSpPr>
        <p:spPr>
          <a:xfrm>
            <a:off x="6660018" y="5683680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F723C56-F4F9-5F39-6EDA-FB2D4740EDC1}"/>
              </a:ext>
            </a:extLst>
          </p:cNvPr>
          <p:cNvSpPr/>
          <p:nvPr/>
        </p:nvSpPr>
        <p:spPr>
          <a:xfrm>
            <a:off x="1612605" y="6826948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Divest Automotive </a:t>
            </a:r>
            <a:r>
              <a:rPr lang="de-DE" sz="2800" b="1" dirty="0" err="1">
                <a:solidFill>
                  <a:srgbClr val="2A4E5B"/>
                </a:solidFill>
              </a:rPr>
              <a:t>business</a:t>
            </a:r>
            <a:r>
              <a:rPr lang="de-DE" sz="2800" b="1" dirty="0">
                <a:solidFill>
                  <a:srgbClr val="2A4E5B"/>
                </a:solidFill>
              </a:rPr>
              <a:t>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167A996-93E2-E405-70E5-24C4DF9CD5B5}"/>
              </a:ext>
            </a:extLst>
          </p:cNvPr>
          <p:cNvSpPr/>
          <p:nvPr/>
        </p:nvSpPr>
        <p:spPr>
          <a:xfrm>
            <a:off x="12545631" y="6826948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A428FB12-9BDF-0021-BDF8-7EF1DA200B7E}"/>
              </a:ext>
            </a:extLst>
          </p:cNvPr>
          <p:cNvSpPr/>
          <p:nvPr/>
        </p:nvSpPr>
        <p:spPr>
          <a:xfrm>
            <a:off x="6660018" y="6826948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39B3AD5-648D-6F8C-E768-1972D7A9C2EE}"/>
              </a:ext>
            </a:extLst>
          </p:cNvPr>
          <p:cNvSpPr/>
          <p:nvPr/>
        </p:nvSpPr>
        <p:spPr>
          <a:xfrm>
            <a:off x="1646275" y="7970215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Enter Maritime </a:t>
            </a:r>
            <a:r>
              <a:rPr lang="de-DE" sz="2800" b="1" dirty="0" err="1">
                <a:solidFill>
                  <a:srgbClr val="2A4E5B"/>
                </a:solidFill>
              </a:rPr>
              <a:t>business</a:t>
            </a:r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D0FE62F-E999-E0F8-3E19-95CAA7E7F2DC}"/>
              </a:ext>
            </a:extLst>
          </p:cNvPr>
          <p:cNvSpPr/>
          <p:nvPr/>
        </p:nvSpPr>
        <p:spPr>
          <a:xfrm>
            <a:off x="12545631" y="7970215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89D2D63B-E314-EA3D-EC2C-D6E91929D994}"/>
              </a:ext>
            </a:extLst>
          </p:cNvPr>
          <p:cNvSpPr/>
          <p:nvPr/>
        </p:nvSpPr>
        <p:spPr>
          <a:xfrm>
            <a:off x="6676853" y="7970215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DC58E482-C04D-8D8C-6C01-84D468504682}"/>
              </a:ext>
            </a:extLst>
          </p:cNvPr>
          <p:cNvSpPr/>
          <p:nvPr/>
        </p:nvSpPr>
        <p:spPr>
          <a:xfrm>
            <a:off x="12739044" y="9226625"/>
            <a:ext cx="720000" cy="720000"/>
          </a:xfrm>
          <a:prstGeom prst="ellipse">
            <a:avLst/>
          </a:prstGeom>
          <a:solidFill>
            <a:srgbClr val="09F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979E25CD-D1CE-4010-FA2A-D5C2960B0CFB}"/>
              </a:ext>
            </a:extLst>
          </p:cNvPr>
          <p:cNvSpPr/>
          <p:nvPr/>
        </p:nvSpPr>
        <p:spPr>
          <a:xfrm>
            <a:off x="13764496" y="9226625"/>
            <a:ext cx="720000" cy="720000"/>
          </a:xfrm>
          <a:prstGeom prst="ellipse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C631749-7E98-46C1-9247-A20C8202810D}"/>
              </a:ext>
            </a:extLst>
          </p:cNvPr>
          <p:cNvSpPr/>
          <p:nvPr/>
        </p:nvSpPr>
        <p:spPr>
          <a:xfrm>
            <a:off x="15815400" y="9226625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FC09BA39-F30B-5CF9-940A-E497BDDBBBB2}"/>
              </a:ext>
            </a:extLst>
          </p:cNvPr>
          <p:cNvSpPr/>
          <p:nvPr/>
        </p:nvSpPr>
        <p:spPr>
          <a:xfrm>
            <a:off x="10287000" y="3489620"/>
            <a:ext cx="720000" cy="720000"/>
          </a:xfrm>
          <a:prstGeom prst="ellipse">
            <a:avLst/>
          </a:prstGeom>
          <a:solidFill>
            <a:srgbClr val="09F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339A209E-9FAD-F5AE-019A-CA1E96558E58}"/>
              </a:ext>
            </a:extLst>
          </p:cNvPr>
          <p:cNvSpPr/>
          <p:nvPr/>
        </p:nvSpPr>
        <p:spPr>
          <a:xfrm>
            <a:off x="8005290" y="4645713"/>
            <a:ext cx="720000" cy="720000"/>
          </a:xfrm>
          <a:prstGeom prst="ellipse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44907BE5-A5B5-2244-1FEA-A108362C3F33}"/>
              </a:ext>
            </a:extLst>
          </p:cNvPr>
          <p:cNvSpPr/>
          <p:nvPr/>
        </p:nvSpPr>
        <p:spPr>
          <a:xfrm>
            <a:off x="9296400" y="5772962"/>
            <a:ext cx="720000" cy="720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839ADA04-4A3F-9DCB-DFFF-C0BD7BA04714}"/>
              </a:ext>
            </a:extLst>
          </p:cNvPr>
          <p:cNvSpPr/>
          <p:nvPr/>
        </p:nvSpPr>
        <p:spPr>
          <a:xfrm>
            <a:off x="7166529" y="6903896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33D9BD31-0D33-C87C-4E1F-C3AD38CFE3CA}"/>
              </a:ext>
            </a:extLst>
          </p:cNvPr>
          <p:cNvSpPr/>
          <p:nvPr/>
        </p:nvSpPr>
        <p:spPr>
          <a:xfrm>
            <a:off x="10289075" y="8064293"/>
            <a:ext cx="720000" cy="720000"/>
          </a:xfrm>
          <a:prstGeom prst="ellipse">
            <a:avLst/>
          </a:prstGeom>
          <a:solidFill>
            <a:srgbClr val="09F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59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2">
            <a:extLst>
              <a:ext uri="{FF2B5EF4-FFF2-40B4-BE49-F238E27FC236}">
                <a16:creationId xmlns:a16="http://schemas.microsoft.com/office/drawing/2014/main" id="{F432FDFA-B083-2836-F88E-5B16FCEDD788}"/>
              </a:ext>
            </a:extLst>
          </p:cNvPr>
          <p:cNvSpPr txBox="1"/>
          <p:nvPr/>
        </p:nvSpPr>
        <p:spPr>
          <a:xfrm>
            <a:off x="6477000" y="9536256"/>
            <a:ext cx="49530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21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 Medium"/>
                <a:ea typeface="+mn-ea"/>
                <a:cs typeface="+mn-cs"/>
              </a:rPr>
              <a:t>www.strategypunk.com</a:t>
            </a:r>
          </a:p>
        </p:txBody>
      </p:sp>
      <p:sp>
        <p:nvSpPr>
          <p:cNvPr id="81" name="TextBox 62">
            <a:extLst>
              <a:ext uri="{FF2B5EF4-FFF2-40B4-BE49-F238E27FC236}">
                <a16:creationId xmlns:a16="http://schemas.microsoft.com/office/drawing/2014/main" id="{DD896A77-CF1E-3B88-A86B-B4DA45517DD0}"/>
              </a:ext>
            </a:extLst>
          </p:cNvPr>
          <p:cNvSpPr txBox="1"/>
          <p:nvPr/>
        </p:nvSpPr>
        <p:spPr>
          <a:xfrm>
            <a:off x="2305620" y="495300"/>
            <a:ext cx="13848780" cy="13388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 Medium"/>
                <a:ea typeface="+mn-ea"/>
                <a:cs typeface="+mn-cs"/>
              </a:rPr>
              <a:t>Update On Strategic Priorities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Barlow Medium"/>
              </a:rPr>
              <a:t>Subline: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 Medium"/>
                <a:ea typeface="+mn-ea"/>
                <a:cs typeface="+mn-cs"/>
              </a:rPr>
              <a:t> Excellent delivery on strategic priorities as set out </a:t>
            </a:r>
            <a:r>
              <a:rPr lang="en-US" sz="2800" b="1" dirty="0">
                <a:solidFill>
                  <a:srgbClr val="000000"/>
                </a:solidFill>
                <a:latin typeface="Barlow Medium"/>
              </a:rPr>
              <a:t>at the Capital Market Day 2023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 Medium"/>
              <a:ea typeface="+mn-ea"/>
              <a:cs typeface="+mn-cs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156E2D-4A9C-FFBA-56DE-BE55A5BE201B}"/>
              </a:ext>
            </a:extLst>
          </p:cNvPr>
          <p:cNvSpPr/>
          <p:nvPr/>
        </p:nvSpPr>
        <p:spPr>
          <a:xfrm>
            <a:off x="1600200" y="2476500"/>
            <a:ext cx="4267200" cy="609600"/>
          </a:xfrm>
          <a:prstGeom prst="rect">
            <a:avLst/>
          </a:prstGeom>
          <a:solidFill>
            <a:srgbClr val="2A4E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/>
              <a:t>Priorities</a:t>
            </a:r>
            <a:endParaRPr lang="de-DE" sz="3200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6BD2AE8-5EC5-71A8-98DB-7428B0771FED}"/>
              </a:ext>
            </a:extLst>
          </p:cNvPr>
          <p:cNvSpPr/>
          <p:nvPr/>
        </p:nvSpPr>
        <p:spPr>
          <a:xfrm>
            <a:off x="6629400" y="2476500"/>
            <a:ext cx="5105400" cy="609600"/>
          </a:xfrm>
          <a:prstGeom prst="rect">
            <a:avLst/>
          </a:prstGeom>
          <a:solidFill>
            <a:srgbClr val="2A4E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Status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32E846F-BD9F-1DAC-1920-269E318AC146}"/>
              </a:ext>
            </a:extLst>
          </p:cNvPr>
          <p:cNvSpPr/>
          <p:nvPr/>
        </p:nvSpPr>
        <p:spPr>
          <a:xfrm>
            <a:off x="12563352" y="2476500"/>
            <a:ext cx="4267200" cy="609600"/>
          </a:xfrm>
          <a:prstGeom prst="rect">
            <a:avLst/>
          </a:prstGeom>
          <a:solidFill>
            <a:srgbClr val="2A4E5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Comments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755E341-8007-836F-FBBE-347C2C8A4A1D}"/>
              </a:ext>
            </a:extLst>
          </p:cNvPr>
          <p:cNvSpPr/>
          <p:nvPr/>
        </p:nvSpPr>
        <p:spPr>
          <a:xfrm>
            <a:off x="1600200" y="3397144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Priority 1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7335EDA-3670-EFEC-910B-9F17C122C9A5}"/>
              </a:ext>
            </a:extLst>
          </p:cNvPr>
          <p:cNvSpPr/>
          <p:nvPr/>
        </p:nvSpPr>
        <p:spPr>
          <a:xfrm>
            <a:off x="12545631" y="3397144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C405263-942D-5A59-221D-7CF6ACF93907}"/>
              </a:ext>
            </a:extLst>
          </p:cNvPr>
          <p:cNvSpPr/>
          <p:nvPr/>
        </p:nvSpPr>
        <p:spPr>
          <a:xfrm>
            <a:off x="6653816" y="3397144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A69D687-5373-2249-2A1D-728F3046D6DD}"/>
              </a:ext>
            </a:extLst>
          </p:cNvPr>
          <p:cNvSpPr/>
          <p:nvPr/>
        </p:nvSpPr>
        <p:spPr>
          <a:xfrm>
            <a:off x="1601972" y="4540412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Priority 2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45A83DF-79B8-DDCE-F99B-5A54B5937AF5}"/>
              </a:ext>
            </a:extLst>
          </p:cNvPr>
          <p:cNvSpPr/>
          <p:nvPr/>
        </p:nvSpPr>
        <p:spPr>
          <a:xfrm>
            <a:off x="12545631" y="4540412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07F0CF9-97FE-317C-F2CA-BAE797F613E5}"/>
              </a:ext>
            </a:extLst>
          </p:cNvPr>
          <p:cNvSpPr/>
          <p:nvPr/>
        </p:nvSpPr>
        <p:spPr>
          <a:xfrm>
            <a:off x="6654702" y="4540412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F9CDA610-75C4-5026-B176-385503B814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7664" y="594296"/>
            <a:ext cx="1210349" cy="1210349"/>
          </a:xfrm>
          <a:prstGeom prst="rect">
            <a:avLst/>
          </a:prstGeom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04924EC8-1B45-1338-FFE3-F9D95334EA37}"/>
              </a:ext>
            </a:extLst>
          </p:cNvPr>
          <p:cNvSpPr/>
          <p:nvPr/>
        </p:nvSpPr>
        <p:spPr>
          <a:xfrm>
            <a:off x="1612605" y="5683680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Priority 3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D6BE696-A24D-FEDB-A53B-049D26837FDF}"/>
              </a:ext>
            </a:extLst>
          </p:cNvPr>
          <p:cNvSpPr/>
          <p:nvPr/>
        </p:nvSpPr>
        <p:spPr>
          <a:xfrm>
            <a:off x="12545631" y="5683680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2DB1B47-F458-BBF4-84EF-47FF1FFDDC2C}"/>
              </a:ext>
            </a:extLst>
          </p:cNvPr>
          <p:cNvSpPr/>
          <p:nvPr/>
        </p:nvSpPr>
        <p:spPr>
          <a:xfrm>
            <a:off x="6660018" y="5683680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F723C56-F4F9-5F39-6EDA-FB2D4740EDC1}"/>
              </a:ext>
            </a:extLst>
          </p:cNvPr>
          <p:cNvSpPr/>
          <p:nvPr/>
        </p:nvSpPr>
        <p:spPr>
          <a:xfrm>
            <a:off x="1612605" y="6826948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Priority 4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167A996-93E2-E405-70E5-24C4DF9CD5B5}"/>
              </a:ext>
            </a:extLst>
          </p:cNvPr>
          <p:cNvSpPr/>
          <p:nvPr/>
        </p:nvSpPr>
        <p:spPr>
          <a:xfrm>
            <a:off x="12545631" y="6826948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A428FB12-9BDF-0021-BDF8-7EF1DA200B7E}"/>
              </a:ext>
            </a:extLst>
          </p:cNvPr>
          <p:cNvSpPr/>
          <p:nvPr/>
        </p:nvSpPr>
        <p:spPr>
          <a:xfrm>
            <a:off x="6660018" y="6826948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39B3AD5-648D-6F8C-E768-1972D7A9C2EE}"/>
              </a:ext>
            </a:extLst>
          </p:cNvPr>
          <p:cNvSpPr/>
          <p:nvPr/>
        </p:nvSpPr>
        <p:spPr>
          <a:xfrm>
            <a:off x="1646275" y="7970215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r>
              <a:rPr lang="de-DE" sz="2800" b="1" dirty="0">
                <a:solidFill>
                  <a:srgbClr val="2A4E5B"/>
                </a:solidFill>
              </a:rPr>
              <a:t>Priority 5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D0FE62F-E999-E0F8-3E19-95CAA7E7F2DC}"/>
              </a:ext>
            </a:extLst>
          </p:cNvPr>
          <p:cNvSpPr/>
          <p:nvPr/>
        </p:nvSpPr>
        <p:spPr>
          <a:xfrm>
            <a:off x="12545631" y="7970215"/>
            <a:ext cx="4267200" cy="908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2A4E5B"/>
                </a:solidFill>
              </a:rPr>
              <a:t>Comment 2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89D2D63B-E314-EA3D-EC2C-D6E91929D994}"/>
              </a:ext>
            </a:extLst>
          </p:cNvPr>
          <p:cNvSpPr/>
          <p:nvPr/>
        </p:nvSpPr>
        <p:spPr>
          <a:xfrm>
            <a:off x="6676853" y="7970215"/>
            <a:ext cx="5105400" cy="908156"/>
          </a:xfrm>
          <a:prstGeom prst="rect">
            <a:avLst/>
          </a:prstGeom>
          <a:solidFill>
            <a:srgbClr val="2A4E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endParaRPr lang="de-DE" sz="2800" b="1" dirty="0">
              <a:solidFill>
                <a:srgbClr val="2A4E5B"/>
              </a:solidFill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F4885D58-5813-247C-856D-F55A95A632E3}"/>
              </a:ext>
            </a:extLst>
          </p:cNvPr>
          <p:cNvSpPr/>
          <p:nvPr/>
        </p:nvSpPr>
        <p:spPr>
          <a:xfrm>
            <a:off x="14789948" y="9226625"/>
            <a:ext cx="720000" cy="720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17D3BFF-25EC-17D0-E9FF-C60CCA27230A}"/>
              </a:ext>
            </a:extLst>
          </p:cNvPr>
          <p:cNvSpPr/>
          <p:nvPr/>
        </p:nvSpPr>
        <p:spPr>
          <a:xfrm>
            <a:off x="12739044" y="9226625"/>
            <a:ext cx="720000" cy="720000"/>
          </a:xfrm>
          <a:prstGeom prst="ellipse">
            <a:avLst/>
          </a:prstGeom>
          <a:solidFill>
            <a:srgbClr val="09F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ED7D1DF-0DF2-79DD-A798-104734620A28}"/>
              </a:ext>
            </a:extLst>
          </p:cNvPr>
          <p:cNvSpPr/>
          <p:nvPr/>
        </p:nvSpPr>
        <p:spPr>
          <a:xfrm>
            <a:off x="13764496" y="9226625"/>
            <a:ext cx="720000" cy="720000"/>
          </a:xfrm>
          <a:prstGeom prst="ellipse">
            <a:avLst/>
          </a:prstGeom>
          <a:solidFill>
            <a:srgbClr val="FFC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18B6B67-A3C4-8047-5947-21F114721B41}"/>
              </a:ext>
            </a:extLst>
          </p:cNvPr>
          <p:cNvSpPr/>
          <p:nvPr/>
        </p:nvSpPr>
        <p:spPr>
          <a:xfrm>
            <a:off x="15815400" y="9226625"/>
            <a:ext cx="720000" cy="7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Picture 55">
            <a:extLst>
              <a:ext uri="{FF2B5EF4-FFF2-40B4-BE49-F238E27FC236}">
                <a16:creationId xmlns:a16="http://schemas.microsoft.com/office/drawing/2014/main" id="{CBE31926-B5DA-4A0D-0570-6C42E29F4F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52400" y="688971"/>
            <a:ext cx="1811406" cy="56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29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Benutzerdefiniert</PresentationFormat>
  <Paragraphs>42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Arial</vt:lpstr>
      <vt:lpstr>Wingdings</vt:lpstr>
      <vt:lpstr>Barlow Medium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Update Slide On Strategic Priorities</dc:title>
  <dc:creator>StrategyPunk.com</dc:creator>
  <cp:lastModifiedBy>Thomas Kriete</cp:lastModifiedBy>
  <cp:revision>14</cp:revision>
  <dcterms:created xsi:type="dcterms:W3CDTF">2006-08-16T00:00:00Z</dcterms:created>
  <dcterms:modified xsi:type="dcterms:W3CDTF">2023-10-18T19:32:15Z</dcterms:modified>
  <dc:identifier>DAFddzP5_EY</dc:identifier>
</cp:coreProperties>
</file>