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Barlow Bold" panose="020B0604020202020204" charset="0"/>
      <p:regular r:id="rId4"/>
    </p:embeddedFont>
    <p:embeddedFont>
      <p:font typeface="Barlow Semi-Bold" panose="020B0604020202020204" charset="0"/>
      <p:regular r:id="rId5"/>
    </p:embeddedFont>
    <p:embeddedFont>
      <p:font typeface="Barlow SemiCondense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5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CF0F3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1862024" y="4391837"/>
            <a:ext cx="3298489" cy="3298489"/>
          </a:xfrm>
          <a:custGeom>
            <a:avLst/>
            <a:gdLst/>
            <a:ahLst/>
            <a:cxnLst/>
            <a:rect l="l" t="t" r="r" b="b"/>
            <a:pathLst>
              <a:path w="3298489" h="3298489">
                <a:moveTo>
                  <a:pt x="0" y="0"/>
                </a:moveTo>
                <a:lnTo>
                  <a:pt x="3298489" y="0"/>
                </a:lnTo>
                <a:lnTo>
                  <a:pt x="3298489" y="3298489"/>
                </a:lnTo>
                <a:lnTo>
                  <a:pt x="0" y="32984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1413644" y="1104750"/>
            <a:ext cx="9727202" cy="76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ZALANDO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A65D212-A1CA-164F-4C6A-EB37BF503A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6586" r="4753" b="4325"/>
          <a:stretch/>
        </p:blipFill>
        <p:spPr>
          <a:xfrm>
            <a:off x="8839200" y="2155624"/>
            <a:ext cx="7036613" cy="73600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644" y="2526510"/>
            <a:ext cx="7556505" cy="3257399"/>
            <a:chOff x="0" y="0"/>
            <a:chExt cx="1790001" cy="771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3BF9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487" y="2763856"/>
            <a:ext cx="782710" cy="795580"/>
            <a:chOff x="0" y="0"/>
            <a:chExt cx="528542" cy="537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53BF9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B6F7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1413644" y="6203984"/>
            <a:ext cx="7556505" cy="3257399"/>
            <a:chOff x="0" y="0"/>
            <a:chExt cx="1790001" cy="7716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C54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31487" y="6441330"/>
            <a:ext cx="782710" cy="795580"/>
            <a:chOff x="0" y="0"/>
            <a:chExt cx="528542" cy="5372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FC5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51199" y="2526510"/>
            <a:ext cx="7556505" cy="3257399"/>
            <a:chOff x="0" y="0"/>
            <a:chExt cx="1790001" cy="7716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BD429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69042" y="2763856"/>
            <a:ext cx="782710" cy="795580"/>
            <a:chOff x="0" y="0"/>
            <a:chExt cx="528542" cy="53723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BD429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751199" y="6203984"/>
            <a:ext cx="7556505" cy="3257399"/>
            <a:chOff x="0" y="0"/>
            <a:chExt cx="1790001" cy="77161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94C6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969042" y="6441330"/>
            <a:ext cx="782710" cy="795580"/>
            <a:chOff x="0" y="0"/>
            <a:chExt cx="528542" cy="53723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94C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Freeform 40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14788880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>
            <a:off x="10078565" y="6593574"/>
            <a:ext cx="563664" cy="491092"/>
          </a:xfrm>
          <a:custGeom>
            <a:avLst/>
            <a:gdLst/>
            <a:ahLst/>
            <a:cxnLst/>
            <a:rect l="l" t="t" r="r" b="b"/>
            <a:pathLst>
              <a:path w="563664" h="491092">
                <a:moveTo>
                  <a:pt x="0" y="0"/>
                </a:moveTo>
                <a:lnTo>
                  <a:pt x="563665" y="0"/>
                </a:lnTo>
                <a:lnTo>
                  <a:pt x="563665" y="491092"/>
                </a:lnTo>
                <a:lnTo>
                  <a:pt x="0" y="491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Freeform 43"/>
          <p:cNvSpPr/>
          <p:nvPr/>
        </p:nvSpPr>
        <p:spPr>
          <a:xfrm>
            <a:off x="10111145" y="2912394"/>
            <a:ext cx="498504" cy="498504"/>
          </a:xfrm>
          <a:custGeom>
            <a:avLst/>
            <a:gdLst/>
            <a:ahLst/>
            <a:cxnLst/>
            <a:rect l="l" t="t" r="r" b="b"/>
            <a:pathLst>
              <a:path w="498504" h="498504">
                <a:moveTo>
                  <a:pt x="0" y="0"/>
                </a:moveTo>
                <a:lnTo>
                  <a:pt x="498505" y="0"/>
                </a:lnTo>
                <a:lnTo>
                  <a:pt x="498505" y="498504"/>
                </a:lnTo>
                <a:lnTo>
                  <a:pt x="0" y="498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1724806" y="6557625"/>
            <a:ext cx="577370" cy="577370"/>
          </a:xfrm>
          <a:custGeom>
            <a:avLst/>
            <a:gdLst/>
            <a:ahLst/>
            <a:cxnLst/>
            <a:rect l="l" t="t" r="r" b="b"/>
            <a:pathLst>
              <a:path w="577370" h="577370">
                <a:moveTo>
                  <a:pt x="0" y="0"/>
                </a:moveTo>
                <a:lnTo>
                  <a:pt x="577370" y="0"/>
                </a:lnTo>
                <a:lnTo>
                  <a:pt x="577370" y="577370"/>
                </a:lnTo>
                <a:lnTo>
                  <a:pt x="0" y="577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/>
          <p:cNvSpPr txBox="1"/>
          <p:nvPr/>
        </p:nvSpPr>
        <p:spPr>
          <a:xfrm>
            <a:off x="1413644" y="1104750"/>
            <a:ext cx="9727202" cy="76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ZALANDO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740326" y="2813476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Strengths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31487" y="3660673"/>
            <a:ext cx="7044639" cy="2059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926" spc="100" dirty="0">
                <a:solidFill>
                  <a:srgbClr val="000000"/>
                </a:solidFill>
                <a:latin typeface="Barlow SemiCondensed"/>
              </a:rPr>
              <a:t>Europe's top online fashion brand with vast product range.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926" spc="100" dirty="0">
                <a:solidFill>
                  <a:srgbClr val="000000"/>
                </a:solidFill>
                <a:latin typeface="Barlow SemiCondensed"/>
              </a:rPr>
              <a:t>Advanced tech &amp; data analytics for personalized shopping.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926" spc="100" dirty="0">
                <a:solidFill>
                  <a:srgbClr val="000000"/>
                </a:solidFill>
                <a:latin typeface="Barlow SemiCondensed"/>
              </a:rPr>
              <a:t>Robust fulfillment infrastructure across Europe.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926" spc="100" dirty="0">
                <a:solidFill>
                  <a:srgbClr val="000000"/>
                </a:solidFill>
                <a:latin typeface="Barlow SemiCondensed"/>
              </a:rPr>
              <a:t>Commitment to sustainability appealing to eco-conscious consumers.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740326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Opportunities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631486" y="7338147"/>
            <a:ext cx="7070731" cy="2059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926" spc="100" dirty="0">
                <a:solidFill>
                  <a:srgbClr val="000000"/>
                </a:solidFill>
                <a:latin typeface="Barlow SemiCondensed"/>
              </a:rPr>
              <a:t>Expansion to markets outside Europe.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926" spc="100" dirty="0">
                <a:solidFill>
                  <a:srgbClr val="000000"/>
                </a:solidFill>
                <a:latin typeface="Barlow SemiCondensed"/>
              </a:rPr>
              <a:t>Potential growth in private labels.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926" spc="100" dirty="0">
                <a:solidFill>
                  <a:srgbClr val="000000"/>
                </a:solidFill>
                <a:latin typeface="Barlow SemiCondensed"/>
              </a:rPr>
              <a:t>Monetizing data analytics.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926" spc="100" dirty="0">
                <a:solidFill>
                  <a:srgbClr val="000000"/>
                </a:solidFill>
                <a:latin typeface="Barlow SemiCondensed"/>
              </a:rPr>
              <a:t>Capitalizing on the shift to online fashion and strategic acquisitions.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077881" y="2813476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Weaknesses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69042" y="3660673"/>
            <a:ext cx="7135944" cy="2059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926" spc="100" dirty="0">
                <a:solidFill>
                  <a:srgbClr val="000000"/>
                </a:solidFill>
                <a:latin typeface="Barlow SemiCondensed"/>
              </a:rPr>
              <a:t>Over-reliance on European market.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926" spc="100" dirty="0">
                <a:solidFill>
                  <a:srgbClr val="000000"/>
                </a:solidFill>
                <a:latin typeface="Barlow SemiCondensed"/>
              </a:rPr>
              <a:t>Struggles with profitability due to high costs.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926" spc="100" dirty="0">
                <a:solidFill>
                  <a:srgbClr val="000000"/>
                </a:solidFill>
                <a:latin typeface="Barlow SemiCondensed"/>
              </a:rPr>
              <a:t>Elevated product return rates.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926" spc="100" dirty="0">
                <a:solidFill>
                  <a:srgbClr val="000000"/>
                </a:solidFill>
                <a:latin typeface="Barlow SemiCondensed"/>
              </a:rPr>
              <a:t>Faces stiff competition and complex supply chain management.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077881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Threats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969042" y="7338147"/>
            <a:ext cx="6905314" cy="2059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926" spc="100" dirty="0">
                <a:solidFill>
                  <a:srgbClr val="000000"/>
                </a:solidFill>
                <a:latin typeface="Barlow SemiCondensed"/>
              </a:rPr>
              <a:t>Increasing competition from giants like Amazon.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926" spc="100" dirty="0">
                <a:solidFill>
                  <a:srgbClr val="000000"/>
                </a:solidFill>
                <a:latin typeface="Barlow SemiCondensed"/>
              </a:rPr>
              <a:t>Brands adopting direct-to-consumer models.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926" spc="100" dirty="0">
                <a:solidFill>
                  <a:srgbClr val="000000"/>
                </a:solidFill>
                <a:latin typeface="Barlow SemiCondensed"/>
              </a:rPr>
              <a:t>Economic downturns impacting consumer spending.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926" spc="100" dirty="0">
                <a:solidFill>
                  <a:srgbClr val="000000"/>
                </a:solidFill>
                <a:latin typeface="Barlow SemiCondensed"/>
              </a:rPr>
              <a:t>Dependence on discounts &amp; potential environmental concerns.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Benutzerdefiniert</PresentationFormat>
  <Paragraphs>24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Calibri</vt:lpstr>
      <vt:lpstr>Arial</vt:lpstr>
      <vt:lpstr>Barlow SemiCondensed</vt:lpstr>
      <vt:lpstr>Barlow Bold</vt:lpstr>
      <vt:lpstr>Barlow Semi-Bold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cp:lastModifiedBy>Thomas Kriete</cp:lastModifiedBy>
  <cp:revision>2</cp:revision>
  <dcterms:created xsi:type="dcterms:W3CDTF">2006-08-16T00:00:00Z</dcterms:created>
  <dcterms:modified xsi:type="dcterms:W3CDTF">2023-10-29T13:47:12Z</dcterms:modified>
  <dc:identifier>DAFu_2z-U7Y</dc:identifier>
</cp:coreProperties>
</file>