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63" r:id="rId3"/>
    <p:sldId id="264" r:id="rId4"/>
    <p:sldId id="265" r:id="rId5"/>
    <p:sldId id="266" r:id="rId6"/>
  </p:sldIdLst>
  <p:sldSz cx="18288000" cy="10287000"/>
  <p:notesSz cx="6858000" cy="9144000"/>
  <p:embeddedFontLst>
    <p:embeddedFont>
      <p:font typeface="Barlow Medium" panose="00000600000000000000" pitchFamily="2" charset="0"/>
      <p:regular r:id="rId7"/>
      <p:italic r:id="rId8"/>
    </p:embeddedFont>
    <p:embeddedFont>
      <p:font typeface="Berlin Sans FB Demi" panose="020E0802020502020306" pitchFamily="34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FE8"/>
    <a:srgbClr val="010312"/>
    <a:srgbClr val="2A2F39"/>
    <a:srgbClr val="2A4E5B"/>
    <a:srgbClr val="BFBFBF"/>
    <a:srgbClr val="FFC100"/>
    <a:srgbClr val="FFFF00"/>
    <a:srgbClr val="FFFFFF"/>
    <a:srgbClr val="09F731"/>
    <a:srgbClr val="9BB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5" d="100"/>
          <a:sy n="45" d="100"/>
        </p:scale>
        <p:origin x="5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" y="688971"/>
            <a:ext cx="1811406" cy="568329"/>
          </a:xfrm>
          <a:prstGeom prst="rect">
            <a:avLst/>
          </a:prstGeom>
        </p:spPr>
      </p:pic>
      <p:sp>
        <p:nvSpPr>
          <p:cNvPr id="81" name="TextBox 62">
            <a:extLst>
              <a:ext uri="{FF2B5EF4-FFF2-40B4-BE49-F238E27FC236}">
                <a16:creationId xmlns:a16="http://schemas.microsoft.com/office/drawing/2014/main" id="{DD896A77-CF1E-3B88-A86B-B4DA45517DD0}"/>
              </a:ext>
            </a:extLst>
          </p:cNvPr>
          <p:cNvSpPr txBox="1"/>
          <p:nvPr/>
        </p:nvSpPr>
        <p:spPr>
          <a:xfrm>
            <a:off x="2305620" y="495300"/>
            <a:ext cx="13848780" cy="1338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McKinsey - The Four Pillars of Innovation 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F</a:t>
            </a:r>
            <a:r>
              <a:rPr lang="en-US" sz="2800" b="1" dirty="0">
                <a:effectLst/>
              </a:rPr>
              <a:t>our key areas to drive growth and outperform competitors: Aspire, Activate, Execute, Extend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Medium"/>
              <a:ea typeface="+mn-ea"/>
              <a:cs typeface="+mn-cs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9CDA610-75C4-5026-B176-385503B814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6898" y="594296"/>
            <a:ext cx="1210349" cy="1210349"/>
          </a:xfrm>
          <a:prstGeom prst="rect">
            <a:avLst/>
          </a:prstGeom>
        </p:spPr>
      </p:pic>
      <p:sp>
        <p:nvSpPr>
          <p:cNvPr id="4" name="TextBox 62">
            <a:extLst>
              <a:ext uri="{FF2B5EF4-FFF2-40B4-BE49-F238E27FC236}">
                <a16:creationId xmlns:a16="http://schemas.microsoft.com/office/drawing/2014/main" id="{37633315-3EDD-4BFC-ABF9-04E1F4D8A987}"/>
              </a:ext>
            </a:extLst>
          </p:cNvPr>
          <p:cNvSpPr txBox="1"/>
          <p:nvPr/>
        </p:nvSpPr>
        <p:spPr>
          <a:xfrm>
            <a:off x="6477000" y="9639300"/>
            <a:ext cx="495300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rlow Medium"/>
                <a:ea typeface="+mn-ea"/>
                <a:cs typeface="+mn-cs"/>
              </a:rPr>
              <a:t>www.strategypunk.com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CAE11B5-A031-9CC2-20C3-3A7C1002C4E4}"/>
              </a:ext>
            </a:extLst>
          </p:cNvPr>
          <p:cNvGrpSpPr/>
          <p:nvPr/>
        </p:nvGrpSpPr>
        <p:grpSpPr>
          <a:xfrm>
            <a:off x="2419585" y="1943100"/>
            <a:ext cx="13448830" cy="7685045"/>
            <a:chOff x="2419585" y="1943100"/>
            <a:chExt cx="13448830" cy="7685045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49EC3312-BDD5-F4E3-A49F-EF18A0B90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9585" y="1943100"/>
              <a:ext cx="13448830" cy="7685045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9E19C26-E6CF-1176-26C1-F6A9152185BF}"/>
                </a:ext>
              </a:extLst>
            </p:cNvPr>
            <p:cNvSpPr txBox="1"/>
            <p:nvPr/>
          </p:nvSpPr>
          <p:spPr>
            <a:xfrm>
              <a:off x="4343400" y="2137802"/>
              <a:ext cx="685800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EFFE8"/>
              </a:solidFill>
            </a:ln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1200" b="1" dirty="0">
                  <a:latin typeface="Berlin Sans FB Demi" panose="020E0802020502020306" pitchFamily="34" charset="0"/>
                </a:rPr>
                <a:t>ASPIRE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78739367-41BC-87BD-E224-861D55D5157D}"/>
                </a:ext>
              </a:extLst>
            </p:cNvPr>
            <p:cNvSpPr txBox="1"/>
            <p:nvPr/>
          </p:nvSpPr>
          <p:spPr>
            <a:xfrm>
              <a:off x="7327844" y="2142951"/>
              <a:ext cx="990600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EFFE8"/>
              </a:solidFill>
            </a:ln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1200" b="1" dirty="0">
                  <a:latin typeface="Berlin Sans FB Demi" panose="020E0802020502020306" pitchFamily="34" charset="0"/>
                </a:rPr>
                <a:t>ACTIVATE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D9F18998-0FE3-D55D-FA5F-F5CCE67225D9}"/>
                </a:ext>
              </a:extLst>
            </p:cNvPr>
            <p:cNvSpPr txBox="1"/>
            <p:nvPr/>
          </p:nvSpPr>
          <p:spPr>
            <a:xfrm>
              <a:off x="10214331" y="2153543"/>
              <a:ext cx="914400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EFFE8"/>
              </a:solidFill>
            </a:ln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1200" b="1" dirty="0">
                  <a:latin typeface="Berlin Sans FB Demi" panose="020E0802020502020306" pitchFamily="34" charset="0"/>
                </a:rPr>
                <a:t>EXECUTE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AFDA064E-C61E-4F9A-3DB9-AA61F1C31275}"/>
                </a:ext>
              </a:extLst>
            </p:cNvPr>
            <p:cNvSpPr txBox="1"/>
            <p:nvPr/>
          </p:nvSpPr>
          <p:spPr>
            <a:xfrm>
              <a:off x="13182600" y="2153543"/>
              <a:ext cx="914400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EFFE8"/>
              </a:solidFill>
            </a:ln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1200" b="1" dirty="0">
                  <a:latin typeface="Berlin Sans FB Demi" panose="020E0802020502020306" pitchFamily="34" charset="0"/>
                </a:rPr>
                <a:t>EXTEND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09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" y="688971"/>
            <a:ext cx="1811406" cy="568329"/>
          </a:xfrm>
          <a:prstGeom prst="rect">
            <a:avLst/>
          </a:prstGeom>
        </p:spPr>
      </p:pic>
      <p:sp>
        <p:nvSpPr>
          <p:cNvPr id="81" name="TextBox 62">
            <a:extLst>
              <a:ext uri="{FF2B5EF4-FFF2-40B4-BE49-F238E27FC236}">
                <a16:creationId xmlns:a16="http://schemas.microsoft.com/office/drawing/2014/main" id="{DD896A77-CF1E-3B88-A86B-B4DA45517DD0}"/>
              </a:ext>
            </a:extLst>
          </p:cNvPr>
          <p:cNvSpPr txBox="1"/>
          <p:nvPr/>
        </p:nvSpPr>
        <p:spPr>
          <a:xfrm>
            <a:off x="2305620" y="495300"/>
            <a:ext cx="13848780" cy="1338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McKinsey - The Four Pillars of Innovation 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F</a:t>
            </a:r>
            <a:r>
              <a:rPr lang="en-US" sz="2800" b="1" dirty="0">
                <a:effectLst/>
              </a:rPr>
              <a:t>our key areas to drive growth and outperform competitors: Aspire, Activate, Execute, Extend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Medium"/>
              <a:ea typeface="+mn-ea"/>
              <a:cs typeface="+mn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4156E2D-4A9C-FFBA-56DE-BE55A5BE201B}"/>
              </a:ext>
            </a:extLst>
          </p:cNvPr>
          <p:cNvSpPr/>
          <p:nvPr/>
        </p:nvSpPr>
        <p:spPr>
          <a:xfrm>
            <a:off x="2305620" y="2731794"/>
            <a:ext cx="3060000" cy="3060000"/>
          </a:xfrm>
          <a:prstGeom prst="rect">
            <a:avLst/>
          </a:prstGeom>
          <a:solidFill>
            <a:srgbClr val="2A4E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/>
              <a:t>Aspire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755E341-8007-836F-FBBE-347C2C8A4A1D}"/>
              </a:ext>
            </a:extLst>
          </p:cNvPr>
          <p:cNvSpPr/>
          <p:nvPr/>
        </p:nvSpPr>
        <p:spPr>
          <a:xfrm>
            <a:off x="9601198" y="2746565"/>
            <a:ext cx="8026049" cy="1338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tlCol="0" anchor="ctr"/>
          <a:lstStyle/>
          <a:p>
            <a:r>
              <a:rPr lang="en-US" sz="2800" b="1" dirty="0">
                <a:solidFill>
                  <a:srgbClr val="2A4E5B"/>
                </a:solidFill>
              </a:rPr>
              <a:t>Set ambitious 5-10 year innovation goals</a:t>
            </a:r>
            <a:endParaRPr lang="de-DE" sz="2800" b="1" dirty="0">
              <a:solidFill>
                <a:srgbClr val="2A4E5B"/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9CDA610-75C4-5026-B176-385503B814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6898" y="594296"/>
            <a:ext cx="1210349" cy="1210349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93811180-7BB1-D643-2C3D-021868E36BE3}"/>
              </a:ext>
            </a:extLst>
          </p:cNvPr>
          <p:cNvSpPr/>
          <p:nvPr/>
        </p:nvSpPr>
        <p:spPr>
          <a:xfrm>
            <a:off x="5893500" y="2746565"/>
            <a:ext cx="3060000" cy="30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/>
              <a:t>Activate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0D01D73-5240-9CB2-C7BE-F5C0E6ACFC6B}"/>
              </a:ext>
            </a:extLst>
          </p:cNvPr>
          <p:cNvSpPr/>
          <p:nvPr/>
        </p:nvSpPr>
        <p:spPr>
          <a:xfrm>
            <a:off x="2305620" y="6185190"/>
            <a:ext cx="3060000" cy="30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/>
              <a:t>Execute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A58D764-0297-1002-D581-0A7760E98587}"/>
              </a:ext>
            </a:extLst>
          </p:cNvPr>
          <p:cNvSpPr/>
          <p:nvPr/>
        </p:nvSpPr>
        <p:spPr>
          <a:xfrm>
            <a:off x="5893500" y="6185190"/>
            <a:ext cx="3060000" cy="30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 err="1"/>
              <a:t>Extend</a:t>
            </a:r>
            <a:endParaRPr lang="de-DE" sz="4400" b="1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76490E2-7742-8C74-BEB7-1AD679A41C84}"/>
              </a:ext>
            </a:extLst>
          </p:cNvPr>
          <p:cNvSpPr/>
          <p:nvPr/>
        </p:nvSpPr>
        <p:spPr>
          <a:xfrm>
            <a:off x="9601198" y="4467737"/>
            <a:ext cx="8026049" cy="1338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tlCol="0" anchor="ctr"/>
          <a:lstStyle/>
          <a:p>
            <a:r>
              <a:rPr lang="de-DE" sz="2800" b="1" dirty="0" err="1">
                <a:solidFill>
                  <a:srgbClr val="2A4E5B"/>
                </a:solidFill>
              </a:rPr>
              <a:t>Make</a:t>
            </a:r>
            <a:r>
              <a:rPr lang="de-DE" sz="2800" b="1" dirty="0">
                <a:solidFill>
                  <a:srgbClr val="2A4E5B"/>
                </a:solidFill>
              </a:rPr>
              <a:t> </a:t>
            </a:r>
            <a:r>
              <a:rPr lang="de-DE" sz="2800" b="1" dirty="0" err="1">
                <a:solidFill>
                  <a:srgbClr val="2A4E5B"/>
                </a:solidFill>
              </a:rPr>
              <a:t>innovation</a:t>
            </a:r>
            <a:r>
              <a:rPr lang="de-DE" sz="2800" b="1" dirty="0">
                <a:solidFill>
                  <a:srgbClr val="2A4E5B"/>
                </a:solidFill>
              </a:rPr>
              <a:t> integral </a:t>
            </a:r>
            <a:r>
              <a:rPr lang="de-DE" sz="2800" b="1" dirty="0" err="1">
                <a:solidFill>
                  <a:srgbClr val="2A4E5B"/>
                </a:solidFill>
              </a:rPr>
              <a:t>to</a:t>
            </a:r>
            <a:r>
              <a:rPr lang="de-DE" sz="2800" b="1" dirty="0">
                <a:solidFill>
                  <a:srgbClr val="2A4E5B"/>
                </a:solidFill>
              </a:rPr>
              <a:t> </a:t>
            </a:r>
            <a:r>
              <a:rPr lang="de-DE" sz="2800" b="1" dirty="0" err="1">
                <a:solidFill>
                  <a:srgbClr val="2A4E5B"/>
                </a:solidFill>
              </a:rPr>
              <a:t>corporate</a:t>
            </a:r>
            <a:r>
              <a:rPr lang="de-DE" sz="2800" b="1" dirty="0">
                <a:solidFill>
                  <a:srgbClr val="2A4E5B"/>
                </a:solidFill>
              </a:rPr>
              <a:t> </a:t>
            </a:r>
            <a:r>
              <a:rPr lang="de-DE" sz="2800" b="1" dirty="0" err="1">
                <a:solidFill>
                  <a:srgbClr val="2A4E5B"/>
                </a:solidFill>
              </a:rPr>
              <a:t>strategy</a:t>
            </a:r>
            <a:endParaRPr lang="de-DE" sz="2800" b="1" dirty="0">
              <a:solidFill>
                <a:srgbClr val="2A4E5B"/>
              </a:solidFill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F05639B-0D0B-AC28-496B-0F643D211E4C}"/>
              </a:ext>
            </a:extLst>
          </p:cNvPr>
          <p:cNvSpPr/>
          <p:nvPr/>
        </p:nvSpPr>
        <p:spPr>
          <a:xfrm>
            <a:off x="9601198" y="6214430"/>
            <a:ext cx="8026049" cy="1338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tlCol="0" anchor="ctr"/>
          <a:lstStyle/>
          <a:p>
            <a:r>
              <a:rPr lang="en-US" sz="2800" b="1" dirty="0">
                <a:solidFill>
                  <a:srgbClr val="2A4E5B"/>
                </a:solidFill>
              </a:rPr>
              <a:t>Empower broad risk-taking with safety nets</a:t>
            </a:r>
            <a:endParaRPr lang="de-DE" sz="2800" b="1" dirty="0">
              <a:solidFill>
                <a:srgbClr val="2A4E5B"/>
              </a:solidFill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DFF7657-D15E-B23B-4001-7C41D9EA3DC7}"/>
              </a:ext>
            </a:extLst>
          </p:cNvPr>
          <p:cNvSpPr/>
          <p:nvPr/>
        </p:nvSpPr>
        <p:spPr>
          <a:xfrm>
            <a:off x="9601198" y="7935602"/>
            <a:ext cx="8026049" cy="1338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tlCol="0" anchor="ctr"/>
          <a:lstStyle/>
          <a:p>
            <a:r>
              <a:rPr lang="de-DE" sz="2800" b="1" dirty="0">
                <a:solidFill>
                  <a:srgbClr val="2A4E5B"/>
                </a:solidFill>
              </a:rPr>
              <a:t>Foster top-down </a:t>
            </a:r>
            <a:r>
              <a:rPr lang="de-DE" sz="2800" b="1" dirty="0" err="1">
                <a:solidFill>
                  <a:srgbClr val="2A4E5B"/>
                </a:solidFill>
              </a:rPr>
              <a:t>leadership</a:t>
            </a:r>
            <a:r>
              <a:rPr lang="de-DE" sz="2800" b="1" dirty="0">
                <a:solidFill>
                  <a:srgbClr val="2A4E5B"/>
                </a:solidFill>
              </a:rPr>
              <a:t> </a:t>
            </a:r>
            <a:r>
              <a:rPr lang="de-DE" sz="2800" b="1" dirty="0" err="1">
                <a:solidFill>
                  <a:srgbClr val="2A4E5B"/>
                </a:solidFill>
              </a:rPr>
              <a:t>commitment</a:t>
            </a:r>
            <a:endParaRPr lang="de-DE" sz="2800" b="1" dirty="0">
              <a:solidFill>
                <a:srgbClr val="2A4E5B"/>
              </a:solidFill>
            </a:endParaRPr>
          </a:p>
        </p:txBody>
      </p:sp>
      <p:sp>
        <p:nvSpPr>
          <p:cNvPr id="33" name="TextBox 62">
            <a:extLst>
              <a:ext uri="{FF2B5EF4-FFF2-40B4-BE49-F238E27FC236}">
                <a16:creationId xmlns:a16="http://schemas.microsoft.com/office/drawing/2014/main" id="{9483EEF2-A0C0-B3FC-EEDA-1F5CB7BC41E8}"/>
              </a:ext>
            </a:extLst>
          </p:cNvPr>
          <p:cNvSpPr txBox="1"/>
          <p:nvPr/>
        </p:nvSpPr>
        <p:spPr>
          <a:xfrm>
            <a:off x="6477000" y="9639300"/>
            <a:ext cx="495300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rlow Medium"/>
                <a:ea typeface="+mn-ea"/>
                <a:cs typeface="+mn-cs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121959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" y="688971"/>
            <a:ext cx="1811406" cy="568329"/>
          </a:xfrm>
          <a:prstGeom prst="rect">
            <a:avLst/>
          </a:prstGeom>
        </p:spPr>
      </p:pic>
      <p:sp>
        <p:nvSpPr>
          <p:cNvPr id="81" name="TextBox 62">
            <a:extLst>
              <a:ext uri="{FF2B5EF4-FFF2-40B4-BE49-F238E27FC236}">
                <a16:creationId xmlns:a16="http://schemas.microsoft.com/office/drawing/2014/main" id="{DD896A77-CF1E-3B88-A86B-B4DA45517DD0}"/>
              </a:ext>
            </a:extLst>
          </p:cNvPr>
          <p:cNvSpPr txBox="1"/>
          <p:nvPr/>
        </p:nvSpPr>
        <p:spPr>
          <a:xfrm>
            <a:off x="2305620" y="495300"/>
            <a:ext cx="13848780" cy="1338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McKinsey - The Four Pillars of Innovation 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F</a:t>
            </a:r>
            <a:r>
              <a:rPr lang="en-US" sz="2800" b="1" dirty="0">
                <a:effectLst/>
              </a:rPr>
              <a:t>our key areas to drive growth and outperform competitors: Aspire, Activate, Execute, Extend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Medium"/>
              <a:ea typeface="+mn-ea"/>
              <a:cs typeface="+mn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4156E2D-4A9C-FFBA-56DE-BE55A5BE201B}"/>
              </a:ext>
            </a:extLst>
          </p:cNvPr>
          <p:cNvSpPr/>
          <p:nvPr/>
        </p:nvSpPr>
        <p:spPr>
          <a:xfrm>
            <a:off x="2305620" y="2731794"/>
            <a:ext cx="3060000" cy="30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/>
              <a:t>Aspire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755E341-8007-836F-FBBE-347C2C8A4A1D}"/>
              </a:ext>
            </a:extLst>
          </p:cNvPr>
          <p:cNvSpPr/>
          <p:nvPr/>
        </p:nvSpPr>
        <p:spPr>
          <a:xfrm>
            <a:off x="9601198" y="2746565"/>
            <a:ext cx="8026049" cy="1338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tlCol="0" anchor="ctr"/>
          <a:lstStyle/>
          <a:p>
            <a:r>
              <a:rPr lang="en-US" sz="2800" b="1" dirty="0">
                <a:solidFill>
                  <a:srgbClr val="2A4E5B"/>
                </a:solidFill>
              </a:rPr>
              <a:t>Pursue multiple internal and external growth pathways</a:t>
            </a:r>
            <a:endParaRPr lang="de-DE" sz="2800" b="1" dirty="0">
              <a:solidFill>
                <a:srgbClr val="2A4E5B"/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9CDA610-75C4-5026-B176-385503B814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6898" y="594296"/>
            <a:ext cx="1210349" cy="1210349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93811180-7BB1-D643-2C3D-021868E36BE3}"/>
              </a:ext>
            </a:extLst>
          </p:cNvPr>
          <p:cNvSpPr/>
          <p:nvPr/>
        </p:nvSpPr>
        <p:spPr>
          <a:xfrm>
            <a:off x="5893500" y="2746565"/>
            <a:ext cx="3060000" cy="3060000"/>
          </a:xfrm>
          <a:prstGeom prst="rect">
            <a:avLst/>
          </a:prstGeom>
          <a:solidFill>
            <a:srgbClr val="2A4E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/>
              <a:t>Activate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0D01D73-5240-9CB2-C7BE-F5C0E6ACFC6B}"/>
              </a:ext>
            </a:extLst>
          </p:cNvPr>
          <p:cNvSpPr/>
          <p:nvPr/>
        </p:nvSpPr>
        <p:spPr>
          <a:xfrm>
            <a:off x="2305620" y="6185190"/>
            <a:ext cx="3060000" cy="30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/>
              <a:t>Execute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A58D764-0297-1002-D581-0A7760E98587}"/>
              </a:ext>
            </a:extLst>
          </p:cNvPr>
          <p:cNvSpPr/>
          <p:nvPr/>
        </p:nvSpPr>
        <p:spPr>
          <a:xfrm>
            <a:off x="5893500" y="6185190"/>
            <a:ext cx="3060000" cy="30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 err="1"/>
              <a:t>Extend</a:t>
            </a:r>
            <a:endParaRPr lang="de-DE" sz="4400" b="1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76490E2-7742-8C74-BEB7-1AD679A41C84}"/>
              </a:ext>
            </a:extLst>
          </p:cNvPr>
          <p:cNvSpPr/>
          <p:nvPr/>
        </p:nvSpPr>
        <p:spPr>
          <a:xfrm>
            <a:off x="9601198" y="4467737"/>
            <a:ext cx="8026049" cy="1338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tlCol="0" anchor="ctr"/>
          <a:lstStyle/>
          <a:p>
            <a:r>
              <a:rPr lang="en-US" sz="2800" b="1" dirty="0">
                <a:solidFill>
                  <a:srgbClr val="2A4E5B"/>
                </a:solidFill>
              </a:rPr>
              <a:t>Invest to strengthen core business</a:t>
            </a:r>
            <a:endParaRPr lang="de-DE" sz="2800" b="1" dirty="0">
              <a:solidFill>
                <a:srgbClr val="2A4E5B"/>
              </a:solidFill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F05639B-0D0B-AC28-496B-0F643D211E4C}"/>
              </a:ext>
            </a:extLst>
          </p:cNvPr>
          <p:cNvSpPr/>
          <p:nvPr/>
        </p:nvSpPr>
        <p:spPr>
          <a:xfrm>
            <a:off x="9601198" y="6214430"/>
            <a:ext cx="8026049" cy="1338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tlCol="0" anchor="ctr"/>
          <a:lstStyle/>
          <a:p>
            <a:r>
              <a:rPr lang="en-US" sz="2800" b="1" dirty="0">
                <a:solidFill>
                  <a:srgbClr val="2A4E5B"/>
                </a:solidFill>
              </a:rPr>
              <a:t>Acquire companies and IP assets strategically</a:t>
            </a:r>
            <a:endParaRPr lang="de-DE" sz="2800" b="1" dirty="0">
              <a:solidFill>
                <a:srgbClr val="2A4E5B"/>
              </a:solidFill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DFF7657-D15E-B23B-4001-7C41D9EA3DC7}"/>
              </a:ext>
            </a:extLst>
          </p:cNvPr>
          <p:cNvSpPr/>
          <p:nvPr/>
        </p:nvSpPr>
        <p:spPr>
          <a:xfrm>
            <a:off x="9601198" y="7935602"/>
            <a:ext cx="8026049" cy="1338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tlCol="0" anchor="ctr"/>
          <a:lstStyle/>
          <a:p>
            <a:r>
              <a:rPr lang="en-US" sz="2800" b="1" dirty="0">
                <a:solidFill>
                  <a:srgbClr val="2A4E5B"/>
                </a:solidFill>
              </a:rPr>
              <a:t>Incubate new businesses and spinoffs</a:t>
            </a:r>
            <a:endParaRPr lang="de-DE" sz="2800" b="1" dirty="0">
              <a:solidFill>
                <a:srgbClr val="2A4E5B"/>
              </a:solidFill>
            </a:endParaRPr>
          </a:p>
        </p:txBody>
      </p:sp>
      <p:sp>
        <p:nvSpPr>
          <p:cNvPr id="3" name="TextBox 62">
            <a:extLst>
              <a:ext uri="{FF2B5EF4-FFF2-40B4-BE49-F238E27FC236}">
                <a16:creationId xmlns:a16="http://schemas.microsoft.com/office/drawing/2014/main" id="{313CD193-2815-8A04-D852-51A55DCCAFEF}"/>
              </a:ext>
            </a:extLst>
          </p:cNvPr>
          <p:cNvSpPr txBox="1"/>
          <p:nvPr/>
        </p:nvSpPr>
        <p:spPr>
          <a:xfrm>
            <a:off x="6477000" y="9639300"/>
            <a:ext cx="495300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rlow Medium"/>
                <a:ea typeface="+mn-ea"/>
                <a:cs typeface="+mn-cs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31942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" y="688971"/>
            <a:ext cx="1811406" cy="568329"/>
          </a:xfrm>
          <a:prstGeom prst="rect">
            <a:avLst/>
          </a:prstGeom>
        </p:spPr>
      </p:pic>
      <p:sp>
        <p:nvSpPr>
          <p:cNvPr id="81" name="TextBox 62">
            <a:extLst>
              <a:ext uri="{FF2B5EF4-FFF2-40B4-BE49-F238E27FC236}">
                <a16:creationId xmlns:a16="http://schemas.microsoft.com/office/drawing/2014/main" id="{DD896A77-CF1E-3B88-A86B-B4DA45517DD0}"/>
              </a:ext>
            </a:extLst>
          </p:cNvPr>
          <p:cNvSpPr txBox="1"/>
          <p:nvPr/>
        </p:nvSpPr>
        <p:spPr>
          <a:xfrm>
            <a:off x="2305620" y="495300"/>
            <a:ext cx="13848780" cy="1338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McKinsey - The Four Pillars of Innovation 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F</a:t>
            </a:r>
            <a:r>
              <a:rPr lang="en-US" sz="2800" b="1" dirty="0">
                <a:effectLst/>
              </a:rPr>
              <a:t>our key areas to drive growth and outperform competitors: Aspire, Activate, Execute, Extend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Medium"/>
              <a:ea typeface="+mn-ea"/>
              <a:cs typeface="+mn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4156E2D-4A9C-FFBA-56DE-BE55A5BE201B}"/>
              </a:ext>
            </a:extLst>
          </p:cNvPr>
          <p:cNvSpPr/>
          <p:nvPr/>
        </p:nvSpPr>
        <p:spPr>
          <a:xfrm>
            <a:off x="2305620" y="2731794"/>
            <a:ext cx="3060000" cy="30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/>
              <a:t>Aspire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755E341-8007-836F-FBBE-347C2C8A4A1D}"/>
              </a:ext>
            </a:extLst>
          </p:cNvPr>
          <p:cNvSpPr/>
          <p:nvPr/>
        </p:nvSpPr>
        <p:spPr>
          <a:xfrm>
            <a:off x="9601198" y="2746565"/>
            <a:ext cx="8026049" cy="1338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tlCol="0" anchor="ctr"/>
          <a:lstStyle/>
          <a:p>
            <a:r>
              <a:rPr lang="en-US" sz="2800" b="1" dirty="0">
                <a:solidFill>
                  <a:srgbClr val="2A4E5B"/>
                </a:solidFill>
              </a:rPr>
              <a:t>Build critical innovation capabilities in R&amp;D  and IT</a:t>
            </a:r>
            <a:endParaRPr lang="de-DE" sz="2800" b="1" dirty="0">
              <a:solidFill>
                <a:srgbClr val="2A4E5B"/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9CDA610-75C4-5026-B176-385503B814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6898" y="594296"/>
            <a:ext cx="1210349" cy="1210349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93811180-7BB1-D643-2C3D-021868E36BE3}"/>
              </a:ext>
            </a:extLst>
          </p:cNvPr>
          <p:cNvSpPr/>
          <p:nvPr/>
        </p:nvSpPr>
        <p:spPr>
          <a:xfrm>
            <a:off x="5893500" y="2746565"/>
            <a:ext cx="3060000" cy="30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/>
              <a:t>Activate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0D01D73-5240-9CB2-C7BE-F5C0E6ACFC6B}"/>
              </a:ext>
            </a:extLst>
          </p:cNvPr>
          <p:cNvSpPr/>
          <p:nvPr/>
        </p:nvSpPr>
        <p:spPr>
          <a:xfrm>
            <a:off x="2305620" y="6185190"/>
            <a:ext cx="3060000" cy="3060000"/>
          </a:xfrm>
          <a:prstGeom prst="rect">
            <a:avLst/>
          </a:prstGeom>
          <a:solidFill>
            <a:srgbClr val="2A4E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/>
              <a:t>Execute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A58D764-0297-1002-D581-0A7760E98587}"/>
              </a:ext>
            </a:extLst>
          </p:cNvPr>
          <p:cNvSpPr/>
          <p:nvPr/>
        </p:nvSpPr>
        <p:spPr>
          <a:xfrm>
            <a:off x="5893500" y="6185190"/>
            <a:ext cx="3060000" cy="30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 err="1"/>
              <a:t>Extend</a:t>
            </a:r>
            <a:endParaRPr lang="de-DE" sz="4400" b="1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76490E2-7742-8C74-BEB7-1AD679A41C84}"/>
              </a:ext>
            </a:extLst>
          </p:cNvPr>
          <p:cNvSpPr/>
          <p:nvPr/>
        </p:nvSpPr>
        <p:spPr>
          <a:xfrm>
            <a:off x="9601198" y="4467737"/>
            <a:ext cx="8026049" cy="1338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tlCol="0" anchor="ctr"/>
          <a:lstStyle/>
          <a:p>
            <a:r>
              <a:rPr lang="en-US" sz="2800" b="1" dirty="0">
                <a:solidFill>
                  <a:srgbClr val="2A4E5B"/>
                </a:solidFill>
              </a:rPr>
              <a:t>Leverage advanced analytics and AI for growth insights</a:t>
            </a:r>
            <a:endParaRPr lang="de-DE" sz="2800" b="1" dirty="0">
              <a:solidFill>
                <a:srgbClr val="2A4E5B"/>
              </a:solidFill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F05639B-0D0B-AC28-496B-0F643D211E4C}"/>
              </a:ext>
            </a:extLst>
          </p:cNvPr>
          <p:cNvSpPr/>
          <p:nvPr/>
        </p:nvSpPr>
        <p:spPr>
          <a:xfrm>
            <a:off x="9601198" y="6214430"/>
            <a:ext cx="8026049" cy="1338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tlCol="0" anchor="ctr"/>
          <a:lstStyle/>
          <a:p>
            <a:r>
              <a:rPr lang="en-US" sz="2800" b="1" dirty="0">
                <a:solidFill>
                  <a:srgbClr val="2A4E5B"/>
                </a:solidFill>
              </a:rPr>
              <a:t>Accelerate development with digital prototypes</a:t>
            </a:r>
            <a:endParaRPr lang="de-DE" sz="2800" b="1" dirty="0">
              <a:solidFill>
                <a:srgbClr val="2A4E5B"/>
              </a:solidFill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DFF7657-D15E-B23B-4001-7C41D9EA3DC7}"/>
              </a:ext>
            </a:extLst>
          </p:cNvPr>
          <p:cNvSpPr/>
          <p:nvPr/>
        </p:nvSpPr>
        <p:spPr>
          <a:xfrm>
            <a:off x="9601198" y="7935602"/>
            <a:ext cx="8026049" cy="1338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tlCol="0" anchor="ctr"/>
          <a:lstStyle/>
          <a:p>
            <a:r>
              <a:rPr lang="en-US" sz="2800" b="1" dirty="0">
                <a:solidFill>
                  <a:srgbClr val="2A4E5B"/>
                </a:solidFill>
              </a:rPr>
              <a:t>Rapid testing and iterations with customers</a:t>
            </a:r>
            <a:endParaRPr lang="de-DE" sz="2800" b="1" dirty="0">
              <a:solidFill>
                <a:srgbClr val="2A4E5B"/>
              </a:solidFill>
            </a:endParaRPr>
          </a:p>
        </p:txBody>
      </p:sp>
      <p:sp>
        <p:nvSpPr>
          <p:cNvPr id="3" name="TextBox 62">
            <a:extLst>
              <a:ext uri="{FF2B5EF4-FFF2-40B4-BE49-F238E27FC236}">
                <a16:creationId xmlns:a16="http://schemas.microsoft.com/office/drawing/2014/main" id="{DC04B74E-C4CE-7A07-7C05-D5166B6FA15E}"/>
              </a:ext>
            </a:extLst>
          </p:cNvPr>
          <p:cNvSpPr txBox="1"/>
          <p:nvPr/>
        </p:nvSpPr>
        <p:spPr>
          <a:xfrm>
            <a:off x="6477000" y="9639300"/>
            <a:ext cx="495300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rlow Medium"/>
                <a:ea typeface="+mn-ea"/>
                <a:cs typeface="+mn-cs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8542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" y="688971"/>
            <a:ext cx="1811406" cy="568329"/>
          </a:xfrm>
          <a:prstGeom prst="rect">
            <a:avLst/>
          </a:prstGeom>
        </p:spPr>
      </p:pic>
      <p:sp>
        <p:nvSpPr>
          <p:cNvPr id="81" name="TextBox 62">
            <a:extLst>
              <a:ext uri="{FF2B5EF4-FFF2-40B4-BE49-F238E27FC236}">
                <a16:creationId xmlns:a16="http://schemas.microsoft.com/office/drawing/2014/main" id="{DD896A77-CF1E-3B88-A86B-B4DA45517DD0}"/>
              </a:ext>
            </a:extLst>
          </p:cNvPr>
          <p:cNvSpPr txBox="1"/>
          <p:nvPr/>
        </p:nvSpPr>
        <p:spPr>
          <a:xfrm>
            <a:off x="2305620" y="495300"/>
            <a:ext cx="13848780" cy="1338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McKinsey - The Four Pillars of Innovation 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F</a:t>
            </a:r>
            <a:r>
              <a:rPr lang="en-US" sz="2800" b="1" dirty="0">
                <a:effectLst/>
              </a:rPr>
              <a:t>our key areas to drive growth and outperform competitors: Aspire, Activate, Execute, Extend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Medium"/>
              <a:ea typeface="+mn-ea"/>
              <a:cs typeface="+mn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4156E2D-4A9C-FFBA-56DE-BE55A5BE201B}"/>
              </a:ext>
            </a:extLst>
          </p:cNvPr>
          <p:cNvSpPr/>
          <p:nvPr/>
        </p:nvSpPr>
        <p:spPr>
          <a:xfrm>
            <a:off x="2305620" y="2731794"/>
            <a:ext cx="3060000" cy="30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/>
              <a:t>Aspire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755E341-8007-836F-FBBE-347C2C8A4A1D}"/>
              </a:ext>
            </a:extLst>
          </p:cNvPr>
          <p:cNvSpPr/>
          <p:nvPr/>
        </p:nvSpPr>
        <p:spPr>
          <a:xfrm>
            <a:off x="9601198" y="2746565"/>
            <a:ext cx="8026049" cy="1338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tlCol="0" anchor="ctr"/>
          <a:lstStyle/>
          <a:p>
            <a:r>
              <a:rPr lang="en-US" sz="2800" b="1" dirty="0">
                <a:solidFill>
                  <a:srgbClr val="2A4E5B"/>
                </a:solidFill>
              </a:rPr>
              <a:t>Tap ecosystem of startups, universities, partners</a:t>
            </a:r>
            <a:endParaRPr lang="de-DE" sz="2800" b="1" dirty="0">
              <a:solidFill>
                <a:srgbClr val="2A4E5B"/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9CDA610-75C4-5026-B176-385503B814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6898" y="594296"/>
            <a:ext cx="1210349" cy="1210349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93811180-7BB1-D643-2C3D-021868E36BE3}"/>
              </a:ext>
            </a:extLst>
          </p:cNvPr>
          <p:cNvSpPr/>
          <p:nvPr/>
        </p:nvSpPr>
        <p:spPr>
          <a:xfrm>
            <a:off x="5893500" y="2746565"/>
            <a:ext cx="3060000" cy="30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/>
              <a:t>Activate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0D01D73-5240-9CB2-C7BE-F5C0E6ACFC6B}"/>
              </a:ext>
            </a:extLst>
          </p:cNvPr>
          <p:cNvSpPr/>
          <p:nvPr/>
        </p:nvSpPr>
        <p:spPr>
          <a:xfrm>
            <a:off x="2305620" y="6185190"/>
            <a:ext cx="3060000" cy="30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/>
              <a:t>Execute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A58D764-0297-1002-D581-0A7760E98587}"/>
              </a:ext>
            </a:extLst>
          </p:cNvPr>
          <p:cNvSpPr/>
          <p:nvPr/>
        </p:nvSpPr>
        <p:spPr>
          <a:xfrm>
            <a:off x="5893500" y="6185190"/>
            <a:ext cx="3060000" cy="3060000"/>
          </a:xfrm>
          <a:prstGeom prst="rect">
            <a:avLst/>
          </a:prstGeom>
          <a:solidFill>
            <a:srgbClr val="2A4E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 err="1"/>
              <a:t>Extend</a:t>
            </a:r>
            <a:endParaRPr lang="de-DE" sz="4400" b="1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76490E2-7742-8C74-BEB7-1AD679A41C84}"/>
              </a:ext>
            </a:extLst>
          </p:cNvPr>
          <p:cNvSpPr/>
          <p:nvPr/>
        </p:nvSpPr>
        <p:spPr>
          <a:xfrm>
            <a:off x="9601198" y="4467737"/>
            <a:ext cx="8026049" cy="1338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tlCol="0" anchor="ctr"/>
          <a:lstStyle/>
          <a:p>
            <a:r>
              <a:rPr lang="en-US" sz="2800" b="1" dirty="0">
                <a:solidFill>
                  <a:srgbClr val="2A4E5B"/>
                </a:solidFill>
              </a:rPr>
              <a:t>Expand business models into new spaces</a:t>
            </a:r>
            <a:endParaRPr lang="de-DE" sz="2800" b="1" dirty="0">
              <a:solidFill>
                <a:srgbClr val="2A4E5B"/>
              </a:solidFill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F05639B-0D0B-AC28-496B-0F643D211E4C}"/>
              </a:ext>
            </a:extLst>
          </p:cNvPr>
          <p:cNvSpPr/>
          <p:nvPr/>
        </p:nvSpPr>
        <p:spPr>
          <a:xfrm>
            <a:off x="9601198" y="6214430"/>
            <a:ext cx="8026049" cy="1338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tlCol="0" anchor="ctr"/>
          <a:lstStyle/>
          <a:p>
            <a:r>
              <a:rPr lang="en-US" sz="2800" b="1" dirty="0">
                <a:solidFill>
                  <a:srgbClr val="2A4E5B"/>
                </a:solidFill>
              </a:rPr>
              <a:t>Rapidly mobilize to capture value from new innovations</a:t>
            </a:r>
            <a:endParaRPr lang="de-DE" sz="2800" b="1" dirty="0">
              <a:solidFill>
                <a:srgbClr val="2A4E5B"/>
              </a:solidFill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DFF7657-D15E-B23B-4001-7C41D9EA3DC7}"/>
              </a:ext>
            </a:extLst>
          </p:cNvPr>
          <p:cNvSpPr/>
          <p:nvPr/>
        </p:nvSpPr>
        <p:spPr>
          <a:xfrm>
            <a:off x="9601198" y="7935602"/>
            <a:ext cx="8026049" cy="1338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tlCol="0" anchor="ctr"/>
          <a:lstStyle/>
          <a:p>
            <a:r>
              <a:rPr lang="en-US" sz="2800" b="1" dirty="0">
                <a:solidFill>
                  <a:srgbClr val="2A4E5B"/>
                </a:solidFill>
              </a:rPr>
              <a:t>Flexible and creative partnering approach</a:t>
            </a:r>
            <a:endParaRPr lang="de-DE" sz="2800" b="1" dirty="0">
              <a:solidFill>
                <a:srgbClr val="2A4E5B"/>
              </a:solidFill>
            </a:endParaRPr>
          </a:p>
        </p:txBody>
      </p:sp>
      <p:sp>
        <p:nvSpPr>
          <p:cNvPr id="3" name="TextBox 62">
            <a:extLst>
              <a:ext uri="{FF2B5EF4-FFF2-40B4-BE49-F238E27FC236}">
                <a16:creationId xmlns:a16="http://schemas.microsoft.com/office/drawing/2014/main" id="{38B4B7E4-36D0-2B73-2C0A-DD34E219BAC7}"/>
              </a:ext>
            </a:extLst>
          </p:cNvPr>
          <p:cNvSpPr txBox="1"/>
          <p:nvPr/>
        </p:nvSpPr>
        <p:spPr>
          <a:xfrm>
            <a:off x="6477000" y="9639300"/>
            <a:ext cx="495300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rlow Medium"/>
                <a:ea typeface="+mn-ea"/>
                <a:cs typeface="+mn-cs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23299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Benutzerdefiniert</PresentationFormat>
  <Paragraphs>51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Berlin Sans FB Demi</vt:lpstr>
      <vt:lpstr>Barlow Medium</vt:lpstr>
      <vt:lpstr>Arial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Innovation</dc:title>
  <dc:creator>StrategyPunk.com</dc:creator>
  <cp:lastModifiedBy>Thomas Kriete</cp:lastModifiedBy>
  <cp:revision>16</cp:revision>
  <dcterms:created xsi:type="dcterms:W3CDTF">2006-08-16T00:00:00Z</dcterms:created>
  <dcterms:modified xsi:type="dcterms:W3CDTF">2023-11-22T20:48:09Z</dcterms:modified>
  <dc:identifier>DAFddzP5_EY</dc:identifier>
</cp:coreProperties>
</file>