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Barlow Bold" panose="020B0604020202020204" charset="0"/>
      <p:regular r:id="rId4"/>
    </p:embeddedFont>
    <p:embeddedFont>
      <p:font typeface="Barlow Semi-Bold" panose="020B0604020202020204" charset="0"/>
      <p:regular r:id="rId5"/>
    </p:embeddedFont>
    <p:embeddedFont>
      <p:font typeface="Barlow SemiCondensed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310" y="-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0448" y="7592966"/>
            <a:ext cx="2053200" cy="20532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11509" y="-1119750"/>
            <a:ext cx="2053200" cy="20532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ECF0F3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59300" y="-738750"/>
            <a:ext cx="2053200" cy="20532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-1119100" y="-714393"/>
            <a:ext cx="1750504" cy="4114800"/>
          </a:xfrm>
          <a:custGeom>
            <a:avLst/>
            <a:gdLst/>
            <a:ahLst/>
            <a:cxnLst/>
            <a:rect l="l" t="t" r="r" b="b"/>
            <a:pathLst>
              <a:path w="1750504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/>
          <p:cNvSpPr/>
          <p:nvPr/>
        </p:nvSpPr>
        <p:spPr>
          <a:xfrm>
            <a:off x="17659346" y="7577511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 rot="-5400000">
            <a:off x="5172972" y="8699310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Freeform 14"/>
          <p:cNvSpPr/>
          <p:nvPr/>
        </p:nvSpPr>
        <p:spPr>
          <a:xfrm rot="-5400000">
            <a:off x="8208194" y="-2551652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5" y="0"/>
                </a:lnTo>
                <a:lnTo>
                  <a:pt x="1750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Freeform 15"/>
          <p:cNvSpPr/>
          <p:nvPr/>
        </p:nvSpPr>
        <p:spPr>
          <a:xfrm>
            <a:off x="16190191" y="993562"/>
            <a:ext cx="1069109" cy="1069109"/>
          </a:xfrm>
          <a:custGeom>
            <a:avLst/>
            <a:gdLst/>
            <a:ahLst/>
            <a:cxnLst/>
            <a:rect l="l" t="t" r="r" b="b"/>
            <a:pathLst>
              <a:path w="1069109" h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Freeform 16"/>
          <p:cNvSpPr/>
          <p:nvPr/>
        </p:nvSpPr>
        <p:spPr>
          <a:xfrm>
            <a:off x="1680410" y="2969680"/>
            <a:ext cx="657699" cy="383932"/>
          </a:xfrm>
          <a:custGeom>
            <a:avLst/>
            <a:gdLst/>
            <a:ahLst/>
            <a:cxnLst/>
            <a:rect l="l" t="t" r="r" b="b"/>
            <a:pathLst>
              <a:path w="657699" h="383932">
                <a:moveTo>
                  <a:pt x="0" y="0"/>
                </a:moveTo>
                <a:lnTo>
                  <a:pt x="657700" y="0"/>
                </a:lnTo>
                <a:lnTo>
                  <a:pt x="657700" y="383932"/>
                </a:lnTo>
                <a:lnTo>
                  <a:pt x="0" y="383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Freeform 17"/>
          <p:cNvSpPr/>
          <p:nvPr/>
        </p:nvSpPr>
        <p:spPr>
          <a:xfrm>
            <a:off x="1862024" y="4391837"/>
            <a:ext cx="3298489" cy="3298489"/>
          </a:xfrm>
          <a:custGeom>
            <a:avLst/>
            <a:gdLst/>
            <a:ahLst/>
            <a:cxnLst/>
            <a:rect l="l" t="t" r="r" b="b"/>
            <a:pathLst>
              <a:path w="3298489" h="3298489">
                <a:moveTo>
                  <a:pt x="0" y="0"/>
                </a:moveTo>
                <a:lnTo>
                  <a:pt x="3298489" y="0"/>
                </a:lnTo>
                <a:lnTo>
                  <a:pt x="3298489" y="3298489"/>
                </a:lnTo>
                <a:lnTo>
                  <a:pt x="0" y="32984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TextBox 18"/>
          <p:cNvSpPr txBox="1"/>
          <p:nvPr/>
        </p:nvSpPr>
        <p:spPr>
          <a:xfrm>
            <a:off x="1413644" y="1104750"/>
            <a:ext cx="13369156" cy="767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799" spc="201" dirty="0">
                <a:solidFill>
                  <a:srgbClr val="000000"/>
                </a:solidFill>
                <a:latin typeface="Barlow Bold"/>
              </a:rPr>
              <a:t>SWOT ANALYSIS OF </a:t>
            </a:r>
            <a:r>
              <a:rPr lang="en-US" sz="4799" b="1" u="sng" spc="201" dirty="0">
                <a:solidFill>
                  <a:srgbClr val="000000"/>
                </a:solidFill>
                <a:latin typeface="Barlow Bold"/>
              </a:rPr>
              <a:t>FORD MOTOR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792278" y="9718557"/>
            <a:ext cx="9727202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84">
                <a:solidFill>
                  <a:srgbClr val="000000"/>
                </a:solidFill>
                <a:latin typeface="Barlow Bold"/>
              </a:rPr>
              <a:t>WWW.STRATEGYPUNK.COM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44C908FF-9CDB-A2D8-6F18-1997DFE3A3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64" y="2615487"/>
            <a:ext cx="11021530" cy="62980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3644" y="2526510"/>
            <a:ext cx="7556505" cy="3257399"/>
            <a:chOff x="0" y="0"/>
            <a:chExt cx="1790001" cy="77161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53BF9D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1487" y="2763856"/>
            <a:ext cx="782710" cy="795580"/>
            <a:chOff x="0" y="0"/>
            <a:chExt cx="528542" cy="5372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53BF9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270448" y="7592966"/>
            <a:ext cx="2053200" cy="20532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11509" y="-1119750"/>
            <a:ext cx="2053200" cy="205320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B6F7D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259300" y="-738750"/>
            <a:ext cx="2053200" cy="20532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30687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-1119100" y="-714393"/>
            <a:ext cx="1750504" cy="4114800"/>
          </a:xfrm>
          <a:custGeom>
            <a:avLst/>
            <a:gdLst/>
            <a:ahLst/>
            <a:cxnLst/>
            <a:rect l="l" t="t" r="r" b="b"/>
            <a:pathLst>
              <a:path w="1750504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Freeform 18"/>
          <p:cNvSpPr/>
          <p:nvPr/>
        </p:nvSpPr>
        <p:spPr>
          <a:xfrm>
            <a:off x="17659346" y="7577511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Freeform 19"/>
          <p:cNvSpPr/>
          <p:nvPr/>
        </p:nvSpPr>
        <p:spPr>
          <a:xfrm rot="-5400000">
            <a:off x="5172972" y="8699310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4" y="0"/>
                </a:lnTo>
                <a:lnTo>
                  <a:pt x="1750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0" name="Freeform 20"/>
          <p:cNvSpPr/>
          <p:nvPr/>
        </p:nvSpPr>
        <p:spPr>
          <a:xfrm rot="-5400000">
            <a:off x="8208194" y="-2551652"/>
            <a:ext cx="1750505" cy="4114800"/>
          </a:xfrm>
          <a:custGeom>
            <a:avLst/>
            <a:gdLst/>
            <a:ahLst/>
            <a:cxnLst/>
            <a:rect l="l" t="t" r="r" b="b"/>
            <a:pathLst>
              <a:path w="1750505" h="4114800">
                <a:moveTo>
                  <a:pt x="0" y="0"/>
                </a:moveTo>
                <a:lnTo>
                  <a:pt x="1750505" y="0"/>
                </a:lnTo>
                <a:lnTo>
                  <a:pt x="17505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21" name="Group 21"/>
          <p:cNvGrpSpPr/>
          <p:nvPr/>
        </p:nvGrpSpPr>
        <p:grpSpPr>
          <a:xfrm>
            <a:off x="1413644" y="6203984"/>
            <a:ext cx="7556505" cy="3257399"/>
            <a:chOff x="0" y="0"/>
            <a:chExt cx="1790001" cy="77161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FFC54D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31487" y="6441330"/>
            <a:ext cx="782710" cy="795580"/>
            <a:chOff x="0" y="0"/>
            <a:chExt cx="528542" cy="537232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FFC54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751199" y="2526510"/>
            <a:ext cx="7556505" cy="3257399"/>
            <a:chOff x="0" y="0"/>
            <a:chExt cx="1790001" cy="77161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BD4291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69042" y="2763856"/>
            <a:ext cx="782710" cy="795580"/>
            <a:chOff x="0" y="0"/>
            <a:chExt cx="528542" cy="53723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BD4291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751199" y="6203984"/>
            <a:ext cx="7556505" cy="3257399"/>
            <a:chOff x="0" y="0"/>
            <a:chExt cx="1790001" cy="771619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790001" cy="771619"/>
            </a:xfrm>
            <a:custGeom>
              <a:avLst/>
              <a:gdLst/>
              <a:ahLst/>
              <a:cxnLst/>
              <a:rect l="l" t="t" r="r" b="b"/>
              <a:pathLst>
                <a:path w="1790001" h="771619">
                  <a:moveTo>
                    <a:pt x="20491" y="0"/>
                  </a:moveTo>
                  <a:lnTo>
                    <a:pt x="1769510" y="0"/>
                  </a:lnTo>
                  <a:cubicBezTo>
                    <a:pt x="1774945" y="0"/>
                    <a:pt x="1780156" y="2159"/>
                    <a:pt x="1783999" y="6002"/>
                  </a:cubicBezTo>
                  <a:cubicBezTo>
                    <a:pt x="1787842" y="9844"/>
                    <a:pt x="1790001" y="15056"/>
                    <a:pt x="1790001" y="20491"/>
                  </a:cubicBezTo>
                  <a:lnTo>
                    <a:pt x="1790001" y="751129"/>
                  </a:lnTo>
                  <a:cubicBezTo>
                    <a:pt x="1790001" y="762445"/>
                    <a:pt x="1780827" y="771619"/>
                    <a:pt x="1769510" y="771619"/>
                  </a:cubicBezTo>
                  <a:lnTo>
                    <a:pt x="20491" y="771619"/>
                  </a:lnTo>
                  <a:cubicBezTo>
                    <a:pt x="15056" y="771619"/>
                    <a:pt x="9844" y="769461"/>
                    <a:pt x="6002" y="765618"/>
                  </a:cubicBezTo>
                  <a:cubicBezTo>
                    <a:pt x="2159" y="761775"/>
                    <a:pt x="0" y="756563"/>
                    <a:pt x="0" y="751129"/>
                  </a:cubicBezTo>
                  <a:lnTo>
                    <a:pt x="0" y="20491"/>
                  </a:lnTo>
                  <a:cubicBezTo>
                    <a:pt x="0" y="15056"/>
                    <a:pt x="2159" y="9844"/>
                    <a:pt x="6002" y="6002"/>
                  </a:cubicBezTo>
                  <a:cubicBezTo>
                    <a:pt x="9844" y="2159"/>
                    <a:pt x="15056" y="0"/>
                    <a:pt x="20491" y="0"/>
                  </a:cubicBezTo>
                  <a:close/>
                </a:path>
              </a:pathLst>
            </a:custGeom>
            <a:solidFill>
              <a:srgbClr val="FFFFFF"/>
            </a:solidFill>
            <a:ln w="57150" cap="sq">
              <a:solidFill>
                <a:srgbClr val="F94C66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969042" y="6441330"/>
            <a:ext cx="782710" cy="795580"/>
            <a:chOff x="0" y="0"/>
            <a:chExt cx="528542" cy="537232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528542" cy="537232"/>
            </a:xfrm>
            <a:custGeom>
              <a:avLst/>
              <a:gdLst/>
              <a:ahLst/>
              <a:cxnLst/>
              <a:rect l="l" t="t" r="r" b="b"/>
              <a:pathLst>
                <a:path w="528542" h="537232">
                  <a:moveTo>
                    <a:pt x="148368" y="0"/>
                  </a:moveTo>
                  <a:lnTo>
                    <a:pt x="380174" y="0"/>
                  </a:lnTo>
                  <a:cubicBezTo>
                    <a:pt x="462115" y="0"/>
                    <a:pt x="528542" y="66426"/>
                    <a:pt x="528542" y="148368"/>
                  </a:cubicBezTo>
                  <a:lnTo>
                    <a:pt x="528542" y="388864"/>
                  </a:lnTo>
                  <a:cubicBezTo>
                    <a:pt x="528542" y="428214"/>
                    <a:pt x="512910" y="465952"/>
                    <a:pt x="485086" y="493776"/>
                  </a:cubicBezTo>
                  <a:cubicBezTo>
                    <a:pt x="457261" y="521600"/>
                    <a:pt x="419523" y="537232"/>
                    <a:pt x="380174" y="537232"/>
                  </a:cubicBezTo>
                  <a:lnTo>
                    <a:pt x="148368" y="537232"/>
                  </a:lnTo>
                  <a:cubicBezTo>
                    <a:pt x="109018" y="537232"/>
                    <a:pt x="71280" y="521600"/>
                    <a:pt x="43456" y="493776"/>
                  </a:cubicBezTo>
                  <a:cubicBezTo>
                    <a:pt x="15632" y="465952"/>
                    <a:pt x="0" y="428214"/>
                    <a:pt x="0" y="388864"/>
                  </a:cubicBezTo>
                  <a:lnTo>
                    <a:pt x="0" y="148368"/>
                  </a:lnTo>
                  <a:cubicBezTo>
                    <a:pt x="0" y="109018"/>
                    <a:pt x="15632" y="71280"/>
                    <a:pt x="43456" y="43456"/>
                  </a:cubicBezTo>
                  <a:cubicBezTo>
                    <a:pt x="71280" y="15632"/>
                    <a:pt x="109018" y="0"/>
                    <a:pt x="148368" y="0"/>
                  </a:cubicBezTo>
                  <a:close/>
                </a:path>
              </a:pathLst>
            </a:custGeom>
            <a:solidFill>
              <a:srgbClr val="F94C66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23"/>
                </a:lnSpc>
              </a:pPr>
              <a:endParaRPr/>
            </a:p>
          </p:txBody>
        </p:sp>
      </p:grpSp>
      <p:sp>
        <p:nvSpPr>
          <p:cNvPr id="39" name="Freeform 39"/>
          <p:cNvSpPr/>
          <p:nvPr/>
        </p:nvSpPr>
        <p:spPr>
          <a:xfrm>
            <a:off x="16190191" y="993562"/>
            <a:ext cx="1069109" cy="1069109"/>
          </a:xfrm>
          <a:custGeom>
            <a:avLst/>
            <a:gdLst/>
            <a:ahLst/>
            <a:cxnLst/>
            <a:rect l="l" t="t" r="r" b="b"/>
            <a:pathLst>
              <a:path w="1069109" h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0" name="Freeform 40"/>
          <p:cNvSpPr/>
          <p:nvPr/>
        </p:nvSpPr>
        <p:spPr>
          <a:xfrm>
            <a:off x="1680410" y="2969680"/>
            <a:ext cx="657699" cy="383932"/>
          </a:xfrm>
          <a:custGeom>
            <a:avLst/>
            <a:gdLst/>
            <a:ahLst/>
            <a:cxnLst/>
            <a:rect l="l" t="t" r="r" b="b"/>
            <a:pathLst>
              <a:path w="657699" h="383932">
                <a:moveTo>
                  <a:pt x="0" y="0"/>
                </a:moveTo>
                <a:lnTo>
                  <a:pt x="657700" y="0"/>
                </a:lnTo>
                <a:lnTo>
                  <a:pt x="657700" y="383932"/>
                </a:lnTo>
                <a:lnTo>
                  <a:pt x="0" y="3839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1" name="Freeform 41"/>
          <p:cNvSpPr/>
          <p:nvPr/>
        </p:nvSpPr>
        <p:spPr>
          <a:xfrm>
            <a:off x="14788880" y="993562"/>
            <a:ext cx="1069109" cy="1069109"/>
          </a:xfrm>
          <a:custGeom>
            <a:avLst/>
            <a:gdLst/>
            <a:ahLst/>
            <a:cxnLst/>
            <a:rect l="l" t="t" r="r" b="b"/>
            <a:pathLst>
              <a:path w="1069109" h="1069109">
                <a:moveTo>
                  <a:pt x="0" y="0"/>
                </a:moveTo>
                <a:lnTo>
                  <a:pt x="1069109" y="0"/>
                </a:lnTo>
                <a:lnTo>
                  <a:pt x="1069109" y="1069109"/>
                </a:lnTo>
                <a:lnTo>
                  <a:pt x="0" y="10691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2" name="Freeform 42"/>
          <p:cNvSpPr/>
          <p:nvPr/>
        </p:nvSpPr>
        <p:spPr>
          <a:xfrm>
            <a:off x="10078565" y="6593574"/>
            <a:ext cx="563664" cy="491092"/>
          </a:xfrm>
          <a:custGeom>
            <a:avLst/>
            <a:gdLst/>
            <a:ahLst/>
            <a:cxnLst/>
            <a:rect l="l" t="t" r="r" b="b"/>
            <a:pathLst>
              <a:path w="563664" h="491092">
                <a:moveTo>
                  <a:pt x="0" y="0"/>
                </a:moveTo>
                <a:lnTo>
                  <a:pt x="563665" y="0"/>
                </a:lnTo>
                <a:lnTo>
                  <a:pt x="563665" y="491092"/>
                </a:lnTo>
                <a:lnTo>
                  <a:pt x="0" y="4910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3" name="Freeform 43"/>
          <p:cNvSpPr/>
          <p:nvPr/>
        </p:nvSpPr>
        <p:spPr>
          <a:xfrm>
            <a:off x="10111145" y="2912394"/>
            <a:ext cx="498504" cy="498504"/>
          </a:xfrm>
          <a:custGeom>
            <a:avLst/>
            <a:gdLst/>
            <a:ahLst/>
            <a:cxnLst/>
            <a:rect l="l" t="t" r="r" b="b"/>
            <a:pathLst>
              <a:path w="498504" h="498504">
                <a:moveTo>
                  <a:pt x="0" y="0"/>
                </a:moveTo>
                <a:lnTo>
                  <a:pt x="498505" y="0"/>
                </a:lnTo>
                <a:lnTo>
                  <a:pt x="498505" y="498504"/>
                </a:lnTo>
                <a:lnTo>
                  <a:pt x="0" y="4985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4" name="Freeform 44"/>
          <p:cNvSpPr/>
          <p:nvPr/>
        </p:nvSpPr>
        <p:spPr>
          <a:xfrm>
            <a:off x="1724806" y="6557625"/>
            <a:ext cx="577370" cy="577370"/>
          </a:xfrm>
          <a:custGeom>
            <a:avLst/>
            <a:gdLst/>
            <a:ahLst/>
            <a:cxnLst/>
            <a:rect l="l" t="t" r="r" b="b"/>
            <a:pathLst>
              <a:path w="577370" h="577370">
                <a:moveTo>
                  <a:pt x="0" y="0"/>
                </a:moveTo>
                <a:lnTo>
                  <a:pt x="577370" y="0"/>
                </a:lnTo>
                <a:lnTo>
                  <a:pt x="577370" y="577370"/>
                </a:lnTo>
                <a:lnTo>
                  <a:pt x="0" y="57737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5" name="TextBox 45"/>
          <p:cNvSpPr txBox="1"/>
          <p:nvPr/>
        </p:nvSpPr>
        <p:spPr>
          <a:xfrm>
            <a:off x="1413644" y="1104750"/>
            <a:ext cx="12607156" cy="767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4799" spc="201" dirty="0">
                <a:solidFill>
                  <a:srgbClr val="000000"/>
                </a:solidFill>
                <a:latin typeface="Barlow Bold"/>
              </a:rPr>
              <a:t>SWOT ANALYSIS OF </a:t>
            </a:r>
            <a:r>
              <a:rPr lang="en-US" sz="4799" b="1" u="sng" spc="201" dirty="0">
                <a:solidFill>
                  <a:srgbClr val="000000"/>
                </a:solidFill>
                <a:latin typeface="Barlow Bold"/>
              </a:rPr>
              <a:t>FORD MOTOR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740326" y="2813476"/>
            <a:ext cx="4683349" cy="595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 dirty="0">
                <a:solidFill>
                  <a:srgbClr val="000000"/>
                </a:solidFill>
                <a:latin typeface="Barlow Semi-Bold"/>
              </a:rPr>
              <a:t>Strengths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631487" y="3660673"/>
            <a:ext cx="7044639" cy="2061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000" spc="100" dirty="0">
                <a:solidFill>
                  <a:srgbClr val="000000"/>
                </a:solidFill>
                <a:latin typeface="Barlow SemiCondensed"/>
              </a:rPr>
              <a:t>Iconic brand with strong recognition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000" spc="100" dirty="0">
                <a:solidFill>
                  <a:srgbClr val="000000"/>
                </a:solidFill>
                <a:latin typeface="Barlow SemiCondensed"/>
              </a:rPr>
              <a:t>Dominant in U.S. truck segment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000" spc="100" dirty="0">
                <a:solidFill>
                  <a:srgbClr val="000000"/>
                </a:solidFill>
                <a:latin typeface="Barlow SemiCondensed"/>
              </a:rPr>
              <a:t>Global presence with large-scale operations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000" spc="100" dirty="0">
                <a:solidFill>
                  <a:srgbClr val="000000"/>
                </a:solidFill>
                <a:latin typeface="Barlow SemiCondensed"/>
              </a:rPr>
              <a:t>Extensive U.S. dealership network and robust R&amp;D investment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740326" y="6490950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>
                <a:solidFill>
                  <a:srgbClr val="000000"/>
                </a:solidFill>
                <a:latin typeface="Barlow Semi-Bold"/>
              </a:rPr>
              <a:t>Opportunities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631486" y="7338147"/>
            <a:ext cx="7070731" cy="2056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2000" spc="100" dirty="0">
                <a:solidFill>
                  <a:srgbClr val="000000"/>
                </a:solidFill>
                <a:latin typeface="Barlow SemiCondensed"/>
              </a:rPr>
              <a:t>Rising demand for trucks and SUVs</a:t>
            </a:r>
          </a:p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2000" spc="100" dirty="0">
                <a:solidFill>
                  <a:srgbClr val="000000"/>
                </a:solidFill>
                <a:latin typeface="Barlow SemiCondensed"/>
              </a:rPr>
              <a:t>Expanding electric vehicle lineup</a:t>
            </a:r>
          </a:p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2000" spc="100" dirty="0">
                <a:solidFill>
                  <a:srgbClr val="000000"/>
                </a:solidFill>
                <a:latin typeface="Barlow SemiCondensed"/>
              </a:rPr>
              <a:t>Potential in autonomous driving tech</a:t>
            </a:r>
          </a:p>
          <a:p>
            <a:pPr marL="415914" lvl="1" indent="-207957">
              <a:lnSpc>
                <a:spcPts val="3255"/>
              </a:lnSpc>
              <a:buFont typeface="Arial"/>
              <a:buChar char="•"/>
            </a:pPr>
            <a:r>
              <a:rPr lang="en-US" sz="2000" spc="100" dirty="0">
                <a:solidFill>
                  <a:srgbClr val="000000"/>
                </a:solidFill>
                <a:latin typeface="Barlow SemiCondensed"/>
              </a:rPr>
              <a:t>New revenue streams from digital services and strategic partnerships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1077881" y="2813476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 dirty="0">
                <a:solidFill>
                  <a:srgbClr val="000000"/>
                </a:solidFill>
                <a:latin typeface="Barlow Semi-Bold"/>
              </a:rPr>
              <a:t>Weaknesses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69042" y="3660673"/>
            <a:ext cx="7135944" cy="1628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000" spc="100" dirty="0">
                <a:solidFill>
                  <a:srgbClr val="000000"/>
                </a:solidFill>
                <a:latin typeface="Barlow SemiCondensed"/>
              </a:rPr>
              <a:t>Overreliance on North American market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000" spc="100" dirty="0">
                <a:solidFill>
                  <a:srgbClr val="000000"/>
                </a:solidFill>
                <a:latin typeface="Barlow SemiCondensed"/>
              </a:rPr>
              <a:t>Behind in the electric vehicle race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000" spc="100" dirty="0">
                <a:solidFill>
                  <a:srgbClr val="000000"/>
                </a:solidFill>
                <a:latin typeface="Barlow SemiCondensed"/>
              </a:rPr>
              <a:t>Recurring quality issues and vehicle recalls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000" spc="100" dirty="0">
                <a:solidFill>
                  <a:srgbClr val="000000"/>
                </a:solidFill>
                <a:latin typeface="Barlow SemiCondensed"/>
              </a:rPr>
              <a:t>High debt and complex corporate structure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1077881" y="6490950"/>
            <a:ext cx="4683349" cy="629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5194"/>
              </a:lnSpc>
              <a:spcBef>
                <a:spcPct val="0"/>
              </a:spcBef>
            </a:pPr>
            <a:r>
              <a:rPr lang="en-US" sz="3710" spc="118">
                <a:solidFill>
                  <a:srgbClr val="000000"/>
                </a:solidFill>
                <a:latin typeface="Barlow Semi-Bold"/>
              </a:rPr>
              <a:t>Threats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969042" y="7338147"/>
            <a:ext cx="7135944" cy="2061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000" spc="100" dirty="0">
                <a:solidFill>
                  <a:srgbClr val="000000"/>
                </a:solidFill>
                <a:latin typeface="Barlow SemiCondensed"/>
              </a:rPr>
              <a:t>Intense competition from both traditional and new players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000" spc="100" dirty="0">
                <a:solidFill>
                  <a:srgbClr val="000000"/>
                </a:solidFill>
                <a:latin typeface="Barlow SemiCondensed"/>
              </a:rPr>
              <a:t>Vulnerability to economic downturns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000" spc="100" dirty="0">
                <a:solidFill>
                  <a:srgbClr val="000000"/>
                </a:solidFill>
                <a:latin typeface="Barlow SemiCondensed"/>
              </a:rPr>
              <a:t>Supply chain volatility affecting production</a:t>
            </a:r>
          </a:p>
          <a:p>
            <a:pPr marL="415914" lvl="1" indent="-207957">
              <a:lnSpc>
                <a:spcPts val="3274"/>
              </a:lnSpc>
              <a:buFont typeface="Arial"/>
              <a:buChar char="•"/>
            </a:pPr>
            <a:r>
              <a:rPr lang="en-US" sz="2000" spc="100" dirty="0">
                <a:solidFill>
                  <a:srgbClr val="000000"/>
                </a:solidFill>
                <a:latin typeface="Barlow SemiCondensed"/>
              </a:rPr>
              <a:t>Increased costs due to material prices and regulatory compliance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792278" y="9718557"/>
            <a:ext cx="9727202" cy="358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spc="84">
                <a:solidFill>
                  <a:srgbClr val="000000"/>
                </a:solidFill>
                <a:latin typeface="Barlow Bold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Benutzerdefiniert</PresentationFormat>
  <Paragraphs>24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Barlow Bold</vt:lpstr>
      <vt:lpstr>Barlow Semi-Bold</vt:lpstr>
      <vt:lpstr>Calibri</vt:lpstr>
      <vt:lpstr>Arial</vt:lpstr>
      <vt:lpstr>Barlow SemiCondensed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Thomas Kriete</dc:creator>
  <cp:lastModifiedBy>Thomas Kriete</cp:lastModifiedBy>
  <cp:revision>8</cp:revision>
  <dcterms:created xsi:type="dcterms:W3CDTF">2006-08-16T00:00:00Z</dcterms:created>
  <dcterms:modified xsi:type="dcterms:W3CDTF">2023-11-07T20:26:53Z</dcterms:modified>
  <dc:identifier>DAFu_2z-U7Y</dc:identifier>
</cp:coreProperties>
</file>