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arlow Bold" panose="020B0604020202020204" charset="0"/>
      <p:regular r:id="rId4"/>
    </p:embeddedFont>
    <p:embeddedFont>
      <p:font typeface="Barlow Semi-Bold" panose="020B0604020202020204" charset="0"/>
      <p:regular r:id="rId5"/>
    </p:embeddedFont>
    <p:embeddedFont>
      <p:font typeface="Barlow SemiCondense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5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862024" y="4391837"/>
            <a:ext cx="3298489" cy="3298489"/>
          </a:xfrm>
          <a:custGeom>
            <a:avLst/>
            <a:gdLst/>
            <a:ahLst/>
            <a:cxnLst/>
            <a:rect l="l" t="t" r="r" b="b"/>
            <a:pathLst>
              <a:path w="3298489" h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413644" y="1104750"/>
            <a:ext cx="13369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HYUNDAI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3DB72A5-1DB8-55AC-4CCF-235B71A5A2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90" y="2689892"/>
            <a:ext cx="9753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644" y="2526510"/>
            <a:ext cx="7556505" cy="3257399"/>
            <a:chOff x="0" y="0"/>
            <a:chExt cx="1790001" cy="771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487" y="2763856"/>
            <a:ext cx="782710" cy="795580"/>
            <a:chOff x="0" y="0"/>
            <a:chExt cx="528542" cy="537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413644" y="6203984"/>
            <a:ext cx="7556505" cy="3257399"/>
            <a:chOff x="0" y="0"/>
            <a:chExt cx="1790001" cy="771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1487" y="6441330"/>
            <a:ext cx="782710" cy="795580"/>
            <a:chOff x="0" y="0"/>
            <a:chExt cx="528542" cy="537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1199" y="2526510"/>
            <a:ext cx="7556505" cy="3257399"/>
            <a:chOff x="0" y="0"/>
            <a:chExt cx="1790001" cy="7716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69042" y="2763856"/>
            <a:ext cx="782710" cy="795580"/>
            <a:chOff x="0" y="0"/>
            <a:chExt cx="528542" cy="5372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51199" y="6203984"/>
            <a:ext cx="7556505" cy="3257399"/>
            <a:chOff x="0" y="0"/>
            <a:chExt cx="1790001" cy="7716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969042" y="6441330"/>
            <a:ext cx="782710" cy="795580"/>
            <a:chOff x="0" y="0"/>
            <a:chExt cx="528542" cy="5372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4788880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0078565" y="6593574"/>
            <a:ext cx="563664" cy="491092"/>
          </a:xfrm>
          <a:custGeom>
            <a:avLst/>
            <a:gdLst/>
            <a:ahLst/>
            <a:cxnLst/>
            <a:rect l="l" t="t" r="r" b="b"/>
            <a:pathLst>
              <a:path w="563664" h="491092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0111145" y="2912394"/>
            <a:ext cx="498504" cy="498504"/>
          </a:xfrm>
          <a:custGeom>
            <a:avLst/>
            <a:gdLst/>
            <a:ahLst/>
            <a:cxnLst/>
            <a:rect l="l" t="t" r="r" b="b"/>
            <a:pathLst>
              <a:path w="498504" h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24806" y="6557625"/>
            <a:ext cx="577370" cy="577370"/>
          </a:xfrm>
          <a:custGeom>
            <a:avLst/>
            <a:gdLst/>
            <a:ahLst/>
            <a:cxnLst/>
            <a:rect l="l" t="t" r="r" b="b"/>
            <a:pathLst>
              <a:path w="577370" h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13644" y="1104750"/>
            <a:ext cx="12607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HYUNDAI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40326" y="2813476"/>
            <a:ext cx="4683349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31487" y="3660673"/>
            <a:ext cx="7044639" cy="162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Recognized global brand, ranked 35th in value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Diverse vehicle range, from small cars to luxury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Competitive pricing strategy for cost-conscious consumers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Large-scale, efficient manufacturing capabilities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740326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31486" y="7338147"/>
            <a:ext cx="7070731" cy="1628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Expansion potential in the booming SUV segment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Growth prospects in emerging economies with rising incomes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Scope in eco-friendly and autonomous mobility solutions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Potential for strategic tech partnerships and Genesis brand growth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77881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69042" y="3660673"/>
            <a:ext cx="7135944" cy="162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Lower prestige compared to luxury competitors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Sedan-focused lineup in SUV-favoring market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Underperformance in the critical Chinese market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High operating costs and perceived quality issues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77881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69042" y="7338147"/>
            <a:ext cx="7338662" cy="2051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High competition from established automotive giants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Cost pressures from rising prices of raw materials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Compliance costs with stringent global emission regulations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Market disruption by electric vehicle (EV) startups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1600" spc="100" dirty="0">
                <a:solidFill>
                  <a:srgbClr val="000000"/>
                </a:solidFill>
                <a:latin typeface="Barlow SemiCondensed"/>
              </a:rPr>
              <a:t>Sensitivity to economic downturns impacting sales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Benutzerdefiniert</PresentationFormat>
  <Paragraphs>25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Barlow SemiCondensed</vt:lpstr>
      <vt:lpstr>Calibri</vt:lpstr>
      <vt:lpstr>Arial</vt:lpstr>
      <vt:lpstr>Barlow Bold</vt:lpstr>
      <vt:lpstr>Barlow Semi-Bold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Thomas Kriete</dc:creator>
  <cp:lastModifiedBy>Thomas Kriete</cp:lastModifiedBy>
  <cp:revision>9</cp:revision>
  <dcterms:created xsi:type="dcterms:W3CDTF">2006-08-16T00:00:00Z</dcterms:created>
  <dcterms:modified xsi:type="dcterms:W3CDTF">2023-11-01T09:18:39Z</dcterms:modified>
  <dc:identifier>DAFu_2z-U7Y</dc:identifier>
</cp:coreProperties>
</file>