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Barlow Bold" panose="020B0604020202020204" charset="0"/>
      <p:regular r:id="rId4"/>
    </p:embeddedFont>
    <p:embeddedFont>
      <p:font typeface="Barlow Semi-Bold" panose="020B0604020202020204" charset="0"/>
      <p:regular r:id="rId5"/>
    </p:embeddedFont>
    <p:embeddedFont>
      <p:font typeface="Barlow SemiCondense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36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F0F3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862024" y="4391837"/>
            <a:ext cx="3298489" cy="3298489"/>
          </a:xfrm>
          <a:custGeom>
            <a:avLst/>
            <a:gdLst/>
            <a:ahLst/>
            <a:cxnLst/>
            <a:rect l="l" t="t" r="r" b="b"/>
            <a:pathLst>
              <a:path w="3298489" h="3298489">
                <a:moveTo>
                  <a:pt x="0" y="0"/>
                </a:moveTo>
                <a:lnTo>
                  <a:pt x="3298489" y="0"/>
                </a:lnTo>
                <a:lnTo>
                  <a:pt x="3298489" y="3298489"/>
                </a:lnTo>
                <a:lnTo>
                  <a:pt x="0" y="32984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1413644" y="1104750"/>
            <a:ext cx="13369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SAIC MOTOR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FF42AAD-F968-4779-2D7B-6A3B1D64F1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20" y="2461101"/>
            <a:ext cx="10663990" cy="66649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644" y="2526510"/>
            <a:ext cx="7556505" cy="3257399"/>
            <a:chOff x="0" y="0"/>
            <a:chExt cx="1790001" cy="771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3BF9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487" y="2763856"/>
            <a:ext cx="782710" cy="795580"/>
            <a:chOff x="0" y="0"/>
            <a:chExt cx="528542" cy="537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53BF9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B6F7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1413644" y="6203984"/>
            <a:ext cx="7556505" cy="3257399"/>
            <a:chOff x="0" y="0"/>
            <a:chExt cx="1790001" cy="7716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C54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31487" y="6441330"/>
            <a:ext cx="782710" cy="795580"/>
            <a:chOff x="0" y="0"/>
            <a:chExt cx="528542" cy="5372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FC5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51199" y="2526510"/>
            <a:ext cx="7556505" cy="3257399"/>
            <a:chOff x="0" y="0"/>
            <a:chExt cx="1790001" cy="7716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D429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69042" y="2763856"/>
            <a:ext cx="782710" cy="795580"/>
            <a:chOff x="0" y="0"/>
            <a:chExt cx="528542" cy="53723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BD429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751199" y="6203984"/>
            <a:ext cx="7556505" cy="3257399"/>
            <a:chOff x="0" y="0"/>
            <a:chExt cx="1790001" cy="77161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94C6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969042" y="6441330"/>
            <a:ext cx="782710" cy="795580"/>
            <a:chOff x="0" y="0"/>
            <a:chExt cx="528542" cy="5372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94C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14788880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10078565" y="6593574"/>
            <a:ext cx="563664" cy="491092"/>
          </a:xfrm>
          <a:custGeom>
            <a:avLst/>
            <a:gdLst/>
            <a:ahLst/>
            <a:cxnLst/>
            <a:rect l="l" t="t" r="r" b="b"/>
            <a:pathLst>
              <a:path w="563664" h="491092">
                <a:moveTo>
                  <a:pt x="0" y="0"/>
                </a:moveTo>
                <a:lnTo>
                  <a:pt x="563665" y="0"/>
                </a:lnTo>
                <a:lnTo>
                  <a:pt x="563665" y="491092"/>
                </a:lnTo>
                <a:lnTo>
                  <a:pt x="0" y="491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10111145" y="2912394"/>
            <a:ext cx="498504" cy="498504"/>
          </a:xfrm>
          <a:custGeom>
            <a:avLst/>
            <a:gdLst/>
            <a:ahLst/>
            <a:cxnLst/>
            <a:rect l="l" t="t" r="r" b="b"/>
            <a:pathLst>
              <a:path w="498504" h="498504">
                <a:moveTo>
                  <a:pt x="0" y="0"/>
                </a:moveTo>
                <a:lnTo>
                  <a:pt x="498505" y="0"/>
                </a:lnTo>
                <a:lnTo>
                  <a:pt x="498505" y="498504"/>
                </a:lnTo>
                <a:lnTo>
                  <a:pt x="0" y="498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1724806" y="6557625"/>
            <a:ext cx="577370" cy="577370"/>
          </a:xfrm>
          <a:custGeom>
            <a:avLst/>
            <a:gdLst/>
            <a:ahLst/>
            <a:cxnLst/>
            <a:rect l="l" t="t" r="r" b="b"/>
            <a:pathLst>
              <a:path w="577370" h="577370">
                <a:moveTo>
                  <a:pt x="0" y="0"/>
                </a:moveTo>
                <a:lnTo>
                  <a:pt x="577370" y="0"/>
                </a:lnTo>
                <a:lnTo>
                  <a:pt x="577370" y="577370"/>
                </a:lnTo>
                <a:lnTo>
                  <a:pt x="0" y="577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/>
          <p:cNvSpPr txBox="1"/>
          <p:nvPr/>
        </p:nvSpPr>
        <p:spPr>
          <a:xfrm>
            <a:off x="1413644" y="1104750"/>
            <a:ext cx="12607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SAIC MOTOR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740326" y="2813476"/>
            <a:ext cx="4683349" cy="59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Strengths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524000" y="3660673"/>
            <a:ext cx="7436313" cy="2051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Major Chinese automaker with 5M+ vehicles in 2022, backed by government support.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Beneficial joint ventures with Volkswagen and GM, leading in the NEV market.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Dominant in NEV sales, investing heavily in EV technology.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Expansive domestic network and increasing global sales reach.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740326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Opportunities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542031" y="7376152"/>
            <a:ext cx="7144769" cy="2051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Primed for growth in China and emerging markets, focusing on NEVs.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Poised to utilize governmental NEV incentives and advanced vehicle tech.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Expansion prospects through new channels and international partnerships.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Opportunity to innovate with connectivity and autonomous driving tech.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077881" y="2813476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Weaknesses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13257" y="3659026"/>
            <a:ext cx="7290258" cy="1625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 err="1">
                <a:solidFill>
                  <a:srgbClr val="000000"/>
                </a:solidFill>
                <a:latin typeface="Barlow SemiCondensed"/>
              </a:rPr>
              <a:t>Overreliant</a:t>
            </a: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 on joint ventures, with self-brands at 30% of sales.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Low global recognition for brands like MG and </a:t>
            </a:r>
            <a:r>
              <a:rPr lang="en-US" sz="1600" spc="100" dirty="0" err="1">
                <a:solidFill>
                  <a:srgbClr val="000000"/>
                </a:solidFill>
                <a:latin typeface="Barlow SemiCondensed"/>
              </a:rPr>
              <a:t>Roewe</a:t>
            </a: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Trailing in EV innovation compared to leaders like Tesla.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Inherent bureaucratic delays in decision-making.</a:t>
            </a:r>
            <a:endParaRPr lang="en-US" sz="1500" spc="100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1077881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Threats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906000" y="7338147"/>
            <a:ext cx="7482746" cy="2051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Intense rivalry in China's auto market from international and local startups.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Vulnerable to China's economic fluctuations and potential global recessions.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Risks from US-China trade disputes affecting American partnerships.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Potential to be outstripped by evolving technologies and business models in auto.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Benutzerdefiniert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Barlow SemiCondensed</vt:lpstr>
      <vt:lpstr>Barlow Bold</vt:lpstr>
      <vt:lpstr>Barlow Semi-Bold</vt:lpstr>
      <vt:lpstr>Calibri</vt:lpstr>
      <vt:lpstr>Arial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Thomas Kriete</dc:creator>
  <cp:lastModifiedBy>Thomas Kriete</cp:lastModifiedBy>
  <cp:revision>14</cp:revision>
  <dcterms:created xsi:type="dcterms:W3CDTF">2006-08-16T00:00:00Z</dcterms:created>
  <dcterms:modified xsi:type="dcterms:W3CDTF">2023-11-06T20:22:50Z</dcterms:modified>
  <dc:identifier>DAFu_2z-U7Y</dc:identifier>
</cp:coreProperties>
</file>