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Barlow Bold" panose="020B0604020202020204" charset="0"/>
      <p:regular r:id="rId4"/>
    </p:embeddedFont>
    <p:embeddedFont>
      <p:font typeface="Barlow Semi-Bold" panose="020B0604020202020204" charset="0"/>
      <p:regular r:id="rId5"/>
    </p:embeddedFont>
    <p:embeddedFont>
      <p:font typeface="Barlow SemiCondensed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36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0448" y="7592966"/>
            <a:ext cx="2053200" cy="20532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1509" y="-1119750"/>
            <a:ext cx="2053200" cy="20532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CF0F3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-738750"/>
            <a:ext cx="2053200" cy="20532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119100" y="-714393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>
            <a:off x="17659346" y="7577511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 rot="-5400000">
            <a:off x="5172972" y="8699310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 rot="-5400000">
            <a:off x="8208194" y="-2551652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>
            <a:off x="16190191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Freeform 16"/>
          <p:cNvSpPr/>
          <p:nvPr/>
        </p:nvSpPr>
        <p:spPr>
          <a:xfrm>
            <a:off x="1680410" y="2969680"/>
            <a:ext cx="657699" cy="383932"/>
          </a:xfrm>
          <a:custGeom>
            <a:avLst/>
            <a:gdLst/>
            <a:ahLst/>
            <a:cxnLst/>
            <a:rect l="l" t="t" r="r" b="b"/>
            <a:pathLst>
              <a:path w="657699" h="383932">
                <a:moveTo>
                  <a:pt x="0" y="0"/>
                </a:moveTo>
                <a:lnTo>
                  <a:pt x="657700" y="0"/>
                </a:lnTo>
                <a:lnTo>
                  <a:pt x="657700" y="383932"/>
                </a:lnTo>
                <a:lnTo>
                  <a:pt x="0" y="383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>
            <a:off x="1862024" y="4391837"/>
            <a:ext cx="3298489" cy="3298489"/>
          </a:xfrm>
          <a:custGeom>
            <a:avLst/>
            <a:gdLst/>
            <a:ahLst/>
            <a:cxnLst/>
            <a:rect l="l" t="t" r="r" b="b"/>
            <a:pathLst>
              <a:path w="3298489" h="3298489">
                <a:moveTo>
                  <a:pt x="0" y="0"/>
                </a:moveTo>
                <a:lnTo>
                  <a:pt x="3298489" y="0"/>
                </a:lnTo>
                <a:lnTo>
                  <a:pt x="3298489" y="3298489"/>
                </a:lnTo>
                <a:lnTo>
                  <a:pt x="0" y="32984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TextBox 18"/>
          <p:cNvSpPr txBox="1"/>
          <p:nvPr/>
        </p:nvSpPr>
        <p:spPr>
          <a:xfrm>
            <a:off x="1413644" y="1104750"/>
            <a:ext cx="13369156" cy="767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spc="201" dirty="0">
                <a:solidFill>
                  <a:srgbClr val="000000"/>
                </a:solidFill>
                <a:latin typeface="Barlow Bold"/>
              </a:rPr>
              <a:t>SWOT ANALYSIS OF </a:t>
            </a:r>
            <a:r>
              <a:rPr lang="de-DE" sz="4800" b="1" u="sng" spc="201" dirty="0">
                <a:solidFill>
                  <a:srgbClr val="000000"/>
                </a:solidFill>
                <a:latin typeface="Barlow Bold"/>
              </a:rPr>
              <a:t>STELLANTIS </a:t>
            </a:r>
            <a:endParaRPr lang="en-US" sz="4799" b="1" u="sng" spc="201" dirty="0">
              <a:solidFill>
                <a:srgbClr val="000000"/>
              </a:solidFill>
              <a:latin typeface="Barlow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792278" y="9718557"/>
            <a:ext cx="9727202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84">
                <a:solidFill>
                  <a:srgbClr val="000000"/>
                </a:solidFill>
                <a:latin typeface="Barlow Bold"/>
              </a:rPr>
              <a:t>WWW.STRATEGYPUNK.COM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5486C924-79CC-197B-4C4C-B4FA173499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705100"/>
            <a:ext cx="112014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3644" y="2526510"/>
            <a:ext cx="7556505" cy="3257399"/>
            <a:chOff x="0" y="0"/>
            <a:chExt cx="1790001" cy="7716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53BF9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1487" y="2763856"/>
            <a:ext cx="782710" cy="795580"/>
            <a:chOff x="0" y="0"/>
            <a:chExt cx="528542" cy="5372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53BF9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270448" y="7592966"/>
            <a:ext cx="2053200" cy="20532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11509" y="-1119750"/>
            <a:ext cx="2053200" cy="20532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B6F7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259300" y="-738750"/>
            <a:ext cx="2053200" cy="20532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-1119100" y="-714393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>
            <a:off x="17659346" y="7577511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 rot="-5400000">
            <a:off x="5172972" y="8699310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Freeform 20"/>
          <p:cNvSpPr/>
          <p:nvPr/>
        </p:nvSpPr>
        <p:spPr>
          <a:xfrm rot="-5400000">
            <a:off x="8208194" y="-2551652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1" name="Group 21"/>
          <p:cNvGrpSpPr/>
          <p:nvPr/>
        </p:nvGrpSpPr>
        <p:grpSpPr>
          <a:xfrm>
            <a:off x="1413644" y="6203984"/>
            <a:ext cx="7556505" cy="3257399"/>
            <a:chOff x="0" y="0"/>
            <a:chExt cx="1790001" cy="77161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FC54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31487" y="6441330"/>
            <a:ext cx="782710" cy="795580"/>
            <a:chOff x="0" y="0"/>
            <a:chExt cx="528542" cy="53723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FFC54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751199" y="2526510"/>
            <a:ext cx="7556505" cy="3257399"/>
            <a:chOff x="0" y="0"/>
            <a:chExt cx="1790001" cy="7716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BD4291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69042" y="2763856"/>
            <a:ext cx="782710" cy="795580"/>
            <a:chOff x="0" y="0"/>
            <a:chExt cx="528542" cy="53723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BD4291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751199" y="6203984"/>
            <a:ext cx="7556505" cy="3257399"/>
            <a:chOff x="0" y="0"/>
            <a:chExt cx="1790001" cy="77161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94C6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969042" y="6441330"/>
            <a:ext cx="782710" cy="795580"/>
            <a:chOff x="0" y="0"/>
            <a:chExt cx="528542" cy="53723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F94C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16190191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0" name="Freeform 40"/>
          <p:cNvSpPr/>
          <p:nvPr/>
        </p:nvSpPr>
        <p:spPr>
          <a:xfrm>
            <a:off x="1680410" y="2969680"/>
            <a:ext cx="657699" cy="383932"/>
          </a:xfrm>
          <a:custGeom>
            <a:avLst/>
            <a:gdLst/>
            <a:ahLst/>
            <a:cxnLst/>
            <a:rect l="l" t="t" r="r" b="b"/>
            <a:pathLst>
              <a:path w="657699" h="383932">
                <a:moveTo>
                  <a:pt x="0" y="0"/>
                </a:moveTo>
                <a:lnTo>
                  <a:pt x="657700" y="0"/>
                </a:lnTo>
                <a:lnTo>
                  <a:pt x="657700" y="383932"/>
                </a:lnTo>
                <a:lnTo>
                  <a:pt x="0" y="383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1" name="Freeform 41"/>
          <p:cNvSpPr/>
          <p:nvPr/>
        </p:nvSpPr>
        <p:spPr>
          <a:xfrm>
            <a:off x="14788880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2" name="Freeform 42"/>
          <p:cNvSpPr/>
          <p:nvPr/>
        </p:nvSpPr>
        <p:spPr>
          <a:xfrm>
            <a:off x="10078565" y="6593574"/>
            <a:ext cx="563664" cy="491092"/>
          </a:xfrm>
          <a:custGeom>
            <a:avLst/>
            <a:gdLst/>
            <a:ahLst/>
            <a:cxnLst/>
            <a:rect l="l" t="t" r="r" b="b"/>
            <a:pathLst>
              <a:path w="563664" h="491092">
                <a:moveTo>
                  <a:pt x="0" y="0"/>
                </a:moveTo>
                <a:lnTo>
                  <a:pt x="563665" y="0"/>
                </a:lnTo>
                <a:lnTo>
                  <a:pt x="563665" y="491092"/>
                </a:lnTo>
                <a:lnTo>
                  <a:pt x="0" y="4910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3" name="Freeform 43"/>
          <p:cNvSpPr/>
          <p:nvPr/>
        </p:nvSpPr>
        <p:spPr>
          <a:xfrm>
            <a:off x="10111145" y="2912394"/>
            <a:ext cx="498504" cy="498504"/>
          </a:xfrm>
          <a:custGeom>
            <a:avLst/>
            <a:gdLst/>
            <a:ahLst/>
            <a:cxnLst/>
            <a:rect l="l" t="t" r="r" b="b"/>
            <a:pathLst>
              <a:path w="498504" h="498504">
                <a:moveTo>
                  <a:pt x="0" y="0"/>
                </a:moveTo>
                <a:lnTo>
                  <a:pt x="498505" y="0"/>
                </a:lnTo>
                <a:lnTo>
                  <a:pt x="498505" y="498504"/>
                </a:lnTo>
                <a:lnTo>
                  <a:pt x="0" y="4985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4" name="Freeform 44"/>
          <p:cNvSpPr/>
          <p:nvPr/>
        </p:nvSpPr>
        <p:spPr>
          <a:xfrm>
            <a:off x="1724806" y="6557625"/>
            <a:ext cx="577370" cy="577370"/>
          </a:xfrm>
          <a:custGeom>
            <a:avLst/>
            <a:gdLst/>
            <a:ahLst/>
            <a:cxnLst/>
            <a:rect l="l" t="t" r="r" b="b"/>
            <a:pathLst>
              <a:path w="577370" h="577370">
                <a:moveTo>
                  <a:pt x="0" y="0"/>
                </a:moveTo>
                <a:lnTo>
                  <a:pt x="577370" y="0"/>
                </a:lnTo>
                <a:lnTo>
                  <a:pt x="577370" y="577370"/>
                </a:lnTo>
                <a:lnTo>
                  <a:pt x="0" y="5773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5" name="TextBox 45"/>
          <p:cNvSpPr txBox="1"/>
          <p:nvPr/>
        </p:nvSpPr>
        <p:spPr>
          <a:xfrm>
            <a:off x="1413644" y="1104750"/>
            <a:ext cx="12607156" cy="767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spc="201" dirty="0">
                <a:solidFill>
                  <a:srgbClr val="000000"/>
                </a:solidFill>
                <a:latin typeface="Barlow Bold"/>
              </a:rPr>
              <a:t>SWOT ANALYSIS OF </a:t>
            </a:r>
            <a:r>
              <a:rPr lang="en-US" sz="4799" b="1" u="sng" spc="201" dirty="0">
                <a:solidFill>
                  <a:srgbClr val="000000"/>
                </a:solidFill>
                <a:latin typeface="Barlow Bold"/>
              </a:rPr>
              <a:t>STELLANTIS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740326" y="2813476"/>
            <a:ext cx="4683349" cy="595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 dirty="0">
                <a:solidFill>
                  <a:srgbClr val="000000"/>
                </a:solidFill>
                <a:latin typeface="Barlow Semi-Bold"/>
              </a:rPr>
              <a:t>Strengths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631487" y="3660673"/>
            <a:ext cx="7044639" cy="1645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300" spc="100" dirty="0">
                <a:solidFill>
                  <a:srgbClr val="000000"/>
                </a:solidFill>
                <a:latin typeface="Barlow SemiCondensed"/>
              </a:rPr>
              <a:t>Diverse, iconic 12-brand portfolio with global reach.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300" spc="100" dirty="0">
                <a:solidFill>
                  <a:srgbClr val="000000"/>
                </a:solidFill>
                <a:latin typeface="Barlow SemiCondensed"/>
              </a:rPr>
              <a:t>Top 5 automaker status with strong global presence.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300" spc="100" dirty="0">
                <a:solidFill>
                  <a:srgbClr val="000000"/>
                </a:solidFill>
                <a:latin typeface="Barlow SemiCondensed"/>
              </a:rPr>
              <a:t>Skilled management team led by CEO Carlos Tavares.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300" spc="100" dirty="0">
                <a:solidFill>
                  <a:srgbClr val="000000"/>
                </a:solidFill>
                <a:latin typeface="Barlow SemiCondensed"/>
              </a:rPr>
              <a:t>Strong financials and significant tech investments.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740326" y="6490950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Opportunities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631486" y="7338147"/>
            <a:ext cx="7070731" cy="1638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2300" spc="100" dirty="0">
                <a:solidFill>
                  <a:srgbClr val="000000"/>
                </a:solidFill>
                <a:latin typeface="Barlow SemiCondensed"/>
              </a:rPr>
              <a:t>Rapid growth potential in EV market.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2300" spc="100" dirty="0">
                <a:solidFill>
                  <a:srgbClr val="000000"/>
                </a:solidFill>
                <a:latin typeface="Barlow SemiCondensed"/>
              </a:rPr>
              <a:t>Advancements in software and autonomous driving.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2300" spc="100" dirty="0">
                <a:solidFill>
                  <a:srgbClr val="000000"/>
                </a:solidFill>
                <a:latin typeface="Barlow SemiCondensed"/>
              </a:rPr>
              <a:t>Opportunities in vehicle connectivity.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2300" spc="100" dirty="0">
                <a:solidFill>
                  <a:srgbClr val="000000"/>
                </a:solidFill>
                <a:latin typeface="Barlow SemiCondensed"/>
              </a:rPr>
              <a:t>Expansion into integrated mobility solutions.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077881" y="2813476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 dirty="0">
                <a:solidFill>
                  <a:srgbClr val="000000"/>
                </a:solidFill>
                <a:latin typeface="Barlow Semi-Bold"/>
              </a:rPr>
              <a:t>Weaknesses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69042" y="3660673"/>
            <a:ext cx="7135944" cy="1645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300" spc="100" dirty="0">
                <a:solidFill>
                  <a:srgbClr val="000000"/>
                </a:solidFill>
                <a:latin typeface="Barlow SemiCondensed"/>
              </a:rPr>
              <a:t>Challenges in merging two large companies.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300" spc="100" dirty="0">
                <a:solidFill>
                  <a:srgbClr val="000000"/>
                </a:solidFill>
                <a:latin typeface="Barlow SemiCondensed"/>
              </a:rPr>
              <a:t>Overlap in brand and product offerings.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300" spc="100" dirty="0">
                <a:solidFill>
                  <a:srgbClr val="000000"/>
                </a:solidFill>
                <a:latin typeface="Barlow SemiCondensed"/>
              </a:rPr>
              <a:t>Intense competition, especially in EV market.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300" spc="100" dirty="0">
                <a:solidFill>
                  <a:srgbClr val="000000"/>
                </a:solidFill>
                <a:latin typeface="Barlow SemiCondensed"/>
              </a:rPr>
              <a:t>Uncertain strategy in the critical Chinese market.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1077881" y="6490950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Threats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969042" y="7338147"/>
            <a:ext cx="7135944" cy="2061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300" spc="100" dirty="0">
                <a:solidFill>
                  <a:srgbClr val="000000"/>
                </a:solidFill>
                <a:latin typeface="Barlow SemiCondensed"/>
              </a:rPr>
              <a:t>Risks from potential economic downturns.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300" spc="100" dirty="0">
                <a:solidFill>
                  <a:srgbClr val="000000"/>
                </a:solidFill>
                <a:latin typeface="Barlow SemiCondensed"/>
              </a:rPr>
              <a:t>Vulnerability to supply chain disruptions.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300" spc="100" dirty="0">
                <a:solidFill>
                  <a:srgbClr val="000000"/>
                </a:solidFill>
                <a:latin typeface="Barlow SemiCondensed"/>
              </a:rPr>
              <a:t>Intensifying competition from various players.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300" spc="100" dirty="0">
                <a:solidFill>
                  <a:srgbClr val="000000"/>
                </a:solidFill>
                <a:latin typeface="Barlow SemiCondensed"/>
              </a:rPr>
              <a:t>Changing consumer preferences and sustainability goals.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792278" y="9718557"/>
            <a:ext cx="9727202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84">
                <a:solidFill>
                  <a:srgbClr val="000000"/>
                </a:solidFill>
                <a:latin typeface="Barlow Bold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Benutzerdefiniert</PresentationFormat>
  <Paragraphs>24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Barlow Semi-Bold</vt:lpstr>
      <vt:lpstr>Barlow Bold</vt:lpstr>
      <vt:lpstr>Calibri</vt:lpstr>
      <vt:lpstr>Arial</vt:lpstr>
      <vt:lpstr>Barlow SemiCondensed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Thomas Kriete</dc:creator>
  <cp:lastModifiedBy>Thomas Kriete</cp:lastModifiedBy>
  <cp:revision>12</cp:revision>
  <dcterms:created xsi:type="dcterms:W3CDTF">2006-08-16T00:00:00Z</dcterms:created>
  <dcterms:modified xsi:type="dcterms:W3CDTF">2023-11-10T22:00:28Z</dcterms:modified>
  <dc:identifier>DAFu_2z-U7Y</dc:identifier>
</cp:coreProperties>
</file>