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Barlow Bold" panose="020B0604020202020204" charset="0"/>
      <p:regular r:id="rId4"/>
    </p:embeddedFont>
    <p:embeddedFont>
      <p:font typeface="Barlow Semi-Bold" panose="020B0604020202020204" charset="0"/>
      <p:regular r:id="rId5"/>
    </p:embeddedFont>
    <p:embeddedFont>
      <p:font typeface="Barlow SemiCondensed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5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CF0F3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1862024" y="4391837"/>
            <a:ext cx="3298489" cy="3298489"/>
          </a:xfrm>
          <a:custGeom>
            <a:avLst/>
            <a:gdLst/>
            <a:ahLst/>
            <a:cxnLst/>
            <a:rect l="l" t="t" r="r" b="b"/>
            <a:pathLst>
              <a:path w="3298489" h="3298489">
                <a:moveTo>
                  <a:pt x="0" y="0"/>
                </a:moveTo>
                <a:lnTo>
                  <a:pt x="3298489" y="0"/>
                </a:lnTo>
                <a:lnTo>
                  <a:pt x="3298489" y="3298489"/>
                </a:lnTo>
                <a:lnTo>
                  <a:pt x="0" y="32984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1413644" y="1104750"/>
            <a:ext cx="13369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TOYOTA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361327F6-D9D7-3868-D378-F7D24E4FAC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129" y="2651008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644" y="2526510"/>
            <a:ext cx="7556505" cy="3257399"/>
            <a:chOff x="0" y="0"/>
            <a:chExt cx="1790001" cy="7716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3BF9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1487" y="2763856"/>
            <a:ext cx="782710" cy="795580"/>
            <a:chOff x="0" y="0"/>
            <a:chExt cx="528542" cy="5372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53BF9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B6F7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1" name="Group 21"/>
          <p:cNvGrpSpPr/>
          <p:nvPr/>
        </p:nvGrpSpPr>
        <p:grpSpPr>
          <a:xfrm>
            <a:off x="1413644" y="6203984"/>
            <a:ext cx="7556505" cy="3257399"/>
            <a:chOff x="0" y="0"/>
            <a:chExt cx="1790001" cy="77161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C54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31487" y="6441330"/>
            <a:ext cx="782710" cy="795580"/>
            <a:chOff x="0" y="0"/>
            <a:chExt cx="528542" cy="53723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FC54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51199" y="2526510"/>
            <a:ext cx="7556505" cy="3257399"/>
            <a:chOff x="0" y="0"/>
            <a:chExt cx="1790001" cy="7716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BD4291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69042" y="2763856"/>
            <a:ext cx="782710" cy="795580"/>
            <a:chOff x="0" y="0"/>
            <a:chExt cx="528542" cy="53723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BD429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751199" y="6203984"/>
            <a:ext cx="7556505" cy="3257399"/>
            <a:chOff x="0" y="0"/>
            <a:chExt cx="1790001" cy="77161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94C6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969042" y="6441330"/>
            <a:ext cx="782710" cy="795580"/>
            <a:chOff x="0" y="0"/>
            <a:chExt cx="528542" cy="53723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94C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Freeform 40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Freeform 41"/>
          <p:cNvSpPr/>
          <p:nvPr/>
        </p:nvSpPr>
        <p:spPr>
          <a:xfrm>
            <a:off x="14788880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Freeform 42"/>
          <p:cNvSpPr/>
          <p:nvPr/>
        </p:nvSpPr>
        <p:spPr>
          <a:xfrm>
            <a:off x="10078565" y="6593574"/>
            <a:ext cx="563664" cy="491092"/>
          </a:xfrm>
          <a:custGeom>
            <a:avLst/>
            <a:gdLst/>
            <a:ahLst/>
            <a:cxnLst/>
            <a:rect l="l" t="t" r="r" b="b"/>
            <a:pathLst>
              <a:path w="563664" h="491092">
                <a:moveTo>
                  <a:pt x="0" y="0"/>
                </a:moveTo>
                <a:lnTo>
                  <a:pt x="563665" y="0"/>
                </a:lnTo>
                <a:lnTo>
                  <a:pt x="563665" y="491092"/>
                </a:lnTo>
                <a:lnTo>
                  <a:pt x="0" y="4910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Freeform 43"/>
          <p:cNvSpPr/>
          <p:nvPr/>
        </p:nvSpPr>
        <p:spPr>
          <a:xfrm>
            <a:off x="10111145" y="2912394"/>
            <a:ext cx="498504" cy="498504"/>
          </a:xfrm>
          <a:custGeom>
            <a:avLst/>
            <a:gdLst/>
            <a:ahLst/>
            <a:cxnLst/>
            <a:rect l="l" t="t" r="r" b="b"/>
            <a:pathLst>
              <a:path w="498504" h="498504">
                <a:moveTo>
                  <a:pt x="0" y="0"/>
                </a:moveTo>
                <a:lnTo>
                  <a:pt x="498505" y="0"/>
                </a:lnTo>
                <a:lnTo>
                  <a:pt x="498505" y="498504"/>
                </a:lnTo>
                <a:lnTo>
                  <a:pt x="0" y="4985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4" name="Freeform 44"/>
          <p:cNvSpPr/>
          <p:nvPr/>
        </p:nvSpPr>
        <p:spPr>
          <a:xfrm>
            <a:off x="1724806" y="6557625"/>
            <a:ext cx="577370" cy="577370"/>
          </a:xfrm>
          <a:custGeom>
            <a:avLst/>
            <a:gdLst/>
            <a:ahLst/>
            <a:cxnLst/>
            <a:rect l="l" t="t" r="r" b="b"/>
            <a:pathLst>
              <a:path w="577370" h="577370">
                <a:moveTo>
                  <a:pt x="0" y="0"/>
                </a:moveTo>
                <a:lnTo>
                  <a:pt x="577370" y="0"/>
                </a:lnTo>
                <a:lnTo>
                  <a:pt x="577370" y="577370"/>
                </a:lnTo>
                <a:lnTo>
                  <a:pt x="0" y="5773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/>
          <p:cNvSpPr txBox="1"/>
          <p:nvPr/>
        </p:nvSpPr>
        <p:spPr>
          <a:xfrm>
            <a:off x="1413644" y="1104750"/>
            <a:ext cx="12607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TOYOTA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740326" y="2813476"/>
            <a:ext cx="4683349" cy="595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 dirty="0">
                <a:solidFill>
                  <a:srgbClr val="000000"/>
                </a:solidFill>
                <a:latin typeface="Barlow Semi-Bold"/>
              </a:rPr>
              <a:t>Strengths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31487" y="3660673"/>
            <a:ext cx="7044639" cy="162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Renowned brand with a reputation for quality, reliability, and durability.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Economies of scale from large-scale operations.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Efficient Toyota Production System (TPS).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Extensive global network and robust financials.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740326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Opportunities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631486" y="7338147"/>
            <a:ext cx="7070731" cy="1628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Rising demand for hybrid/electric vehicles.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Growth potential in India and Southeast Asia.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Emerging connected car and mobility sectors.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Opportunities for tech collaborations.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077881" y="2813476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 dirty="0">
                <a:solidFill>
                  <a:srgbClr val="000000"/>
                </a:solidFill>
                <a:latin typeface="Barlow Semi-Bold"/>
              </a:rPr>
              <a:t>Weaknesses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69042" y="3660673"/>
            <a:ext cx="7135944" cy="162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Dependence on traditional vehicle markets.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Limited presence in emerging vehicle technologies.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Nascent expansion in emerging markets.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Need for strategic tech partnerships.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077881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Threats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969042" y="7338147"/>
            <a:ext cx="7338662" cy="1628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Heightened competition in the auto industry.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Increasing costs of raw materials.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Vulnerability to currency exchange fluctuations.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Stricter regulations and potential market downturns.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Benutzerdefiniert</PresentationFormat>
  <Paragraphs>24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Barlow Semi-Bold</vt:lpstr>
      <vt:lpstr>Calibri</vt:lpstr>
      <vt:lpstr>Arial</vt:lpstr>
      <vt:lpstr>Barlow SemiCondensed</vt:lpstr>
      <vt:lpstr>Barlow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Thomas Kriete</dc:creator>
  <cp:lastModifiedBy>Thomas Kriete</cp:lastModifiedBy>
  <cp:revision>12</cp:revision>
  <dcterms:created xsi:type="dcterms:W3CDTF">2006-08-16T00:00:00Z</dcterms:created>
  <dcterms:modified xsi:type="dcterms:W3CDTF">2023-11-04T09:37:24Z</dcterms:modified>
  <dc:identifier>DAFu_2z-U7Y</dc:identifier>
</cp:coreProperties>
</file>