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heme/theme3.xml" ContentType="application/vnd.openxmlformats-officedocument.them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  <p:sldMasterId id="2147483728" r:id="rId2"/>
  </p:sldMasterIdLst>
  <p:notesMasterIdLst>
    <p:notesMasterId r:id="rId4"/>
  </p:notesMasterIdLst>
  <p:sldIdLst>
    <p:sldId id="386" r:id="rId3"/>
  </p:sldIdLst>
  <p:sldSz cx="12192000" cy="6858000"/>
  <p:notesSz cx="6797675" cy="9926638"/>
  <p:custDataLst>
    <p:tags r:id="rId5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7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6AB91"/>
    <a:srgbClr val="F0A239"/>
    <a:srgbClr val="B25147"/>
    <a:srgbClr val="FFFFFF"/>
    <a:srgbClr val="44727E"/>
    <a:srgbClr val="A8BD75"/>
    <a:srgbClr val="396F7C"/>
    <a:srgbClr val="A6A6A6"/>
    <a:srgbClr val="DC6E00"/>
    <a:srgbClr val="35AB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40" autoAdjust="0"/>
    <p:restoredTop sz="93725" autoAdjust="0"/>
  </p:normalViewPr>
  <p:slideViewPr>
    <p:cSldViewPr>
      <p:cViewPr varScale="1">
        <p:scale>
          <a:sx n="72" d="100"/>
          <a:sy n="72" d="100"/>
        </p:scale>
        <p:origin x="626" y="38"/>
      </p:cViewPr>
      <p:guideLst>
        <p:guide orient="horz" pos="238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55ECEB-5993-419A-A88E-DE0AA28C9EB0}" type="datetimeFigureOut">
              <a:rPr lang="de-DE" smtClean="0"/>
              <a:t>21.11.2023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826AFD-8D35-440C-98D2-3CEB164CDE1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5322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emf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6.bin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7.bin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9.bin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02C00E-24D6-6D46-91EF-22D77F5552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22171D0-D3E6-D24C-A073-B0DE6E599B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78AB277-361A-D44F-81F8-075BA065A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21.11.2023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9A4E840-6A0C-6F4E-B5D9-FECEDF254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6DA68EB-357D-5649-9BE4-E4F3C994A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4361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4C89FC-94AA-C74D-9175-559AD0FAF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A1CEB8E-3FEF-FD4C-AEEC-A8A4A76CD2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CB39C45-778F-4241-8230-17A79F1B1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21.11.2023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65B23BD-D4E4-2442-9152-AD4549E71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67D0266-6465-1F4C-86AB-151D2D0F2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5511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502B8040-A28B-B347-BD8C-5EA0D6B27A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2DC78F5-DB66-E64C-96FD-851181D113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23DDCC4-E6B7-DE4E-8F64-5459E5E99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21.11.2023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1804C0D-9A01-D94A-8D4B-3783AC324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49AB533-E8AB-784D-9B50-591B17607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59507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>
            <a:extLst>
              <a:ext uri="{FF2B5EF4-FFF2-40B4-BE49-F238E27FC236}">
                <a16:creationId xmlns:a16="http://schemas.microsoft.com/office/drawing/2014/main" id="{024FF4B3-15F0-469A-9F6A-F265F4B7DFE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2118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415" imgH="416" progId="TCLayout.ActiveDocument.1">
                  <p:embed/>
                </p:oleObj>
              </mc:Choice>
              <mc:Fallback>
                <p:oleObj name="think-cell Folie" r:id="rId4" imgW="415" imgH="416" progId="TCLayout.ActiveDocument.1">
                  <p:embed/>
                  <p:pic>
                    <p:nvPicPr>
                      <p:cNvPr id="9" name="Objekt 8" hidden="1">
                        <a:extLst>
                          <a:ext uri="{FF2B5EF4-FFF2-40B4-BE49-F238E27FC236}">
                            <a16:creationId xmlns:a16="http://schemas.microsoft.com/office/drawing/2014/main" id="{024FF4B3-15F0-469A-9F6A-F265F4B7DFE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eck 7" hidden="1">
            <a:extLst>
              <a:ext uri="{FF2B5EF4-FFF2-40B4-BE49-F238E27FC236}">
                <a16:creationId xmlns:a16="http://schemas.microsoft.com/office/drawing/2014/main" id="{78734AFF-CF71-4CE5-91DA-87DCFD55AAC6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211667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070" y="293407"/>
            <a:ext cx="10878298" cy="471270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157" y="1499617"/>
            <a:ext cx="10972800" cy="449340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6C0620A0-6FA4-4424-A847-814152FEDD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6156" y="812783"/>
            <a:ext cx="5014250" cy="392112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656564"/>
                </a:solidFill>
              </a:defRPr>
            </a:lvl1pPr>
          </a:lstStyle>
          <a:p>
            <a:pPr lvl="0"/>
            <a:r>
              <a:rPr lang="de-DE" dirty="0"/>
              <a:t>Put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582359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>
            <a:extLst>
              <a:ext uri="{FF2B5EF4-FFF2-40B4-BE49-F238E27FC236}">
                <a16:creationId xmlns:a16="http://schemas.microsoft.com/office/drawing/2014/main" id="{5866DBD5-BBEC-437B-B37F-6BF2755FDAB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13359016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360" imgH="360" progId="TCLayout.ActiveDocument.1">
                  <p:embed/>
                </p:oleObj>
              </mc:Choice>
              <mc:Fallback>
                <p:oleObj name="think-cell Folie" r:id="rId3" imgW="360" imgH="36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Grafik 4">
            <a:extLst>
              <a:ext uri="{FF2B5EF4-FFF2-40B4-BE49-F238E27FC236}">
                <a16:creationId xmlns:a16="http://schemas.microsoft.com/office/drawing/2014/main" id="{0497CA38-8086-4A83-A292-86607C7F0CC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48"/>
            <a:ext cx="12186138" cy="4608512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5F2911CE-ED18-40C6-9BEB-5257E2C24DCC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88288" y="5805264"/>
            <a:ext cx="3121341" cy="619621"/>
          </a:xfrm>
          <a:prstGeom prst="rect">
            <a:avLst/>
          </a:prstGeom>
        </p:spPr>
      </p:pic>
      <p:sp>
        <p:nvSpPr>
          <p:cNvPr id="7" name="Textplatzhalter 20">
            <a:extLst>
              <a:ext uri="{FF2B5EF4-FFF2-40B4-BE49-F238E27FC236}">
                <a16:creationId xmlns:a16="http://schemas.microsoft.com/office/drawing/2014/main" id="{42609E44-ECAF-4B1E-96D4-0E9E93E98BA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7368" y="5473558"/>
            <a:ext cx="4148635" cy="457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rgbClr val="0034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625211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>
            <a:extLst>
              <a:ext uri="{FF2B5EF4-FFF2-40B4-BE49-F238E27FC236}">
                <a16:creationId xmlns:a16="http://schemas.microsoft.com/office/drawing/2014/main" id="{024FF4B3-15F0-469A-9F6A-F265F4B7DFE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276797236"/>
              </p:ext>
            </p:extLst>
          </p:nvPr>
        </p:nvGraphicFramePr>
        <p:xfrm>
          <a:off x="2118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415" imgH="416" progId="TCLayout.ActiveDocument.1">
                  <p:embed/>
                </p:oleObj>
              </mc:Choice>
              <mc:Fallback>
                <p:oleObj name="think-cell Folie" r:id="rId4" imgW="415" imgH="416" progId="TCLayout.ActiveDocument.1">
                  <p:embed/>
                  <p:pic>
                    <p:nvPicPr>
                      <p:cNvPr id="9" name="Objekt 8" hidden="1">
                        <a:extLst>
                          <a:ext uri="{FF2B5EF4-FFF2-40B4-BE49-F238E27FC236}">
                            <a16:creationId xmlns:a16="http://schemas.microsoft.com/office/drawing/2014/main" id="{024FF4B3-15F0-469A-9F6A-F265F4B7DFE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eck 7" hidden="1">
            <a:extLst>
              <a:ext uri="{FF2B5EF4-FFF2-40B4-BE49-F238E27FC236}">
                <a16:creationId xmlns:a16="http://schemas.microsoft.com/office/drawing/2014/main" id="{78734AFF-CF71-4CE5-91DA-87DCFD55AAC6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211667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070" y="293407"/>
            <a:ext cx="10878298" cy="471270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157" y="1499617"/>
            <a:ext cx="10972800" cy="449340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6C0620A0-6FA4-4424-A847-814152FEDD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6156" y="812783"/>
            <a:ext cx="5014250" cy="392112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656564"/>
                </a:solidFill>
              </a:defRPr>
            </a:lvl1pPr>
          </a:lstStyle>
          <a:p>
            <a:pPr lvl="0"/>
            <a:r>
              <a:rPr lang="de-DE" dirty="0"/>
              <a:t>Put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201300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>
            <a:extLst>
              <a:ext uri="{FF2B5EF4-FFF2-40B4-BE49-F238E27FC236}">
                <a16:creationId xmlns:a16="http://schemas.microsoft.com/office/drawing/2014/main" id="{024FF4B3-15F0-469A-9F6A-F265F4B7DFE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041062237"/>
              </p:ext>
            </p:extLst>
          </p:nvPr>
        </p:nvGraphicFramePr>
        <p:xfrm>
          <a:off x="2118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415" imgH="416" progId="TCLayout.ActiveDocument.1">
                  <p:embed/>
                </p:oleObj>
              </mc:Choice>
              <mc:Fallback>
                <p:oleObj name="think-cell Folie" r:id="rId4" imgW="415" imgH="416" progId="TCLayout.ActiveDocument.1">
                  <p:embed/>
                  <p:pic>
                    <p:nvPicPr>
                      <p:cNvPr id="9" name="Objekt 8" hidden="1">
                        <a:extLst>
                          <a:ext uri="{FF2B5EF4-FFF2-40B4-BE49-F238E27FC236}">
                            <a16:creationId xmlns:a16="http://schemas.microsoft.com/office/drawing/2014/main" id="{024FF4B3-15F0-469A-9F6A-F265F4B7DFE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eck 7" hidden="1">
            <a:extLst>
              <a:ext uri="{FF2B5EF4-FFF2-40B4-BE49-F238E27FC236}">
                <a16:creationId xmlns:a16="http://schemas.microsoft.com/office/drawing/2014/main" id="{78734AFF-CF71-4CE5-91DA-87DCFD55AAC6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211667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070" y="293407"/>
            <a:ext cx="10878298" cy="471270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157" y="1499617"/>
            <a:ext cx="10972800" cy="449340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6C0620A0-6FA4-4424-A847-814152FEDD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6156" y="812783"/>
            <a:ext cx="5014250" cy="392112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656564"/>
                </a:solidFill>
              </a:defRPr>
            </a:lvl1pPr>
          </a:lstStyle>
          <a:p>
            <a:pPr lvl="0"/>
            <a:r>
              <a:rPr lang="de-DE" dirty="0"/>
              <a:t>Put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06428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el und Inhalt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>
            <a:extLst>
              <a:ext uri="{FF2B5EF4-FFF2-40B4-BE49-F238E27FC236}">
                <a16:creationId xmlns:a16="http://schemas.microsoft.com/office/drawing/2014/main" id="{024FF4B3-15F0-469A-9F6A-F265F4B7DFE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962348763"/>
              </p:ext>
            </p:extLst>
          </p:nvPr>
        </p:nvGraphicFramePr>
        <p:xfrm>
          <a:off x="2118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415" imgH="416" progId="TCLayout.ActiveDocument.1">
                  <p:embed/>
                </p:oleObj>
              </mc:Choice>
              <mc:Fallback>
                <p:oleObj name="think-cell Folie" r:id="rId4" imgW="415" imgH="416" progId="TCLayout.ActiveDocument.1">
                  <p:embed/>
                  <p:pic>
                    <p:nvPicPr>
                      <p:cNvPr id="9" name="Objekt 8" hidden="1">
                        <a:extLst>
                          <a:ext uri="{FF2B5EF4-FFF2-40B4-BE49-F238E27FC236}">
                            <a16:creationId xmlns:a16="http://schemas.microsoft.com/office/drawing/2014/main" id="{024FF4B3-15F0-469A-9F6A-F265F4B7DFE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eck 7" hidden="1">
            <a:extLst>
              <a:ext uri="{FF2B5EF4-FFF2-40B4-BE49-F238E27FC236}">
                <a16:creationId xmlns:a16="http://schemas.microsoft.com/office/drawing/2014/main" id="{78734AFF-CF71-4CE5-91DA-87DCFD55AAC6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211667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070" y="293407"/>
            <a:ext cx="10878298" cy="471270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157" y="1499617"/>
            <a:ext cx="10972800" cy="449340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6C0620A0-6FA4-4424-A847-814152FEDD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6156" y="812783"/>
            <a:ext cx="5014250" cy="392112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656564"/>
                </a:solidFill>
              </a:defRPr>
            </a:lvl1pPr>
          </a:lstStyle>
          <a:p>
            <a:pPr lvl="0"/>
            <a:r>
              <a:rPr lang="de-DE" dirty="0"/>
              <a:t>Put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392467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>
            <a:extLst>
              <a:ext uri="{FF2B5EF4-FFF2-40B4-BE49-F238E27FC236}">
                <a16:creationId xmlns:a16="http://schemas.microsoft.com/office/drawing/2014/main" id="{084BC617-70E0-4BF3-BDAC-3D0238FBCFF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19015293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38" imgH="338" progId="TCLayout.ActiveDocument.1">
                  <p:embed/>
                </p:oleObj>
              </mc:Choice>
              <mc:Fallback>
                <p:oleObj name="think-cell Folie" r:id="rId4" imgW="338" imgH="33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hteck 1" hidden="1">
            <a:extLst>
              <a:ext uri="{FF2B5EF4-FFF2-40B4-BE49-F238E27FC236}">
                <a16:creationId xmlns:a16="http://schemas.microsoft.com/office/drawing/2014/main" id="{194D8A73-A75D-4D8E-80E9-C1993117B43E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03142F2-9013-4767-BCE2-03B227EB1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070" y="293407"/>
            <a:ext cx="10878298" cy="471270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6" name="Textplatzhalter 10">
            <a:extLst>
              <a:ext uri="{FF2B5EF4-FFF2-40B4-BE49-F238E27FC236}">
                <a16:creationId xmlns:a16="http://schemas.microsoft.com/office/drawing/2014/main" id="{6CCA563E-429C-4434-8BD2-1A32B879B12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6156" y="812783"/>
            <a:ext cx="5014250" cy="392112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656564"/>
                </a:solidFill>
              </a:defRPr>
            </a:lvl1pPr>
          </a:lstStyle>
          <a:p>
            <a:pPr lvl="0"/>
            <a:r>
              <a:rPr lang="de-DE" dirty="0"/>
              <a:t>Put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de-DE" dirty="0"/>
          </a:p>
        </p:txBody>
      </p:sp>
      <p:sp>
        <p:nvSpPr>
          <p:cNvPr id="13" name="Bildplatzhalter 12">
            <a:extLst>
              <a:ext uri="{FF2B5EF4-FFF2-40B4-BE49-F238E27FC236}">
                <a16:creationId xmlns:a16="http://schemas.microsoft.com/office/drawing/2014/main" id="{DFB0C07B-77C7-4A4E-889D-26DE571079D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15951" y="1484784"/>
            <a:ext cx="2023665" cy="4593679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27" name="Bildplatzhalter 12">
            <a:extLst>
              <a:ext uri="{FF2B5EF4-FFF2-40B4-BE49-F238E27FC236}">
                <a16:creationId xmlns:a16="http://schemas.microsoft.com/office/drawing/2014/main" id="{C6E87118-92D8-4571-885E-AFD178D1509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848396" y="1481325"/>
            <a:ext cx="2023665" cy="4593679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28" name="Bildplatzhalter 12">
            <a:extLst>
              <a:ext uri="{FF2B5EF4-FFF2-40B4-BE49-F238E27FC236}">
                <a16:creationId xmlns:a16="http://schemas.microsoft.com/office/drawing/2014/main" id="{2852C9DA-CFE0-41A5-B9AE-16C1AD6B11F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080841" y="1481325"/>
            <a:ext cx="2023665" cy="4593679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29" name="Bildplatzhalter 12">
            <a:extLst>
              <a:ext uri="{FF2B5EF4-FFF2-40B4-BE49-F238E27FC236}">
                <a16:creationId xmlns:a16="http://schemas.microsoft.com/office/drawing/2014/main" id="{CA057589-E11B-4941-9B64-CCED2B0932A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313286" y="1481325"/>
            <a:ext cx="2023665" cy="4593679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30" name="Bildplatzhalter 12">
            <a:extLst>
              <a:ext uri="{FF2B5EF4-FFF2-40B4-BE49-F238E27FC236}">
                <a16:creationId xmlns:a16="http://schemas.microsoft.com/office/drawing/2014/main" id="{B442A6B6-ED56-4B7B-A7F8-467E75BD152C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545730" y="1481325"/>
            <a:ext cx="2023665" cy="4593679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474986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5D02BA-6C32-534C-AA72-53103202F9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34A00A5-DDDA-6441-8F40-144BDF1512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3A3220-B885-2D48-82DF-0A2D81C42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21.11.2023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7D7927E-FA01-9048-B154-A85419A8F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4D45F6B-7CA6-E746-B7C8-921233F79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72159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828219-3BA2-C147-A20C-746144E66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874AF0B-C7CA-3746-95FC-410F58D190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CC0D4B4-FE28-944B-858C-FD49F6712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21.11.2023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7FFD408-AE82-914A-837A-1B19887A7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0D1379D-9520-0648-A50E-8DE0664DF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9580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BBC011-5580-1147-B2CA-74CE8E5EB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7B97274-70A9-A941-BA73-BD31828411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8C86CF9-2B71-7D4F-BD9D-A3B895A00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21.11.2023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450FBF6-7101-3E4C-925D-D61CDE36E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19A8A00-571A-A743-9A57-518E3C851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23042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226ADF-8107-FA4E-A04F-A371AA355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EE09D12-809F-9046-9025-9F712295F6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F36CCE-B513-0441-AB99-899DEA3FC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21.11.2023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B55959E-3E36-794F-B6B8-043D3BD02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FD48199-2686-4D44-9793-13AD90347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31440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97E4E2-D73F-BF4F-94BA-A274D7C57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881A30E-A539-5B40-8C2D-F4D9426914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593E6E1-7F56-ED46-9831-90EAD87F72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762F161-A661-4C4C-87E0-F8BDD13C3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21.11.2023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3D39A93-9A90-E047-BD0A-2885BCF82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46D8EED-5393-1048-B9C7-D02CDE77D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20801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3C1214-A127-B64D-B398-AF0433F6E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55B6C7D-13C7-3E4E-8815-E5F64280F9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2FA0D2F-3EE4-7B42-8689-711932406D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15955B6-DF52-D64C-AA20-CFF267CF2F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86D10B7-A0DB-C24C-A5E4-326ED791DA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128D701B-8A71-704E-8D6B-A26AF9107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21.11.2023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1D282E9-102A-A149-8F4A-8B85F0F54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B3015557-1C2C-6A4D-93AB-691F0CFB8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94512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A5F1DE-5F77-2B47-9B9A-B25FDFE1B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ED1817C-EB1E-2946-A4E2-C9D3A276A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21.11.2023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A516699-E9D6-1D4C-B739-CCF26C011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A70B319-5919-1148-8CF9-685496A9A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58172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1AF1396-8167-FF4D-A614-BD73E9C38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21.11.2023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D220FE5-8D8B-2744-99B4-22B36FEB4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ECAAA4D-1463-294B-8D29-EEA32D4BB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318317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AFA4F5-3F94-FE4B-BEBE-28A7B5D10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3463FCB-13E7-DC42-A1D0-7E404CBB00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5A9E663-4EB0-4E41-AA04-E529CBC404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4AF7B11-3489-BC49-8A96-41399E492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21.11.2023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FB87408-15E5-884B-89C9-1BA315FF8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83DE418-E4C4-6D46-B385-D19F3E287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167880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0C09D0-A7E5-CA48-941F-B8D62FF58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B380C36-D55B-7E4C-95DE-0659AC0C6A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6D542D0-35CD-FE4B-829C-BF9554F6B0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E9436EA-F7DB-5D4F-8017-CBD07616A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21.11.2023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72B93B7-2746-4E4E-A34F-10A56E411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45A7424-D540-7243-91D2-CC93F465E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593696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0EC841-5C71-6246-9475-C84B925D6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721994E-B1C1-7E48-AFC1-B18D320E25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DA82F3B-6F62-0F49-9EBB-7E7DD9E8B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21.11.2023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C885B4-3006-D14F-A4A3-388A74248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94C688C-AF20-5A4E-9633-3E59CA59B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522998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78639CA0-1FAA-864F-ABC7-19408632EB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0670078-E223-9E41-802E-348704341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FC92E19-3D1C-4F45-9DDE-050051610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21.11.2023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29C9244-86C3-954B-BEE9-77581BB50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78E9589-9FF3-944A-AC4F-8DB41DFA8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563861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>
            <a:extLst>
              <a:ext uri="{FF2B5EF4-FFF2-40B4-BE49-F238E27FC236}">
                <a16:creationId xmlns:a16="http://schemas.microsoft.com/office/drawing/2014/main" id="{024FF4B3-15F0-469A-9F6A-F265F4B7DFE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2118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415" imgH="416" progId="TCLayout.ActiveDocument.1">
                  <p:embed/>
                </p:oleObj>
              </mc:Choice>
              <mc:Fallback>
                <p:oleObj name="think-cell Folie" r:id="rId4" imgW="415" imgH="416" progId="TCLayout.ActiveDocument.1">
                  <p:embed/>
                  <p:pic>
                    <p:nvPicPr>
                      <p:cNvPr id="9" name="Objekt 8" hidden="1">
                        <a:extLst>
                          <a:ext uri="{FF2B5EF4-FFF2-40B4-BE49-F238E27FC236}">
                            <a16:creationId xmlns:a16="http://schemas.microsoft.com/office/drawing/2014/main" id="{024FF4B3-15F0-469A-9F6A-F265F4B7DFE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eck 7" hidden="1">
            <a:extLst>
              <a:ext uri="{FF2B5EF4-FFF2-40B4-BE49-F238E27FC236}">
                <a16:creationId xmlns:a16="http://schemas.microsoft.com/office/drawing/2014/main" id="{78734AFF-CF71-4CE5-91DA-87DCFD55AAC6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211667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070" y="293407"/>
            <a:ext cx="10878298" cy="471270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157" y="1499617"/>
            <a:ext cx="10972800" cy="449340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6C0620A0-6FA4-4424-A847-814152FEDD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6156" y="812783"/>
            <a:ext cx="5014250" cy="392112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656564"/>
                </a:solidFill>
              </a:defRPr>
            </a:lvl1pPr>
          </a:lstStyle>
          <a:p>
            <a:pPr lvl="0"/>
            <a:r>
              <a:rPr lang="de-DE" dirty="0"/>
              <a:t>Put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26128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7C9870-81FE-DE4E-A3B5-CBD292301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73C82E2-4F2B-E74E-9CC8-6767E82526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1F530AF-D2A4-E54C-8C79-F8BEC82B5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21.11.2023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A1C0B71-BFF7-BA45-B3C1-0B6530B71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421A43F-3474-E546-8997-A355E2132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571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26DB56-37BF-6945-AEE2-04961117B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42C437E-2420-CD48-A664-6A4400C91D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7673C10-9805-9B40-84D0-7505C39FCB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18467E0-8B3D-EB4A-821A-D85A7241A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21.11.2023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6B540F2-1137-3D48-90DD-A71A382F5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3E14684-3F65-4C4C-8C5A-427492334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9314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253B6B-DEEE-2144-8A86-CF2836F77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124EDBC-3372-1B48-8C80-E589AE6E6D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20C1C6C-18D1-7B4B-B65F-3B69CB34B3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F686EF4-4279-3E48-AC6A-A688910539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F42713D-FBCC-CA44-8C8E-F6D9D49D1F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6F5B1B5-57AB-CC46-A313-736F736A9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21.11.2023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B3AAB8A-B3B6-5340-A36D-E0B41DB0F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97DA854-9B5C-EE45-B8FB-0EE31DC45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3727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6BBB6F-C347-594B-A535-5CD8E312E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C4FC02E-8047-9E4B-81DC-46FD067BC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21.11.2023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2EE987C-A019-1C4A-9EC5-E42E3F41F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2FE7362-7526-EE42-B0E6-7B3BB8104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1904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F5110BD-0CC8-484F-86BB-9D31A26E7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21.11.2023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15C5D08-132E-3547-8878-841BCA31F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C99CBDE-A5F1-CC4B-8427-7EC7A2E67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9085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213B29-61B9-874A-B03B-62F7888CA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8557F03-DFCA-6740-818A-78DF151039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FF85103-D364-D54C-B479-E718EB809C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8C67347-1D3C-0844-BA02-F3B95E6D3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21.11.2023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807407F-D77D-F14F-BB16-88DA28B44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007182A-9212-1A42-BF8E-35C3A6B0C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355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15F77F-C389-4E49-B8FB-3245F3659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E0ADA8E-3A4A-DC47-8232-160C8FE11B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8308C8C-DF2A-5442-A612-3114309525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825F1E3-C4CA-4E41-A5F3-638296F15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21.11.2023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5A665C3-9A4C-A444-B9B3-2D31C9DBF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45EB821-DDA5-C548-8D85-69BACA421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1379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oleObject" Target="../embeddings/oleObject1.bin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ags" Target="../tags/tag3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19.xml"/><Relationship Id="rId16" Type="http://schemas.openxmlformats.org/officeDocument/2006/relationships/oleObject" Target="../embeddings/oleObject8.bin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tags" Target="../tags/tag16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tags" Target="../tags/tag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>
            <a:extLst>
              <a:ext uri="{FF2B5EF4-FFF2-40B4-BE49-F238E27FC236}">
                <a16:creationId xmlns:a16="http://schemas.microsoft.com/office/drawing/2014/main" id="{542D7FC3-4436-4347-9DAC-9B57E0338C2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9"/>
            </p:custDataLst>
            <p:extLst>
              <p:ext uri="{D42A27DB-BD31-4B8C-83A1-F6EECF244321}">
                <p14:modId xmlns:p14="http://schemas.microsoft.com/office/powerpoint/2010/main" val="53055283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21" imgW="360" imgH="360" progId="TCLayout.ActiveDocument.1">
                  <p:embed/>
                </p:oleObj>
              </mc:Choice>
              <mc:Fallback>
                <p:oleObj name="think-cell Folie" r:id="rId21" imgW="360" imgH="36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hteck 6" hidden="1">
            <a:extLst>
              <a:ext uri="{FF2B5EF4-FFF2-40B4-BE49-F238E27FC236}">
                <a16:creationId xmlns:a16="http://schemas.microsoft.com/office/drawing/2014/main" id="{2C644CD0-AFD2-4863-B299-8CA9BAB8A5B0}"/>
              </a:ext>
            </a:extLst>
          </p:cNvPr>
          <p:cNvSpPr/>
          <p:nvPr userDrawn="1">
            <p:custDataLst>
              <p:tags r:id="rId20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de-DE" sz="4400" b="0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B762BD9-24D1-6442-BB0E-F21167095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D41D023-1571-D549-9DA0-0E8A800229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85D1B04-59E0-0A4C-9081-0B01EAAAE2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4B536-F7AF-944A-9ADE-2033D9E83C3B}" type="datetimeFigureOut">
              <a:rPr lang="de-DE" smtClean="0"/>
              <a:t>21.11.2023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7B697C8-CD4A-4442-9F8C-E53268027C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5367591-8258-D445-865F-1D7FE568E4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1676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686" r:id="rId13"/>
    <p:sldLayoutId id="2147483683" r:id="rId14"/>
    <p:sldLayoutId id="2147483688" r:id="rId15"/>
    <p:sldLayoutId id="2147483687" r:id="rId16"/>
    <p:sldLayoutId id="214748368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>
            <a:extLst>
              <a:ext uri="{FF2B5EF4-FFF2-40B4-BE49-F238E27FC236}">
                <a16:creationId xmlns:a16="http://schemas.microsoft.com/office/drawing/2014/main" id="{EB812DE3-54D6-4E45-9314-53AB9E036A2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42742407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6" imgW="360" imgH="360" progId="TCLayout.ActiveDocument.1">
                  <p:embed/>
                </p:oleObj>
              </mc:Choice>
              <mc:Fallback>
                <p:oleObj name="think-cell Folie" r:id="rId16" imgW="360" imgH="36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hteck 6" hidden="1">
            <a:extLst>
              <a:ext uri="{FF2B5EF4-FFF2-40B4-BE49-F238E27FC236}">
                <a16:creationId xmlns:a16="http://schemas.microsoft.com/office/drawing/2014/main" id="{46EA1B23-5D56-48B6-A6CA-5CA1E9F2BE2F}"/>
              </a:ext>
            </a:extLst>
          </p:cNvPr>
          <p:cNvSpPr/>
          <p:nvPr userDrawn="1">
            <p:custDataLst>
              <p:tags r:id="rId15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de-DE" sz="4400" b="0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176703B-D061-884A-88F6-3248B0711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14CE598-5E8F-B741-9F08-DC9379B98C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5C52A2A-742B-CF44-9700-99D00DFF6B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4B536-F7AF-944A-9ADE-2033D9E83C3B}" type="datetimeFigureOut">
              <a:rPr lang="de-DE" smtClean="0"/>
              <a:t>21.11.2023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B2EC5FF-4E16-FE4C-B1A2-25C7F07197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7EB20D1-13FF-FC47-BEDC-B72501E2A4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9237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slideLayout" Target="../slideLayouts/slideLayout29.xml"/><Relationship Id="rId7" Type="http://schemas.openxmlformats.org/officeDocument/2006/relationships/image" Target="../media/image7.svg"/><Relationship Id="rId12" Type="http://schemas.openxmlformats.org/officeDocument/2006/relationships/image" Target="../media/image12.png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image" Target="../media/image6.png"/><Relationship Id="rId11" Type="http://schemas.openxmlformats.org/officeDocument/2006/relationships/image" Target="../media/image11.svg"/><Relationship Id="rId5" Type="http://schemas.openxmlformats.org/officeDocument/2006/relationships/image" Target="../media/image5.emf"/><Relationship Id="rId10" Type="http://schemas.openxmlformats.org/officeDocument/2006/relationships/image" Target="../media/image10.png"/><Relationship Id="rId4" Type="http://schemas.openxmlformats.org/officeDocument/2006/relationships/oleObject" Target="../embeddings/oleObject10.bin"/><Relationship Id="rId9" Type="http://schemas.openxmlformats.org/officeDocument/2006/relationships/image" Target="../media/image9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Objekt 23" hidden="1">
            <a:extLst>
              <a:ext uri="{FF2B5EF4-FFF2-40B4-BE49-F238E27FC236}">
                <a16:creationId xmlns:a16="http://schemas.microsoft.com/office/drawing/2014/main" id="{B8588DEF-90EF-4482-B7F7-7AFBC69F28BB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59" imgH="360" progId="TCLayout.ActiveDocument.1">
                  <p:embed/>
                </p:oleObj>
              </mc:Choice>
              <mc:Fallback>
                <p:oleObj name="think-cell Folie" r:id="rId4" imgW="359" imgH="360" progId="TCLayout.ActiveDocument.1">
                  <p:embed/>
                  <p:pic>
                    <p:nvPicPr>
                      <p:cNvPr id="24" name="Objekt 23" hidden="1">
                        <a:extLst>
                          <a:ext uri="{FF2B5EF4-FFF2-40B4-BE49-F238E27FC236}">
                            <a16:creationId xmlns:a16="http://schemas.microsoft.com/office/drawing/2014/main" id="{B8588DEF-90EF-4482-B7F7-7AFBC69F28B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hteck 24" hidden="1">
            <a:extLst>
              <a:ext uri="{FF2B5EF4-FFF2-40B4-BE49-F238E27FC236}">
                <a16:creationId xmlns:a16="http://schemas.microsoft.com/office/drawing/2014/main" id="{E7A44920-0F0D-4181-8A08-4EE78C76767E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1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7CC3603-02BE-4400-8AE5-D31C72867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060" y="221426"/>
            <a:ext cx="10394457" cy="471270"/>
          </a:xfrm>
        </p:spPr>
        <p:txBody>
          <a:bodyPr/>
          <a:lstStyle/>
          <a:p>
            <a:r>
              <a:rPr lang="en-US" sz="3200" b="1" dirty="0"/>
              <a:t>McKinsey’s Three Horizons &amp; Marketing Mix</a:t>
            </a:r>
            <a:endParaRPr lang="de-DE" sz="3200" b="1" i="1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8D987E8E-472B-F946-814E-2F9011CBA0BE}"/>
              </a:ext>
            </a:extLst>
          </p:cNvPr>
          <p:cNvSpPr txBox="1"/>
          <p:nvPr/>
        </p:nvSpPr>
        <p:spPr>
          <a:xfrm>
            <a:off x="10200456" y="6534806"/>
            <a:ext cx="176522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b="1" dirty="0">
                <a:solidFill>
                  <a:srgbClr val="44727E"/>
                </a:solidFill>
              </a:rPr>
              <a:t>www.strategypunk.com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67754978-6C91-FC49-8D04-A1BAA8DBAAA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7368" y="689081"/>
            <a:ext cx="10945216" cy="392112"/>
          </a:xfrm>
        </p:spPr>
        <p:txBody>
          <a:bodyPr/>
          <a:lstStyle/>
          <a:p>
            <a:r>
              <a:rPr lang="en-US" b="1" dirty="0">
                <a:solidFill>
                  <a:schemeClr val="accent6"/>
                </a:solidFill>
              </a:rPr>
              <a:t>Integrated framework to ensure marketing strategies are tailored to the growth stage </a:t>
            </a:r>
            <a:endParaRPr lang="en-GB" b="1" dirty="0">
              <a:solidFill>
                <a:schemeClr val="accent6"/>
              </a:solidFill>
            </a:endParaRPr>
          </a:p>
        </p:txBody>
      </p:sp>
      <p:cxnSp>
        <p:nvCxnSpPr>
          <p:cNvPr id="19" name="Gerade Verbindung mit Pfeil 18">
            <a:extLst>
              <a:ext uri="{FF2B5EF4-FFF2-40B4-BE49-F238E27FC236}">
                <a16:creationId xmlns:a16="http://schemas.microsoft.com/office/drawing/2014/main" id="{D5EEE22C-218D-F24A-8C01-847ECC7A9B8F}"/>
              </a:ext>
            </a:extLst>
          </p:cNvPr>
          <p:cNvCxnSpPr>
            <a:cxnSpLocks/>
          </p:cNvCxnSpPr>
          <p:nvPr/>
        </p:nvCxnSpPr>
        <p:spPr>
          <a:xfrm flipV="1">
            <a:off x="928401" y="1226664"/>
            <a:ext cx="0" cy="25200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mit Pfeil 19">
            <a:extLst>
              <a:ext uri="{FF2B5EF4-FFF2-40B4-BE49-F238E27FC236}">
                <a16:creationId xmlns:a16="http://schemas.microsoft.com/office/drawing/2014/main" id="{8802EA81-49F2-844F-84B2-942589356CC7}"/>
              </a:ext>
            </a:extLst>
          </p:cNvPr>
          <p:cNvCxnSpPr>
            <a:cxnSpLocks/>
          </p:cNvCxnSpPr>
          <p:nvPr/>
        </p:nvCxnSpPr>
        <p:spPr>
          <a:xfrm>
            <a:off x="928401" y="3746664"/>
            <a:ext cx="6840000" cy="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feld 21">
            <a:extLst>
              <a:ext uri="{FF2B5EF4-FFF2-40B4-BE49-F238E27FC236}">
                <a16:creationId xmlns:a16="http://schemas.microsoft.com/office/drawing/2014/main" id="{FD437FFA-556B-2C4C-936B-E9F6F19A8F46}"/>
              </a:ext>
            </a:extLst>
          </p:cNvPr>
          <p:cNvSpPr txBox="1"/>
          <p:nvPr/>
        </p:nvSpPr>
        <p:spPr>
          <a:xfrm>
            <a:off x="7229121" y="3818672"/>
            <a:ext cx="599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/>
              <a:t>Time</a:t>
            </a:r>
          </a:p>
        </p:txBody>
      </p:sp>
      <p:sp>
        <p:nvSpPr>
          <p:cNvPr id="26" name="Rechteck: abgerundete Ecken 14">
            <a:extLst>
              <a:ext uri="{FF2B5EF4-FFF2-40B4-BE49-F238E27FC236}">
                <a16:creationId xmlns:a16="http://schemas.microsoft.com/office/drawing/2014/main" id="{602FB506-457D-EA46-BF3E-BDF4F63C541E}"/>
              </a:ext>
            </a:extLst>
          </p:cNvPr>
          <p:cNvSpPr/>
          <p:nvPr/>
        </p:nvSpPr>
        <p:spPr>
          <a:xfrm>
            <a:off x="8112224" y="1628800"/>
            <a:ext cx="3709445" cy="1441418"/>
          </a:xfrm>
          <a:prstGeom prst="roundRect">
            <a:avLst/>
          </a:prstGeom>
          <a:noFill/>
          <a:ln w="28575">
            <a:solidFill>
              <a:srgbClr val="36AB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marL="177800" indent="-177800">
              <a:spcAft>
                <a:spcPts val="300"/>
              </a:spcAft>
              <a:buFont typeface="Wingdings" pitchFamily="2" charset="2"/>
              <a:buChar char="§"/>
            </a:pPr>
            <a:endParaRPr lang="de-DE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09B8B8AD-BAB4-1C4F-9DAF-08C08DB051F6}"/>
              </a:ext>
            </a:extLst>
          </p:cNvPr>
          <p:cNvSpPr txBox="1"/>
          <p:nvPr/>
        </p:nvSpPr>
        <p:spPr>
          <a:xfrm>
            <a:off x="8082339" y="1141542"/>
            <a:ext cx="1168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/>
              <a:t>Description</a:t>
            </a:r>
          </a:p>
        </p:txBody>
      </p:sp>
      <p:cxnSp>
        <p:nvCxnSpPr>
          <p:cNvPr id="33" name="Gerade Verbindung mit Pfeil 32">
            <a:extLst>
              <a:ext uri="{FF2B5EF4-FFF2-40B4-BE49-F238E27FC236}">
                <a16:creationId xmlns:a16="http://schemas.microsoft.com/office/drawing/2014/main" id="{C388265A-4300-CA44-A2EA-D96103C45EEE}"/>
              </a:ext>
            </a:extLst>
          </p:cNvPr>
          <p:cNvCxnSpPr>
            <a:cxnSpLocks/>
          </p:cNvCxnSpPr>
          <p:nvPr/>
        </p:nvCxnSpPr>
        <p:spPr>
          <a:xfrm flipV="1">
            <a:off x="3104148" y="1268760"/>
            <a:ext cx="0" cy="532800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mit Pfeil 33">
            <a:extLst>
              <a:ext uri="{FF2B5EF4-FFF2-40B4-BE49-F238E27FC236}">
                <a16:creationId xmlns:a16="http://schemas.microsoft.com/office/drawing/2014/main" id="{848097CB-E244-5045-BEAF-28089457549B}"/>
              </a:ext>
            </a:extLst>
          </p:cNvPr>
          <p:cNvCxnSpPr>
            <a:cxnSpLocks/>
          </p:cNvCxnSpPr>
          <p:nvPr/>
        </p:nvCxnSpPr>
        <p:spPr>
          <a:xfrm flipV="1">
            <a:off x="5333729" y="1268760"/>
            <a:ext cx="0" cy="532800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feld 34">
            <a:extLst>
              <a:ext uri="{FF2B5EF4-FFF2-40B4-BE49-F238E27FC236}">
                <a16:creationId xmlns:a16="http://schemas.microsoft.com/office/drawing/2014/main" id="{E549E56D-F6E6-B146-B509-D7A520F85E30}"/>
              </a:ext>
            </a:extLst>
          </p:cNvPr>
          <p:cNvSpPr txBox="1"/>
          <p:nvPr/>
        </p:nvSpPr>
        <p:spPr>
          <a:xfrm>
            <a:off x="1161197" y="1191552"/>
            <a:ext cx="15610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GB" sz="2000" b="1" dirty="0">
                <a:solidFill>
                  <a:srgbClr val="36AB91"/>
                </a:solidFill>
              </a:rPr>
              <a:t>Horizon 1</a:t>
            </a:r>
          </a:p>
          <a:p>
            <a:pPr algn="ctr">
              <a:spcAft>
                <a:spcPts val="600"/>
              </a:spcAft>
            </a:pPr>
            <a:endParaRPr lang="en-GB" sz="1100" dirty="0"/>
          </a:p>
        </p:txBody>
      </p:sp>
      <p:sp>
        <p:nvSpPr>
          <p:cNvPr id="79" name="Textfeld 78">
            <a:extLst>
              <a:ext uri="{FF2B5EF4-FFF2-40B4-BE49-F238E27FC236}">
                <a16:creationId xmlns:a16="http://schemas.microsoft.com/office/drawing/2014/main" id="{B16F14A6-A150-DE40-A635-0AFF6D30502E}"/>
              </a:ext>
            </a:extLst>
          </p:cNvPr>
          <p:cNvSpPr txBox="1"/>
          <p:nvPr/>
        </p:nvSpPr>
        <p:spPr>
          <a:xfrm>
            <a:off x="8264198" y="1709520"/>
            <a:ext cx="20441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36AB91"/>
                </a:solidFill>
              </a:rPr>
              <a:t>Horizon 1 (1-3 years)  </a:t>
            </a:r>
          </a:p>
        </p:txBody>
      </p:sp>
      <p:sp>
        <p:nvSpPr>
          <p:cNvPr id="69" name="Textfeld 68">
            <a:extLst>
              <a:ext uri="{FF2B5EF4-FFF2-40B4-BE49-F238E27FC236}">
                <a16:creationId xmlns:a16="http://schemas.microsoft.com/office/drawing/2014/main" id="{8BFC5E2F-7EAA-AB69-8D35-1B95BD478D51}"/>
              </a:ext>
            </a:extLst>
          </p:cNvPr>
          <p:cNvSpPr txBox="1"/>
          <p:nvPr/>
        </p:nvSpPr>
        <p:spPr>
          <a:xfrm>
            <a:off x="3270786" y="1191552"/>
            <a:ext cx="15610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GB" sz="2000" b="1" dirty="0">
                <a:solidFill>
                  <a:srgbClr val="F0A239"/>
                </a:solidFill>
              </a:rPr>
              <a:t>Horizon 2</a:t>
            </a:r>
          </a:p>
          <a:p>
            <a:pPr algn="ctr">
              <a:spcAft>
                <a:spcPts val="600"/>
              </a:spcAft>
            </a:pPr>
            <a:endParaRPr lang="en-GB" sz="1100" dirty="0"/>
          </a:p>
        </p:txBody>
      </p:sp>
      <p:sp>
        <p:nvSpPr>
          <p:cNvPr id="71" name="Textfeld 70">
            <a:extLst>
              <a:ext uri="{FF2B5EF4-FFF2-40B4-BE49-F238E27FC236}">
                <a16:creationId xmlns:a16="http://schemas.microsoft.com/office/drawing/2014/main" id="{7D948ABC-3234-824C-D463-F43086A2F630}"/>
              </a:ext>
            </a:extLst>
          </p:cNvPr>
          <p:cNvSpPr txBox="1"/>
          <p:nvPr/>
        </p:nvSpPr>
        <p:spPr>
          <a:xfrm>
            <a:off x="5619131" y="1191552"/>
            <a:ext cx="15610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GB" sz="2000" b="1" dirty="0">
                <a:solidFill>
                  <a:srgbClr val="B25147"/>
                </a:solidFill>
              </a:rPr>
              <a:t>Horizon 3</a:t>
            </a:r>
          </a:p>
        </p:txBody>
      </p:sp>
      <p:sp>
        <p:nvSpPr>
          <p:cNvPr id="12" name="Freihandform: Form 11">
            <a:extLst>
              <a:ext uri="{FF2B5EF4-FFF2-40B4-BE49-F238E27FC236}">
                <a16:creationId xmlns:a16="http://schemas.microsoft.com/office/drawing/2014/main" id="{14F85C9B-26CD-A01F-1B22-B47F7C35B6FD}"/>
              </a:ext>
            </a:extLst>
          </p:cNvPr>
          <p:cNvSpPr/>
          <p:nvPr/>
        </p:nvSpPr>
        <p:spPr>
          <a:xfrm rot="192766">
            <a:off x="1078800" y="3019361"/>
            <a:ext cx="2304000" cy="756000"/>
          </a:xfrm>
          <a:custGeom>
            <a:avLst/>
            <a:gdLst>
              <a:gd name="connsiteX0" fmla="*/ 0 w 1828800"/>
              <a:gd name="connsiteY0" fmla="*/ 648070 h 648070"/>
              <a:gd name="connsiteX1" fmla="*/ 168676 w 1828800"/>
              <a:gd name="connsiteY1" fmla="*/ 381740 h 648070"/>
              <a:gd name="connsiteX2" fmla="*/ 656948 w 1828800"/>
              <a:gd name="connsiteY2" fmla="*/ 142043 h 648070"/>
              <a:gd name="connsiteX3" fmla="*/ 1828800 w 1828800"/>
              <a:gd name="connsiteY3" fmla="*/ 0 h 648070"/>
              <a:gd name="connsiteX0" fmla="*/ 0 w 1828800"/>
              <a:gd name="connsiteY0" fmla="*/ 648070 h 648070"/>
              <a:gd name="connsiteX1" fmla="*/ 168676 w 1828800"/>
              <a:gd name="connsiteY1" fmla="*/ 350972 h 648070"/>
              <a:gd name="connsiteX2" fmla="*/ 656948 w 1828800"/>
              <a:gd name="connsiteY2" fmla="*/ 142043 h 648070"/>
              <a:gd name="connsiteX3" fmla="*/ 1828800 w 1828800"/>
              <a:gd name="connsiteY3" fmla="*/ 0 h 648070"/>
              <a:gd name="connsiteX0" fmla="*/ 0 w 1828800"/>
              <a:gd name="connsiteY0" fmla="*/ 648070 h 648070"/>
              <a:gd name="connsiteX1" fmla="*/ 204980 w 1828800"/>
              <a:gd name="connsiteY1" fmla="*/ 350972 h 648070"/>
              <a:gd name="connsiteX2" fmla="*/ 656948 w 1828800"/>
              <a:gd name="connsiteY2" fmla="*/ 142043 h 648070"/>
              <a:gd name="connsiteX3" fmla="*/ 1828800 w 1828800"/>
              <a:gd name="connsiteY3" fmla="*/ 0 h 648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" h="648070">
                <a:moveTo>
                  <a:pt x="0" y="648070"/>
                </a:moveTo>
                <a:cubicBezTo>
                  <a:pt x="29592" y="557074"/>
                  <a:pt x="95489" y="435310"/>
                  <a:pt x="204980" y="350972"/>
                </a:cubicBezTo>
                <a:cubicBezTo>
                  <a:pt x="314471" y="266634"/>
                  <a:pt x="380261" y="205666"/>
                  <a:pt x="656948" y="142043"/>
                </a:cubicBezTo>
                <a:cubicBezTo>
                  <a:pt x="933635" y="78420"/>
                  <a:pt x="1381217" y="39210"/>
                  <a:pt x="1828800" y="0"/>
                </a:cubicBezTo>
              </a:path>
            </a:pathLst>
          </a:custGeom>
          <a:noFill/>
          <a:ln w="38100">
            <a:solidFill>
              <a:srgbClr val="36AB9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8" name="Freihandform: Form 77">
            <a:extLst>
              <a:ext uri="{FF2B5EF4-FFF2-40B4-BE49-F238E27FC236}">
                <a16:creationId xmlns:a16="http://schemas.microsoft.com/office/drawing/2014/main" id="{05FD985F-4877-691C-E0DA-D6B66A86060C}"/>
              </a:ext>
            </a:extLst>
          </p:cNvPr>
          <p:cNvSpPr/>
          <p:nvPr/>
        </p:nvSpPr>
        <p:spPr>
          <a:xfrm rot="192766">
            <a:off x="3165040" y="2350631"/>
            <a:ext cx="2304000" cy="756000"/>
          </a:xfrm>
          <a:custGeom>
            <a:avLst/>
            <a:gdLst>
              <a:gd name="connsiteX0" fmla="*/ 0 w 1828800"/>
              <a:gd name="connsiteY0" fmla="*/ 648070 h 648070"/>
              <a:gd name="connsiteX1" fmla="*/ 168676 w 1828800"/>
              <a:gd name="connsiteY1" fmla="*/ 381740 h 648070"/>
              <a:gd name="connsiteX2" fmla="*/ 656948 w 1828800"/>
              <a:gd name="connsiteY2" fmla="*/ 142043 h 648070"/>
              <a:gd name="connsiteX3" fmla="*/ 1828800 w 1828800"/>
              <a:gd name="connsiteY3" fmla="*/ 0 h 648070"/>
              <a:gd name="connsiteX0" fmla="*/ 0 w 1828800"/>
              <a:gd name="connsiteY0" fmla="*/ 648070 h 648070"/>
              <a:gd name="connsiteX1" fmla="*/ 168676 w 1828800"/>
              <a:gd name="connsiteY1" fmla="*/ 350972 h 648070"/>
              <a:gd name="connsiteX2" fmla="*/ 656948 w 1828800"/>
              <a:gd name="connsiteY2" fmla="*/ 142043 h 648070"/>
              <a:gd name="connsiteX3" fmla="*/ 1828800 w 1828800"/>
              <a:gd name="connsiteY3" fmla="*/ 0 h 648070"/>
              <a:gd name="connsiteX0" fmla="*/ 0 w 1828800"/>
              <a:gd name="connsiteY0" fmla="*/ 648070 h 648070"/>
              <a:gd name="connsiteX1" fmla="*/ 204980 w 1828800"/>
              <a:gd name="connsiteY1" fmla="*/ 350972 h 648070"/>
              <a:gd name="connsiteX2" fmla="*/ 656948 w 1828800"/>
              <a:gd name="connsiteY2" fmla="*/ 142043 h 648070"/>
              <a:gd name="connsiteX3" fmla="*/ 1828800 w 1828800"/>
              <a:gd name="connsiteY3" fmla="*/ 0 h 648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" h="648070">
                <a:moveTo>
                  <a:pt x="0" y="648070"/>
                </a:moveTo>
                <a:cubicBezTo>
                  <a:pt x="29592" y="557074"/>
                  <a:pt x="95489" y="435310"/>
                  <a:pt x="204980" y="350972"/>
                </a:cubicBezTo>
                <a:cubicBezTo>
                  <a:pt x="314471" y="266634"/>
                  <a:pt x="380261" y="205666"/>
                  <a:pt x="656948" y="142043"/>
                </a:cubicBezTo>
                <a:cubicBezTo>
                  <a:pt x="933635" y="78420"/>
                  <a:pt x="1381217" y="39210"/>
                  <a:pt x="1828800" y="0"/>
                </a:cubicBezTo>
              </a:path>
            </a:pathLst>
          </a:custGeom>
          <a:noFill/>
          <a:ln w="38100">
            <a:solidFill>
              <a:srgbClr val="F0A239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2" name="Freihandform: Form 81">
            <a:extLst>
              <a:ext uri="{FF2B5EF4-FFF2-40B4-BE49-F238E27FC236}">
                <a16:creationId xmlns:a16="http://schemas.microsoft.com/office/drawing/2014/main" id="{F122B4C7-C7FE-6F71-5489-71638BCA280F}"/>
              </a:ext>
            </a:extLst>
          </p:cNvPr>
          <p:cNvSpPr/>
          <p:nvPr/>
        </p:nvSpPr>
        <p:spPr>
          <a:xfrm rot="192766">
            <a:off x="5323287" y="1672927"/>
            <a:ext cx="2304000" cy="756000"/>
          </a:xfrm>
          <a:custGeom>
            <a:avLst/>
            <a:gdLst>
              <a:gd name="connsiteX0" fmla="*/ 0 w 1828800"/>
              <a:gd name="connsiteY0" fmla="*/ 648070 h 648070"/>
              <a:gd name="connsiteX1" fmla="*/ 168676 w 1828800"/>
              <a:gd name="connsiteY1" fmla="*/ 381740 h 648070"/>
              <a:gd name="connsiteX2" fmla="*/ 656948 w 1828800"/>
              <a:gd name="connsiteY2" fmla="*/ 142043 h 648070"/>
              <a:gd name="connsiteX3" fmla="*/ 1828800 w 1828800"/>
              <a:gd name="connsiteY3" fmla="*/ 0 h 648070"/>
              <a:gd name="connsiteX0" fmla="*/ 0 w 1828800"/>
              <a:gd name="connsiteY0" fmla="*/ 648070 h 648070"/>
              <a:gd name="connsiteX1" fmla="*/ 168676 w 1828800"/>
              <a:gd name="connsiteY1" fmla="*/ 350972 h 648070"/>
              <a:gd name="connsiteX2" fmla="*/ 656948 w 1828800"/>
              <a:gd name="connsiteY2" fmla="*/ 142043 h 648070"/>
              <a:gd name="connsiteX3" fmla="*/ 1828800 w 1828800"/>
              <a:gd name="connsiteY3" fmla="*/ 0 h 648070"/>
              <a:gd name="connsiteX0" fmla="*/ 0 w 1828800"/>
              <a:gd name="connsiteY0" fmla="*/ 648070 h 648070"/>
              <a:gd name="connsiteX1" fmla="*/ 204980 w 1828800"/>
              <a:gd name="connsiteY1" fmla="*/ 350972 h 648070"/>
              <a:gd name="connsiteX2" fmla="*/ 656948 w 1828800"/>
              <a:gd name="connsiteY2" fmla="*/ 142043 h 648070"/>
              <a:gd name="connsiteX3" fmla="*/ 1828800 w 1828800"/>
              <a:gd name="connsiteY3" fmla="*/ 0 h 648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" h="648070">
                <a:moveTo>
                  <a:pt x="0" y="648070"/>
                </a:moveTo>
                <a:cubicBezTo>
                  <a:pt x="29592" y="557074"/>
                  <a:pt x="95489" y="435310"/>
                  <a:pt x="204980" y="350972"/>
                </a:cubicBezTo>
                <a:cubicBezTo>
                  <a:pt x="314471" y="266634"/>
                  <a:pt x="380261" y="205666"/>
                  <a:pt x="656948" y="142043"/>
                </a:cubicBezTo>
                <a:cubicBezTo>
                  <a:pt x="933635" y="78420"/>
                  <a:pt x="1381217" y="39210"/>
                  <a:pt x="1828800" y="0"/>
                </a:cubicBezTo>
              </a:path>
            </a:pathLst>
          </a:custGeom>
          <a:noFill/>
          <a:ln w="38100">
            <a:solidFill>
              <a:srgbClr val="B25147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E03BCAA8-07BE-235D-FFF3-0DA3FB5CE8DA}"/>
              </a:ext>
            </a:extLst>
          </p:cNvPr>
          <p:cNvSpPr txBox="1"/>
          <p:nvPr/>
        </p:nvSpPr>
        <p:spPr>
          <a:xfrm rot="16200000">
            <a:off x="368672" y="1349860"/>
            <a:ext cx="7199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Value</a:t>
            </a: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4F9310A0-080B-5932-C331-A102638AFEEB}"/>
              </a:ext>
            </a:extLst>
          </p:cNvPr>
          <p:cNvSpPr txBox="1"/>
          <p:nvPr/>
        </p:nvSpPr>
        <p:spPr>
          <a:xfrm>
            <a:off x="-14530" y="4299559"/>
            <a:ext cx="10294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/>
              <a:t>Marketing</a:t>
            </a:r>
          </a:p>
          <a:p>
            <a:r>
              <a:rPr lang="en-GB" sz="1400" b="1" dirty="0"/>
              <a:t>Mix 4Ps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AB4FB1A8-CC26-C4B8-7E8C-7A25FA1546EE}"/>
              </a:ext>
            </a:extLst>
          </p:cNvPr>
          <p:cNvSpPr/>
          <p:nvPr/>
        </p:nvSpPr>
        <p:spPr>
          <a:xfrm>
            <a:off x="1014919" y="4365104"/>
            <a:ext cx="1948879" cy="46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2000" rIns="0" bIns="72000" rtlCol="0" anchor="ctr"/>
          <a:lstStyle/>
          <a:p>
            <a:pPr>
              <a:spcAft>
                <a:spcPts val="300"/>
              </a:spcAft>
            </a:pPr>
            <a:r>
              <a:rPr lang="de-DE" sz="1400" b="1" dirty="0">
                <a:solidFill>
                  <a:schemeClr val="tx1"/>
                </a:solidFill>
              </a:rPr>
              <a:t>Product</a:t>
            </a:r>
          </a:p>
          <a:p>
            <a:r>
              <a:rPr lang="de-DE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</a:t>
            </a:r>
            <a:r>
              <a:rPr lang="de-DE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</a:t>
            </a:r>
            <a:r>
              <a:rPr lang="de-DE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de-DE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placeholder</a:t>
            </a:r>
            <a:r>
              <a:rPr lang="de-DE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endParaRPr lang="de-DE" sz="1100" b="1" dirty="0">
              <a:solidFill>
                <a:schemeClr val="tx1"/>
              </a:solidFill>
            </a:endParaRP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4577A258-659A-A047-CBCD-9713B278ED2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809358" y="3825096"/>
            <a:ext cx="468000" cy="468000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67A7C88A-D996-213B-56C0-A8B385B8D75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032171" y="3825096"/>
            <a:ext cx="468000" cy="468000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C5F228D8-D45F-6E63-9D68-55F23F14A1C7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254984" y="3825096"/>
            <a:ext cx="468000" cy="468000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DDDCDC9D-AC4F-5EB9-23D8-0B7D5D6FBAD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6494" y="319333"/>
            <a:ext cx="735175" cy="735175"/>
          </a:xfrm>
          <a:prstGeom prst="rect">
            <a:avLst/>
          </a:prstGeom>
        </p:spPr>
      </p:pic>
      <p:sp>
        <p:nvSpPr>
          <p:cNvPr id="11" name="Rechteck 10">
            <a:extLst>
              <a:ext uri="{FF2B5EF4-FFF2-40B4-BE49-F238E27FC236}">
                <a16:creationId xmlns:a16="http://schemas.microsoft.com/office/drawing/2014/main" id="{7F57B56A-44DB-FD30-27FF-1061ED8487FF}"/>
              </a:ext>
            </a:extLst>
          </p:cNvPr>
          <p:cNvSpPr/>
          <p:nvPr/>
        </p:nvSpPr>
        <p:spPr>
          <a:xfrm>
            <a:off x="1014919" y="4962373"/>
            <a:ext cx="1948879" cy="46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2000" rIns="0" bIns="72000" rtlCol="0" anchor="ctr"/>
          <a:lstStyle/>
          <a:p>
            <a:pPr>
              <a:spcAft>
                <a:spcPts val="300"/>
              </a:spcAft>
            </a:pPr>
            <a:r>
              <a:rPr lang="de-DE" sz="1400" b="1" dirty="0">
                <a:solidFill>
                  <a:schemeClr val="tx1"/>
                </a:solidFill>
              </a:rPr>
              <a:t>Price</a:t>
            </a:r>
          </a:p>
          <a:p>
            <a:r>
              <a:rPr lang="de-DE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</a:t>
            </a:r>
            <a:r>
              <a:rPr lang="de-DE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</a:t>
            </a:r>
            <a:r>
              <a:rPr lang="de-DE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de-DE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placeholder</a:t>
            </a:r>
            <a:r>
              <a:rPr lang="de-DE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endParaRPr lang="de-DE" sz="1100" b="1" dirty="0">
              <a:solidFill>
                <a:schemeClr val="tx1"/>
              </a:solidFill>
            </a:endParaRP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56DB6B2E-E03A-93A2-FB5E-25BC77BDBCE4}"/>
              </a:ext>
            </a:extLst>
          </p:cNvPr>
          <p:cNvSpPr/>
          <p:nvPr/>
        </p:nvSpPr>
        <p:spPr>
          <a:xfrm>
            <a:off x="1014919" y="5559642"/>
            <a:ext cx="1948879" cy="46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2000" rIns="0" bIns="72000" rtlCol="0" anchor="ctr"/>
          <a:lstStyle/>
          <a:p>
            <a:pPr>
              <a:spcAft>
                <a:spcPts val="300"/>
              </a:spcAft>
            </a:pPr>
            <a:r>
              <a:rPr lang="de-DE" sz="1400" b="1" dirty="0">
                <a:solidFill>
                  <a:schemeClr val="tx1"/>
                </a:solidFill>
              </a:rPr>
              <a:t>Place</a:t>
            </a:r>
          </a:p>
          <a:p>
            <a:r>
              <a:rPr lang="de-DE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</a:t>
            </a:r>
            <a:r>
              <a:rPr lang="de-DE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</a:t>
            </a:r>
            <a:r>
              <a:rPr lang="de-DE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de-DE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placeholder</a:t>
            </a:r>
            <a:r>
              <a:rPr lang="de-DE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endParaRPr lang="de-DE" sz="1100" b="1" dirty="0">
              <a:solidFill>
                <a:schemeClr val="tx1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FBD78AD0-86B6-5B56-22AF-B5A4DAF883C2}"/>
              </a:ext>
            </a:extLst>
          </p:cNvPr>
          <p:cNvSpPr/>
          <p:nvPr/>
        </p:nvSpPr>
        <p:spPr>
          <a:xfrm>
            <a:off x="1014919" y="6136316"/>
            <a:ext cx="1948879" cy="46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2000" rIns="0" bIns="72000" rtlCol="0" anchor="ctr"/>
          <a:lstStyle/>
          <a:p>
            <a:pPr>
              <a:spcAft>
                <a:spcPts val="300"/>
              </a:spcAft>
            </a:pPr>
            <a:r>
              <a:rPr lang="de-DE" sz="1400" b="1" dirty="0">
                <a:solidFill>
                  <a:schemeClr val="tx1"/>
                </a:solidFill>
              </a:rPr>
              <a:t>Promotion</a:t>
            </a:r>
          </a:p>
          <a:p>
            <a:r>
              <a:rPr lang="de-DE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</a:t>
            </a:r>
            <a:r>
              <a:rPr lang="de-DE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</a:t>
            </a:r>
            <a:r>
              <a:rPr lang="de-DE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de-DE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placeholder</a:t>
            </a:r>
            <a:r>
              <a:rPr lang="de-DE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endParaRPr lang="de-DE" sz="1100" b="1" dirty="0">
              <a:solidFill>
                <a:schemeClr val="tx1"/>
              </a:solidFill>
            </a:endParaRP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D4C10793-F112-1EF7-46AC-75838E1FF50F}"/>
              </a:ext>
            </a:extLst>
          </p:cNvPr>
          <p:cNvSpPr/>
          <p:nvPr/>
        </p:nvSpPr>
        <p:spPr>
          <a:xfrm>
            <a:off x="3239644" y="4365104"/>
            <a:ext cx="1948879" cy="46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2000" rIns="0" bIns="72000" rtlCol="0" anchor="ctr"/>
          <a:lstStyle/>
          <a:p>
            <a:pPr>
              <a:spcAft>
                <a:spcPts val="300"/>
              </a:spcAft>
            </a:pPr>
            <a:r>
              <a:rPr lang="de-DE" sz="1400" b="1" dirty="0">
                <a:solidFill>
                  <a:schemeClr val="tx1"/>
                </a:solidFill>
              </a:rPr>
              <a:t>Product</a:t>
            </a:r>
          </a:p>
          <a:p>
            <a:r>
              <a:rPr lang="de-DE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</a:t>
            </a:r>
            <a:r>
              <a:rPr lang="de-DE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</a:t>
            </a:r>
            <a:r>
              <a:rPr lang="de-DE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de-DE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placeholder</a:t>
            </a:r>
            <a:r>
              <a:rPr lang="de-DE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endParaRPr lang="de-DE" sz="1100" b="1" dirty="0">
              <a:solidFill>
                <a:schemeClr val="tx1"/>
              </a:solidFill>
            </a:endParaRP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E0BAF1A2-A5B6-68EE-6C3E-B47D0AB73134}"/>
              </a:ext>
            </a:extLst>
          </p:cNvPr>
          <p:cNvSpPr/>
          <p:nvPr/>
        </p:nvSpPr>
        <p:spPr>
          <a:xfrm>
            <a:off x="3239644" y="4962373"/>
            <a:ext cx="1948879" cy="46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2000" rIns="0" bIns="72000" rtlCol="0" anchor="ctr"/>
          <a:lstStyle/>
          <a:p>
            <a:pPr>
              <a:spcAft>
                <a:spcPts val="300"/>
              </a:spcAft>
            </a:pPr>
            <a:r>
              <a:rPr lang="de-DE" sz="1400" b="1" dirty="0">
                <a:solidFill>
                  <a:schemeClr val="tx1"/>
                </a:solidFill>
              </a:rPr>
              <a:t>Price</a:t>
            </a:r>
          </a:p>
          <a:p>
            <a:r>
              <a:rPr lang="de-DE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</a:t>
            </a:r>
            <a:r>
              <a:rPr lang="de-DE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</a:t>
            </a:r>
            <a:r>
              <a:rPr lang="de-DE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de-DE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placeholder</a:t>
            </a:r>
            <a:r>
              <a:rPr lang="de-DE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endParaRPr lang="de-DE" sz="1100" b="1" dirty="0">
              <a:solidFill>
                <a:schemeClr val="tx1"/>
              </a:solidFill>
            </a:endParaRP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8FD083AC-599E-128D-595E-F716B0F0A3A5}"/>
              </a:ext>
            </a:extLst>
          </p:cNvPr>
          <p:cNvSpPr/>
          <p:nvPr/>
        </p:nvSpPr>
        <p:spPr>
          <a:xfrm>
            <a:off x="3239644" y="5559642"/>
            <a:ext cx="1948879" cy="46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2000" rIns="0" bIns="72000" rtlCol="0" anchor="ctr"/>
          <a:lstStyle/>
          <a:p>
            <a:pPr>
              <a:spcAft>
                <a:spcPts val="300"/>
              </a:spcAft>
            </a:pPr>
            <a:r>
              <a:rPr lang="de-DE" sz="1400" b="1" dirty="0">
                <a:solidFill>
                  <a:schemeClr val="tx1"/>
                </a:solidFill>
              </a:rPr>
              <a:t>Place</a:t>
            </a:r>
          </a:p>
          <a:p>
            <a:r>
              <a:rPr lang="de-DE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</a:t>
            </a:r>
            <a:r>
              <a:rPr lang="de-DE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</a:t>
            </a:r>
            <a:r>
              <a:rPr lang="de-DE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de-DE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placeholder</a:t>
            </a:r>
            <a:r>
              <a:rPr lang="de-DE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endParaRPr lang="de-DE" sz="1100" b="1" dirty="0">
              <a:solidFill>
                <a:schemeClr val="tx1"/>
              </a:solidFill>
            </a:endParaRP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EE719C44-68F2-2070-A21F-DE5F902F0AC6}"/>
              </a:ext>
            </a:extLst>
          </p:cNvPr>
          <p:cNvSpPr/>
          <p:nvPr/>
        </p:nvSpPr>
        <p:spPr>
          <a:xfrm>
            <a:off x="3239644" y="6136316"/>
            <a:ext cx="1948879" cy="46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2000" rIns="0" bIns="72000" rtlCol="0" anchor="ctr"/>
          <a:lstStyle/>
          <a:p>
            <a:pPr>
              <a:spcAft>
                <a:spcPts val="300"/>
              </a:spcAft>
            </a:pPr>
            <a:r>
              <a:rPr lang="de-DE" sz="1400" b="1" dirty="0">
                <a:solidFill>
                  <a:schemeClr val="tx1"/>
                </a:solidFill>
              </a:rPr>
              <a:t>Promotion</a:t>
            </a:r>
          </a:p>
          <a:p>
            <a:r>
              <a:rPr lang="de-DE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</a:t>
            </a:r>
            <a:r>
              <a:rPr lang="de-DE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</a:t>
            </a:r>
            <a:r>
              <a:rPr lang="de-DE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de-DE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placeholder</a:t>
            </a:r>
            <a:r>
              <a:rPr lang="de-DE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endParaRPr lang="de-DE" sz="1100" b="1" dirty="0">
              <a:solidFill>
                <a:schemeClr val="tx1"/>
              </a:solidFill>
            </a:endParaRP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2B9E3491-3F79-708D-9F19-15CA968D8576}"/>
              </a:ext>
            </a:extLst>
          </p:cNvPr>
          <p:cNvSpPr/>
          <p:nvPr/>
        </p:nvSpPr>
        <p:spPr>
          <a:xfrm>
            <a:off x="5512203" y="4365104"/>
            <a:ext cx="1948879" cy="46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2000" rIns="0" bIns="72000" rtlCol="0" anchor="ctr"/>
          <a:lstStyle/>
          <a:p>
            <a:pPr>
              <a:spcAft>
                <a:spcPts val="300"/>
              </a:spcAft>
            </a:pPr>
            <a:r>
              <a:rPr lang="de-DE" sz="1400" b="1" dirty="0">
                <a:solidFill>
                  <a:schemeClr val="tx1"/>
                </a:solidFill>
              </a:rPr>
              <a:t>Product</a:t>
            </a:r>
          </a:p>
          <a:p>
            <a:r>
              <a:rPr lang="de-DE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</a:t>
            </a:r>
            <a:r>
              <a:rPr lang="de-DE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</a:t>
            </a:r>
            <a:r>
              <a:rPr lang="de-DE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de-DE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placeholder</a:t>
            </a:r>
            <a:r>
              <a:rPr lang="de-DE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endParaRPr lang="de-DE" sz="1100" b="1" dirty="0">
              <a:solidFill>
                <a:schemeClr val="tx1"/>
              </a:solidFill>
            </a:endParaRPr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A30506F8-F3D6-8289-496B-EFD71F8192AC}"/>
              </a:ext>
            </a:extLst>
          </p:cNvPr>
          <p:cNvSpPr/>
          <p:nvPr/>
        </p:nvSpPr>
        <p:spPr>
          <a:xfrm>
            <a:off x="5512203" y="4962373"/>
            <a:ext cx="1948879" cy="46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2000" rIns="0" bIns="72000" rtlCol="0" anchor="ctr"/>
          <a:lstStyle/>
          <a:p>
            <a:pPr>
              <a:spcAft>
                <a:spcPts val="300"/>
              </a:spcAft>
            </a:pPr>
            <a:r>
              <a:rPr lang="de-DE" sz="1400" b="1" dirty="0">
                <a:solidFill>
                  <a:schemeClr val="tx1"/>
                </a:solidFill>
              </a:rPr>
              <a:t>Price</a:t>
            </a:r>
          </a:p>
          <a:p>
            <a:r>
              <a:rPr lang="de-DE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</a:t>
            </a:r>
            <a:r>
              <a:rPr lang="de-DE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</a:t>
            </a:r>
            <a:r>
              <a:rPr lang="de-DE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de-DE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placeholder</a:t>
            </a:r>
            <a:r>
              <a:rPr lang="de-DE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endParaRPr lang="de-DE" sz="1100" b="1" dirty="0">
              <a:solidFill>
                <a:schemeClr val="tx1"/>
              </a:solidFill>
            </a:endParaRPr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B584F875-596D-1ACE-8985-636980906D95}"/>
              </a:ext>
            </a:extLst>
          </p:cNvPr>
          <p:cNvSpPr/>
          <p:nvPr/>
        </p:nvSpPr>
        <p:spPr>
          <a:xfrm>
            <a:off x="5512203" y="5559642"/>
            <a:ext cx="1948879" cy="46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2000" rIns="0" bIns="72000" rtlCol="0" anchor="ctr"/>
          <a:lstStyle/>
          <a:p>
            <a:pPr>
              <a:spcAft>
                <a:spcPts val="300"/>
              </a:spcAft>
            </a:pPr>
            <a:r>
              <a:rPr lang="de-DE" sz="1400" b="1" dirty="0">
                <a:solidFill>
                  <a:schemeClr val="tx1"/>
                </a:solidFill>
              </a:rPr>
              <a:t>Place</a:t>
            </a:r>
          </a:p>
          <a:p>
            <a:r>
              <a:rPr lang="de-DE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</a:t>
            </a:r>
            <a:r>
              <a:rPr lang="de-DE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</a:t>
            </a:r>
            <a:r>
              <a:rPr lang="de-DE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de-DE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placeholder</a:t>
            </a:r>
            <a:r>
              <a:rPr lang="de-DE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endParaRPr lang="de-DE" sz="1100" b="1" dirty="0">
              <a:solidFill>
                <a:schemeClr val="tx1"/>
              </a:solidFill>
            </a:endParaRPr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D6FA608F-7312-AADD-CFEA-CCD60F5B59FD}"/>
              </a:ext>
            </a:extLst>
          </p:cNvPr>
          <p:cNvSpPr/>
          <p:nvPr/>
        </p:nvSpPr>
        <p:spPr>
          <a:xfrm>
            <a:off x="5512203" y="6136316"/>
            <a:ext cx="1948879" cy="46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2000" rIns="0" bIns="72000" rtlCol="0" anchor="ctr"/>
          <a:lstStyle/>
          <a:p>
            <a:pPr>
              <a:spcAft>
                <a:spcPts val="300"/>
              </a:spcAft>
            </a:pPr>
            <a:r>
              <a:rPr lang="de-DE" sz="1400" b="1" dirty="0">
                <a:solidFill>
                  <a:schemeClr val="tx1"/>
                </a:solidFill>
              </a:rPr>
              <a:t>Promotion</a:t>
            </a:r>
          </a:p>
          <a:p>
            <a:r>
              <a:rPr lang="de-DE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</a:t>
            </a:r>
            <a:r>
              <a:rPr lang="de-DE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</a:t>
            </a:r>
            <a:r>
              <a:rPr lang="de-DE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de-DE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placeholder</a:t>
            </a:r>
            <a:r>
              <a:rPr lang="de-DE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endParaRPr lang="de-DE" sz="1100" b="1" dirty="0">
              <a:solidFill>
                <a:schemeClr val="tx1"/>
              </a:solidFill>
            </a:endParaRP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0F0C8147-E7F7-E4AC-6AF2-D8F6A5E15AAB}"/>
              </a:ext>
            </a:extLst>
          </p:cNvPr>
          <p:cNvSpPr txBox="1"/>
          <p:nvPr/>
        </p:nvSpPr>
        <p:spPr>
          <a:xfrm>
            <a:off x="8271072" y="1989024"/>
            <a:ext cx="35505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indent="-88900">
              <a:spcAft>
                <a:spcPts val="600"/>
              </a:spcAft>
              <a:buFont typeface="Wingdings" pitchFamily="2" charset="2"/>
              <a:buChar char="§"/>
            </a:pPr>
            <a:r>
              <a:rPr lang="de-DE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Product: </a:t>
            </a:r>
            <a:r>
              <a:rPr lang="de-DE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</a:t>
            </a:r>
            <a:r>
              <a:rPr lang="de-DE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</a:t>
            </a:r>
            <a:r>
              <a:rPr lang="de-DE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de-DE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placeholder</a:t>
            </a:r>
            <a:r>
              <a:rPr lang="de-DE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Add </a:t>
            </a:r>
            <a:r>
              <a:rPr lang="de-DE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your</a:t>
            </a:r>
            <a:r>
              <a:rPr lang="de-DE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own </a:t>
            </a:r>
            <a:r>
              <a:rPr lang="de-DE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text</a:t>
            </a:r>
            <a:r>
              <a:rPr lang="de-DE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here</a:t>
            </a:r>
            <a:r>
              <a:rPr lang="de-DE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  <a:p>
            <a:pPr marL="88900" indent="-88900">
              <a:spcAft>
                <a:spcPts val="600"/>
              </a:spcAft>
              <a:buFont typeface="Wingdings" pitchFamily="2" charset="2"/>
              <a:buChar char="§"/>
            </a:pPr>
            <a:r>
              <a:rPr lang="de-DE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Price: </a:t>
            </a:r>
            <a:r>
              <a:rPr lang="de-DE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</a:t>
            </a:r>
            <a:r>
              <a:rPr lang="de-DE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</a:t>
            </a:r>
            <a:r>
              <a:rPr lang="de-DE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de-DE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placeholder</a:t>
            </a:r>
            <a:r>
              <a:rPr lang="de-DE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Add </a:t>
            </a:r>
            <a:r>
              <a:rPr lang="de-DE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your</a:t>
            </a:r>
            <a:r>
              <a:rPr lang="de-DE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own </a:t>
            </a:r>
            <a:r>
              <a:rPr lang="de-DE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text</a:t>
            </a:r>
            <a:r>
              <a:rPr lang="de-DE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here</a:t>
            </a:r>
            <a:r>
              <a:rPr lang="de-DE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  <a:p>
            <a:pPr marL="88900" indent="-88900">
              <a:spcAft>
                <a:spcPts val="600"/>
              </a:spcAft>
              <a:buFont typeface="Wingdings" pitchFamily="2" charset="2"/>
              <a:buChar char="§"/>
            </a:pPr>
            <a:r>
              <a:rPr lang="de-DE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Place: </a:t>
            </a:r>
            <a:r>
              <a:rPr lang="de-DE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</a:t>
            </a:r>
            <a:r>
              <a:rPr lang="de-DE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</a:t>
            </a:r>
            <a:r>
              <a:rPr lang="de-DE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de-DE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placeholder</a:t>
            </a:r>
            <a:r>
              <a:rPr lang="de-DE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Add </a:t>
            </a:r>
            <a:r>
              <a:rPr lang="de-DE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your</a:t>
            </a:r>
            <a:r>
              <a:rPr lang="de-DE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own </a:t>
            </a:r>
            <a:r>
              <a:rPr lang="de-DE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text</a:t>
            </a:r>
            <a:r>
              <a:rPr lang="de-DE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here</a:t>
            </a:r>
            <a:r>
              <a:rPr lang="de-DE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  <a:p>
            <a:pPr marL="88900" indent="-88900">
              <a:spcAft>
                <a:spcPts val="600"/>
              </a:spcAft>
              <a:buFont typeface="Wingdings" pitchFamily="2" charset="2"/>
              <a:buChar char="§"/>
            </a:pPr>
            <a:r>
              <a:rPr lang="de-DE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Promotion: </a:t>
            </a:r>
            <a:r>
              <a:rPr lang="de-DE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</a:t>
            </a:r>
            <a:r>
              <a:rPr lang="de-DE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</a:t>
            </a:r>
            <a:r>
              <a:rPr lang="de-DE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de-DE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placeholder</a:t>
            </a:r>
            <a:r>
              <a:rPr lang="de-DE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Add </a:t>
            </a:r>
            <a:r>
              <a:rPr lang="de-DE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your</a:t>
            </a:r>
            <a:r>
              <a:rPr lang="de-DE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own </a:t>
            </a:r>
            <a:r>
              <a:rPr lang="de-DE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text</a:t>
            </a:r>
            <a:r>
              <a:rPr lang="de-DE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here</a:t>
            </a:r>
            <a:r>
              <a:rPr lang="de-DE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  <a:p>
            <a:endParaRPr lang="de-DE" sz="1000" dirty="0"/>
          </a:p>
        </p:txBody>
      </p:sp>
      <p:sp>
        <p:nvSpPr>
          <p:cNvPr id="51" name="Rechteck: abgerundete Ecken 14">
            <a:extLst>
              <a:ext uri="{FF2B5EF4-FFF2-40B4-BE49-F238E27FC236}">
                <a16:creationId xmlns:a16="http://schemas.microsoft.com/office/drawing/2014/main" id="{611E11E8-6281-D611-3107-B42786779E5F}"/>
              </a:ext>
            </a:extLst>
          </p:cNvPr>
          <p:cNvSpPr/>
          <p:nvPr/>
        </p:nvSpPr>
        <p:spPr>
          <a:xfrm>
            <a:off x="8116609" y="3339385"/>
            <a:ext cx="3709445" cy="1441418"/>
          </a:xfrm>
          <a:prstGeom prst="roundRect">
            <a:avLst/>
          </a:prstGeom>
          <a:noFill/>
          <a:ln w="28575">
            <a:solidFill>
              <a:srgbClr val="F0A2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marL="177800" indent="-177800">
              <a:spcAft>
                <a:spcPts val="300"/>
              </a:spcAft>
              <a:buFont typeface="Wingdings" pitchFamily="2" charset="2"/>
              <a:buChar char="§"/>
            </a:pPr>
            <a:endParaRPr lang="de-DE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2" name="Textfeld 51">
            <a:extLst>
              <a:ext uri="{FF2B5EF4-FFF2-40B4-BE49-F238E27FC236}">
                <a16:creationId xmlns:a16="http://schemas.microsoft.com/office/drawing/2014/main" id="{AEB16B5E-A83E-8F56-56C2-A320532A5FD6}"/>
              </a:ext>
            </a:extLst>
          </p:cNvPr>
          <p:cNvSpPr txBox="1"/>
          <p:nvPr/>
        </p:nvSpPr>
        <p:spPr>
          <a:xfrm>
            <a:off x="8268583" y="3420105"/>
            <a:ext cx="20441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0A239"/>
                </a:solidFill>
              </a:rPr>
              <a:t>Horizon 2 (3-5 years)  </a:t>
            </a:r>
          </a:p>
        </p:txBody>
      </p:sp>
      <p:sp>
        <p:nvSpPr>
          <p:cNvPr id="53" name="Textfeld 52">
            <a:extLst>
              <a:ext uri="{FF2B5EF4-FFF2-40B4-BE49-F238E27FC236}">
                <a16:creationId xmlns:a16="http://schemas.microsoft.com/office/drawing/2014/main" id="{E6500533-7C8B-DB23-C5D7-079A68985AEC}"/>
              </a:ext>
            </a:extLst>
          </p:cNvPr>
          <p:cNvSpPr txBox="1"/>
          <p:nvPr/>
        </p:nvSpPr>
        <p:spPr>
          <a:xfrm>
            <a:off x="8275457" y="3699609"/>
            <a:ext cx="35505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indent="-88900">
              <a:spcAft>
                <a:spcPts val="600"/>
              </a:spcAft>
              <a:buFont typeface="Wingdings" pitchFamily="2" charset="2"/>
              <a:buChar char="§"/>
            </a:pPr>
            <a:r>
              <a:rPr lang="de-DE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Product: </a:t>
            </a:r>
            <a:r>
              <a:rPr lang="de-DE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</a:t>
            </a:r>
            <a:r>
              <a:rPr lang="de-DE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</a:t>
            </a:r>
            <a:r>
              <a:rPr lang="de-DE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de-DE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placeholder</a:t>
            </a:r>
            <a:r>
              <a:rPr lang="de-DE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Add </a:t>
            </a:r>
            <a:r>
              <a:rPr lang="de-DE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your</a:t>
            </a:r>
            <a:r>
              <a:rPr lang="de-DE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own </a:t>
            </a:r>
            <a:r>
              <a:rPr lang="de-DE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text</a:t>
            </a:r>
            <a:r>
              <a:rPr lang="de-DE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here</a:t>
            </a:r>
            <a:r>
              <a:rPr lang="de-DE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  <a:p>
            <a:pPr marL="88900" indent="-88900">
              <a:spcAft>
                <a:spcPts val="600"/>
              </a:spcAft>
              <a:buFont typeface="Wingdings" pitchFamily="2" charset="2"/>
              <a:buChar char="§"/>
            </a:pPr>
            <a:r>
              <a:rPr lang="de-DE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Price: </a:t>
            </a:r>
            <a:r>
              <a:rPr lang="de-DE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</a:t>
            </a:r>
            <a:r>
              <a:rPr lang="de-DE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</a:t>
            </a:r>
            <a:r>
              <a:rPr lang="de-DE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de-DE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placeholder</a:t>
            </a:r>
            <a:r>
              <a:rPr lang="de-DE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Add </a:t>
            </a:r>
            <a:r>
              <a:rPr lang="de-DE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your</a:t>
            </a:r>
            <a:r>
              <a:rPr lang="de-DE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own </a:t>
            </a:r>
            <a:r>
              <a:rPr lang="de-DE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text</a:t>
            </a:r>
            <a:r>
              <a:rPr lang="de-DE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here</a:t>
            </a:r>
            <a:r>
              <a:rPr lang="de-DE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  <a:p>
            <a:pPr marL="88900" indent="-88900">
              <a:spcAft>
                <a:spcPts val="600"/>
              </a:spcAft>
              <a:buFont typeface="Wingdings" pitchFamily="2" charset="2"/>
              <a:buChar char="§"/>
            </a:pPr>
            <a:r>
              <a:rPr lang="de-DE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Place: </a:t>
            </a:r>
            <a:r>
              <a:rPr lang="de-DE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</a:t>
            </a:r>
            <a:r>
              <a:rPr lang="de-DE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</a:t>
            </a:r>
            <a:r>
              <a:rPr lang="de-DE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de-DE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placeholder</a:t>
            </a:r>
            <a:r>
              <a:rPr lang="de-DE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Add </a:t>
            </a:r>
            <a:r>
              <a:rPr lang="de-DE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your</a:t>
            </a:r>
            <a:r>
              <a:rPr lang="de-DE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own </a:t>
            </a:r>
            <a:r>
              <a:rPr lang="de-DE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text</a:t>
            </a:r>
            <a:r>
              <a:rPr lang="de-DE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here</a:t>
            </a:r>
            <a:r>
              <a:rPr lang="de-DE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  <a:p>
            <a:pPr marL="88900" indent="-88900">
              <a:spcAft>
                <a:spcPts val="600"/>
              </a:spcAft>
              <a:buFont typeface="Wingdings" pitchFamily="2" charset="2"/>
              <a:buChar char="§"/>
            </a:pPr>
            <a:r>
              <a:rPr lang="de-DE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Promotion: </a:t>
            </a:r>
            <a:r>
              <a:rPr lang="de-DE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</a:t>
            </a:r>
            <a:r>
              <a:rPr lang="de-DE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</a:t>
            </a:r>
            <a:r>
              <a:rPr lang="de-DE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de-DE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placeholder</a:t>
            </a:r>
            <a:r>
              <a:rPr lang="de-DE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Add </a:t>
            </a:r>
            <a:r>
              <a:rPr lang="de-DE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your</a:t>
            </a:r>
            <a:r>
              <a:rPr lang="de-DE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own </a:t>
            </a:r>
            <a:r>
              <a:rPr lang="de-DE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text</a:t>
            </a:r>
            <a:r>
              <a:rPr lang="de-DE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here</a:t>
            </a:r>
            <a:r>
              <a:rPr lang="de-DE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  <a:p>
            <a:endParaRPr lang="de-DE" sz="1000" dirty="0"/>
          </a:p>
        </p:txBody>
      </p:sp>
      <p:sp>
        <p:nvSpPr>
          <p:cNvPr id="54" name="Rechteck: abgerundete Ecken 14">
            <a:extLst>
              <a:ext uri="{FF2B5EF4-FFF2-40B4-BE49-F238E27FC236}">
                <a16:creationId xmlns:a16="http://schemas.microsoft.com/office/drawing/2014/main" id="{051A97B6-9439-874B-327C-7F84F4832EB3}"/>
              </a:ext>
            </a:extLst>
          </p:cNvPr>
          <p:cNvSpPr/>
          <p:nvPr/>
        </p:nvSpPr>
        <p:spPr>
          <a:xfrm>
            <a:off x="8112226" y="5067577"/>
            <a:ext cx="3709445" cy="1441418"/>
          </a:xfrm>
          <a:prstGeom prst="roundRect">
            <a:avLst/>
          </a:prstGeom>
          <a:noFill/>
          <a:ln w="28575">
            <a:solidFill>
              <a:srgbClr val="B251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marL="177800" indent="-177800">
              <a:spcAft>
                <a:spcPts val="300"/>
              </a:spcAft>
              <a:buFont typeface="Wingdings" pitchFamily="2" charset="2"/>
              <a:buChar char="§"/>
            </a:pPr>
            <a:endParaRPr lang="de-DE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id="{20963274-1482-6494-A669-75552BDCA10E}"/>
              </a:ext>
            </a:extLst>
          </p:cNvPr>
          <p:cNvSpPr txBox="1"/>
          <p:nvPr/>
        </p:nvSpPr>
        <p:spPr>
          <a:xfrm>
            <a:off x="8264200" y="5148297"/>
            <a:ext cx="20393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B25147"/>
                </a:solidFill>
              </a:rPr>
              <a:t>Horizon 3 (&gt; 5 years)  </a:t>
            </a:r>
          </a:p>
        </p:txBody>
      </p:sp>
      <p:sp>
        <p:nvSpPr>
          <p:cNvPr id="56" name="Textfeld 55">
            <a:extLst>
              <a:ext uri="{FF2B5EF4-FFF2-40B4-BE49-F238E27FC236}">
                <a16:creationId xmlns:a16="http://schemas.microsoft.com/office/drawing/2014/main" id="{04ADEBA8-5B86-2517-4EC1-C69A11340F3B}"/>
              </a:ext>
            </a:extLst>
          </p:cNvPr>
          <p:cNvSpPr txBox="1"/>
          <p:nvPr/>
        </p:nvSpPr>
        <p:spPr>
          <a:xfrm>
            <a:off x="8271074" y="5427801"/>
            <a:ext cx="35505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indent="-88900">
              <a:spcAft>
                <a:spcPts val="600"/>
              </a:spcAft>
              <a:buFont typeface="Wingdings" pitchFamily="2" charset="2"/>
              <a:buChar char="§"/>
            </a:pPr>
            <a:r>
              <a:rPr lang="de-DE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Product: </a:t>
            </a:r>
            <a:r>
              <a:rPr lang="de-DE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</a:t>
            </a:r>
            <a:r>
              <a:rPr lang="de-DE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</a:t>
            </a:r>
            <a:r>
              <a:rPr lang="de-DE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de-DE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placeholder</a:t>
            </a:r>
            <a:r>
              <a:rPr lang="de-DE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Add </a:t>
            </a:r>
            <a:r>
              <a:rPr lang="de-DE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your</a:t>
            </a:r>
            <a:r>
              <a:rPr lang="de-DE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own </a:t>
            </a:r>
            <a:r>
              <a:rPr lang="de-DE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text</a:t>
            </a:r>
            <a:r>
              <a:rPr lang="de-DE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here</a:t>
            </a:r>
            <a:r>
              <a:rPr lang="de-DE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  <a:p>
            <a:pPr marL="88900" indent="-88900">
              <a:spcAft>
                <a:spcPts val="600"/>
              </a:spcAft>
              <a:buFont typeface="Wingdings" pitchFamily="2" charset="2"/>
              <a:buChar char="§"/>
            </a:pPr>
            <a:r>
              <a:rPr lang="de-DE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Price: </a:t>
            </a:r>
            <a:r>
              <a:rPr lang="de-DE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</a:t>
            </a:r>
            <a:r>
              <a:rPr lang="de-DE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</a:t>
            </a:r>
            <a:r>
              <a:rPr lang="de-DE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de-DE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placeholder</a:t>
            </a:r>
            <a:r>
              <a:rPr lang="de-DE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Add </a:t>
            </a:r>
            <a:r>
              <a:rPr lang="de-DE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your</a:t>
            </a:r>
            <a:r>
              <a:rPr lang="de-DE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own </a:t>
            </a:r>
            <a:r>
              <a:rPr lang="de-DE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text</a:t>
            </a:r>
            <a:r>
              <a:rPr lang="de-DE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here</a:t>
            </a:r>
            <a:r>
              <a:rPr lang="de-DE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  <a:p>
            <a:pPr marL="88900" indent="-88900">
              <a:spcAft>
                <a:spcPts val="600"/>
              </a:spcAft>
              <a:buFont typeface="Wingdings" pitchFamily="2" charset="2"/>
              <a:buChar char="§"/>
            </a:pPr>
            <a:r>
              <a:rPr lang="de-DE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Place: </a:t>
            </a:r>
            <a:r>
              <a:rPr lang="de-DE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</a:t>
            </a:r>
            <a:r>
              <a:rPr lang="de-DE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</a:t>
            </a:r>
            <a:r>
              <a:rPr lang="de-DE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de-DE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placeholder</a:t>
            </a:r>
            <a:r>
              <a:rPr lang="de-DE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Add </a:t>
            </a:r>
            <a:r>
              <a:rPr lang="de-DE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your</a:t>
            </a:r>
            <a:r>
              <a:rPr lang="de-DE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own </a:t>
            </a:r>
            <a:r>
              <a:rPr lang="de-DE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text</a:t>
            </a:r>
            <a:r>
              <a:rPr lang="de-DE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here</a:t>
            </a:r>
            <a:r>
              <a:rPr lang="de-DE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  <a:p>
            <a:pPr marL="88900" indent="-88900">
              <a:spcAft>
                <a:spcPts val="600"/>
              </a:spcAft>
              <a:buFont typeface="Wingdings" pitchFamily="2" charset="2"/>
              <a:buChar char="§"/>
            </a:pPr>
            <a:r>
              <a:rPr lang="de-DE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Promotion: </a:t>
            </a:r>
            <a:r>
              <a:rPr lang="de-DE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</a:t>
            </a:r>
            <a:r>
              <a:rPr lang="de-DE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</a:t>
            </a:r>
            <a:r>
              <a:rPr lang="de-DE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de-DE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placeholder</a:t>
            </a:r>
            <a:r>
              <a:rPr lang="de-DE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Add </a:t>
            </a:r>
            <a:r>
              <a:rPr lang="de-DE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your</a:t>
            </a:r>
            <a:r>
              <a:rPr lang="de-DE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own </a:t>
            </a:r>
            <a:r>
              <a:rPr lang="de-DE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text</a:t>
            </a:r>
            <a:r>
              <a:rPr lang="de-DE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here</a:t>
            </a:r>
            <a:r>
              <a:rPr lang="de-DE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  <a:p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375583115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xv_A5FVT_SZEjBzuRceW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xv_A5FVT_SZEjBzuRceWA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cKJ9sViS4ib4gfVYYuwCg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2nS24adSZXIg4tKDSYpt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xv_A5FVT_SZEjBzuRceWA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TrcUU6xRGCK0IeADmKQM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dddZmQipDWBUuJIzOBLI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xv_A5FVT_SZEjBzuRceW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xv_A5FVT_SZEjBzuRceW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281</Words>
  <Application>Microsoft Office PowerPoint</Application>
  <PresentationFormat>Breitbild</PresentationFormat>
  <Paragraphs>50</Paragraphs>
  <Slides>1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2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Calibri</vt:lpstr>
      <vt:lpstr>Wingdings</vt:lpstr>
      <vt:lpstr>1_Office</vt:lpstr>
      <vt:lpstr>Office</vt:lpstr>
      <vt:lpstr>think-cell Folie</vt:lpstr>
      <vt:lpstr>McKinsey’s Three Horizons &amp; Marketing Mix</vt:lpstr>
    </vt:vector>
  </TitlesOfParts>
  <Manager/>
  <Company/>
  <LinksUpToDate>false</LinksUpToDate>
  <SharedDoc>false</SharedDoc>
  <HyperlinkBase>www.strategypunk.com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StrategyPunk.com</dc:title>
  <dc:subject>Portfolio Management</dc:subject>
  <dc:creator>Thomas Kriete</dc:creator>
  <cp:keywords/>
  <dc:description>This template is based and inspired by Investor Presentations slides of ABB.</dc:description>
  <cp:lastModifiedBy>Thomas Kriete</cp:lastModifiedBy>
  <cp:revision>135</cp:revision>
  <cp:lastPrinted>2021-02-14T16:18:18Z</cp:lastPrinted>
  <dcterms:created xsi:type="dcterms:W3CDTF">2019-03-05T19:37:05Z</dcterms:created>
  <dcterms:modified xsi:type="dcterms:W3CDTF">2023-11-21T16:55:02Z</dcterms:modified>
  <cp:category>Straegy</cp:category>
</cp:coreProperties>
</file>