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73" r:id="rId2"/>
    <p:sldId id="256" r:id="rId3"/>
  </p:sldIdLst>
  <p:sldSz cx="18288000" cy="10287000"/>
  <p:notesSz cx="6858000" cy="9144000"/>
  <p:embeddedFontLst>
    <p:embeddedFont>
      <p:font typeface="Inter" panose="020B0604020202020204" charset="0"/>
      <p:regular r:id="rId4"/>
    </p:embeddedFont>
    <p:embeddedFont>
      <p:font typeface="Inter Bold" panose="020B0604020202020204" charset="0"/>
      <p:regular r:id="rId5"/>
    </p:embeddedFont>
    <p:embeddedFont>
      <p:font typeface="Now" panose="020B0604020202020204" charset="0"/>
      <p:regular r:id="rId6"/>
    </p:embeddedFont>
    <p:embeddedFont>
      <p:font typeface="Now Bold" panose="020B0604020202020204" charset="0"/>
      <p:regular r:id="rId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DEB"/>
    <a:srgbClr val="F6FFFD"/>
    <a:srgbClr val="FFFBE8"/>
    <a:srgbClr val="9DC1C3"/>
    <a:srgbClr val="FF0000"/>
    <a:srgbClr val="FFF7D7"/>
    <a:srgbClr val="53BF9D"/>
    <a:srgbClr val="4D96FF"/>
    <a:srgbClr val="6BCB77"/>
    <a:srgbClr val="FF6B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5" d="100"/>
          <a:sy n="45" d="100"/>
        </p:scale>
        <p:origin x="546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tableStyles" Target="tableStyles.xml"/><Relationship Id="rId5" Type="http://schemas.openxmlformats.org/officeDocument/2006/relationships/font" Target="fonts/font2.fntdata"/><Relationship Id="rId10" Type="http://schemas.openxmlformats.org/officeDocument/2006/relationships/theme" Target="theme/theme1.xml"/><Relationship Id="rId4" Type="http://schemas.openxmlformats.org/officeDocument/2006/relationships/font" Target="fonts/font1.fntdata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.svg"/><Relationship Id="rId18" Type="http://schemas.openxmlformats.org/officeDocument/2006/relationships/image" Target="../media/image20.png"/><Relationship Id="rId26" Type="http://schemas.openxmlformats.org/officeDocument/2006/relationships/image" Target="../media/image28.png"/><Relationship Id="rId3" Type="http://schemas.openxmlformats.org/officeDocument/2006/relationships/image" Target="../media/image5.svg"/><Relationship Id="rId21" Type="http://schemas.openxmlformats.org/officeDocument/2006/relationships/image" Target="../media/image23.svg"/><Relationship Id="rId34" Type="http://schemas.openxmlformats.org/officeDocument/2006/relationships/image" Target="../media/image3.png"/><Relationship Id="rId7" Type="http://schemas.openxmlformats.org/officeDocument/2006/relationships/image" Target="../media/image9.svg"/><Relationship Id="rId12" Type="http://schemas.openxmlformats.org/officeDocument/2006/relationships/image" Target="../media/image14.png"/><Relationship Id="rId17" Type="http://schemas.openxmlformats.org/officeDocument/2006/relationships/image" Target="../media/image19.svg"/><Relationship Id="rId25" Type="http://schemas.openxmlformats.org/officeDocument/2006/relationships/image" Target="../media/image27.svg"/><Relationship Id="rId33" Type="http://schemas.openxmlformats.org/officeDocument/2006/relationships/image" Target="../media/image35.sv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29" Type="http://schemas.openxmlformats.org/officeDocument/2006/relationships/image" Target="../media/image3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24" Type="http://schemas.openxmlformats.org/officeDocument/2006/relationships/image" Target="../media/image26.png"/><Relationship Id="rId32" Type="http://schemas.openxmlformats.org/officeDocument/2006/relationships/image" Target="../media/image34.png"/><Relationship Id="rId5" Type="http://schemas.openxmlformats.org/officeDocument/2006/relationships/image" Target="../media/image7.svg"/><Relationship Id="rId15" Type="http://schemas.openxmlformats.org/officeDocument/2006/relationships/image" Target="../media/image17.svg"/><Relationship Id="rId23" Type="http://schemas.openxmlformats.org/officeDocument/2006/relationships/image" Target="../media/image25.svg"/><Relationship Id="rId28" Type="http://schemas.openxmlformats.org/officeDocument/2006/relationships/image" Target="../media/image30.png"/><Relationship Id="rId10" Type="http://schemas.openxmlformats.org/officeDocument/2006/relationships/image" Target="../media/image12.png"/><Relationship Id="rId19" Type="http://schemas.openxmlformats.org/officeDocument/2006/relationships/image" Target="../media/image21.svg"/><Relationship Id="rId31" Type="http://schemas.openxmlformats.org/officeDocument/2006/relationships/image" Target="../media/image33.svg"/><Relationship Id="rId4" Type="http://schemas.openxmlformats.org/officeDocument/2006/relationships/image" Target="../media/image6.png"/><Relationship Id="rId9" Type="http://schemas.openxmlformats.org/officeDocument/2006/relationships/image" Target="../media/image11.svg"/><Relationship Id="rId14" Type="http://schemas.openxmlformats.org/officeDocument/2006/relationships/image" Target="../media/image16.png"/><Relationship Id="rId22" Type="http://schemas.openxmlformats.org/officeDocument/2006/relationships/image" Target="../media/image24.png"/><Relationship Id="rId27" Type="http://schemas.openxmlformats.org/officeDocument/2006/relationships/image" Target="../media/image29.svg"/><Relationship Id="rId30" Type="http://schemas.openxmlformats.org/officeDocument/2006/relationships/image" Target="../media/image32.png"/><Relationship Id="rId8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H="1" flipV="1">
            <a:off x="9144000" y="1028700"/>
            <a:ext cx="0" cy="8229600"/>
          </a:xfrm>
          <a:prstGeom prst="line">
            <a:avLst/>
          </a:prstGeom>
          <a:ln w="57150" cap="flat">
            <a:solidFill>
              <a:srgbClr val="CDC9C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AutoShape 3"/>
          <p:cNvSpPr/>
          <p:nvPr/>
        </p:nvSpPr>
        <p:spPr>
          <a:xfrm flipV="1">
            <a:off x="7841957" y="1967158"/>
            <a:ext cx="28575" cy="6352684"/>
          </a:xfrm>
          <a:prstGeom prst="line">
            <a:avLst/>
          </a:prstGeom>
          <a:ln w="28575" cap="flat">
            <a:solidFill>
              <a:srgbClr val="CDC9CB"/>
            </a:solidFill>
            <a:prstDash val="sysDash"/>
            <a:headEnd type="none" w="sm" len="sm"/>
            <a:tailEnd type="none" w="sm" len="sm"/>
          </a:ln>
        </p:spPr>
      </p:sp>
      <p:sp>
        <p:nvSpPr>
          <p:cNvPr id="4" name="AutoShape 4"/>
          <p:cNvSpPr/>
          <p:nvPr/>
        </p:nvSpPr>
        <p:spPr>
          <a:xfrm flipH="1">
            <a:off x="6244850" y="5143500"/>
            <a:ext cx="1611394" cy="0"/>
          </a:xfrm>
          <a:prstGeom prst="line">
            <a:avLst/>
          </a:prstGeom>
          <a:ln w="28575" cap="flat">
            <a:solidFill>
              <a:srgbClr val="CDC9CB"/>
            </a:solidFill>
            <a:prstDash val="sysDash"/>
            <a:headEnd type="none" w="sm" len="sm"/>
            <a:tailEnd type="none" w="sm" len="sm"/>
          </a:ln>
        </p:spPr>
      </p:sp>
      <p:sp>
        <p:nvSpPr>
          <p:cNvPr id="5" name="AutoShape 5"/>
          <p:cNvSpPr/>
          <p:nvPr/>
        </p:nvSpPr>
        <p:spPr>
          <a:xfrm flipH="1" flipV="1">
            <a:off x="7841957" y="1995733"/>
            <a:ext cx="967033" cy="0"/>
          </a:xfrm>
          <a:prstGeom prst="line">
            <a:avLst/>
          </a:prstGeom>
          <a:ln w="28575" cap="flat">
            <a:solidFill>
              <a:srgbClr val="CDC9CB"/>
            </a:solidFill>
            <a:prstDash val="sysDash"/>
            <a:headEnd type="none" w="sm" len="sm"/>
            <a:tailEnd type="none" w="sm" len="sm"/>
          </a:ln>
        </p:spPr>
      </p:sp>
      <p:sp>
        <p:nvSpPr>
          <p:cNvPr id="6" name="AutoShape 6"/>
          <p:cNvSpPr/>
          <p:nvPr/>
        </p:nvSpPr>
        <p:spPr>
          <a:xfrm flipH="1" flipV="1">
            <a:off x="7841957" y="4094244"/>
            <a:ext cx="967033" cy="0"/>
          </a:xfrm>
          <a:prstGeom prst="line">
            <a:avLst/>
          </a:prstGeom>
          <a:ln w="28575" cap="flat">
            <a:solidFill>
              <a:srgbClr val="CDC9CB"/>
            </a:solidFill>
            <a:prstDash val="sysDash"/>
            <a:headEnd type="none" w="sm" len="sm"/>
            <a:tailEnd type="none" w="sm" len="sm"/>
          </a:ln>
        </p:spPr>
      </p:sp>
      <p:grpSp>
        <p:nvGrpSpPr>
          <p:cNvPr id="7" name="Group 7"/>
          <p:cNvGrpSpPr/>
          <p:nvPr/>
        </p:nvGrpSpPr>
        <p:grpSpPr>
          <a:xfrm>
            <a:off x="8808990" y="1660723"/>
            <a:ext cx="670019" cy="670019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D93D"/>
            </a:solidFill>
            <a:ln w="76200" cap="sq">
              <a:solidFill>
                <a:srgbClr val="F9F9F9"/>
              </a:solidFill>
              <a:prstDash val="solid"/>
              <a:miter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8808990" y="3759235"/>
            <a:ext cx="670019" cy="670019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6B6B"/>
            </a:solidFill>
            <a:ln w="76200" cap="sq">
              <a:solidFill>
                <a:srgbClr val="F9F9F9"/>
              </a:solidFill>
              <a:prstDash val="solid"/>
              <a:miter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8808990" y="5857746"/>
            <a:ext cx="670019" cy="670019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BCB77"/>
            </a:solidFill>
            <a:ln w="76200" cap="sq">
              <a:solidFill>
                <a:srgbClr val="F9F9F9"/>
              </a:solidFill>
              <a:prstDash val="solid"/>
              <a:miter/>
            </a:ln>
          </p:spPr>
        </p:sp>
        <p:sp>
          <p:nvSpPr>
            <p:cNvPr id="15" name="TextBox 1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8808990" y="7956257"/>
            <a:ext cx="670019" cy="670019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D96FF"/>
            </a:solidFill>
            <a:ln w="76200" cap="sq">
              <a:solidFill>
                <a:srgbClr val="F9F9F9"/>
              </a:solidFill>
              <a:prstDash val="solid"/>
              <a:miter/>
            </a:ln>
          </p:spPr>
        </p:sp>
        <p:sp>
          <p:nvSpPr>
            <p:cNvPr id="18" name="TextBox 1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9" name="AutoShape 19"/>
          <p:cNvSpPr/>
          <p:nvPr/>
        </p:nvSpPr>
        <p:spPr>
          <a:xfrm flipH="1" flipV="1">
            <a:off x="7841957" y="6192756"/>
            <a:ext cx="967033" cy="0"/>
          </a:xfrm>
          <a:prstGeom prst="line">
            <a:avLst/>
          </a:prstGeom>
          <a:ln w="28575" cap="flat">
            <a:solidFill>
              <a:srgbClr val="CDC9CB"/>
            </a:solidFill>
            <a:prstDash val="sysDash"/>
            <a:headEnd type="none" w="sm" len="sm"/>
            <a:tailEnd type="none" w="sm" len="sm"/>
          </a:ln>
        </p:spPr>
      </p:sp>
      <p:sp>
        <p:nvSpPr>
          <p:cNvPr id="20" name="AutoShape 20"/>
          <p:cNvSpPr/>
          <p:nvPr/>
        </p:nvSpPr>
        <p:spPr>
          <a:xfrm flipH="1" flipV="1">
            <a:off x="7841957" y="8291267"/>
            <a:ext cx="967033" cy="0"/>
          </a:xfrm>
          <a:prstGeom prst="line">
            <a:avLst/>
          </a:prstGeom>
          <a:ln w="28575" cap="flat">
            <a:solidFill>
              <a:srgbClr val="CDC9CB"/>
            </a:solidFill>
            <a:prstDash val="sysDash"/>
            <a:headEnd type="none" w="sm" len="sm"/>
            <a:tailEnd type="none" w="sm" len="sm"/>
          </a:ln>
        </p:spPr>
      </p:sp>
      <p:sp>
        <p:nvSpPr>
          <p:cNvPr id="21" name="Freeform 21"/>
          <p:cNvSpPr/>
          <p:nvPr/>
        </p:nvSpPr>
        <p:spPr>
          <a:xfrm>
            <a:off x="2450469" y="1174872"/>
            <a:ext cx="1578973" cy="545463"/>
          </a:xfrm>
          <a:custGeom>
            <a:avLst/>
            <a:gdLst/>
            <a:ahLst/>
            <a:cxnLst/>
            <a:rect l="l" t="t" r="r" b="b"/>
            <a:pathLst>
              <a:path w="1578973" h="545463">
                <a:moveTo>
                  <a:pt x="0" y="0"/>
                </a:moveTo>
                <a:lnTo>
                  <a:pt x="1578973" y="0"/>
                </a:lnTo>
                <a:lnTo>
                  <a:pt x="1578973" y="545464"/>
                </a:lnTo>
                <a:lnTo>
                  <a:pt x="0" y="5454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22" name="Group 22"/>
          <p:cNvGrpSpPr/>
          <p:nvPr/>
        </p:nvGrpSpPr>
        <p:grpSpPr>
          <a:xfrm>
            <a:off x="10113724" y="1028700"/>
            <a:ext cx="6908996" cy="1934066"/>
            <a:chOff x="0" y="0"/>
            <a:chExt cx="1765422" cy="494202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765422" cy="494202"/>
            </a:xfrm>
            <a:custGeom>
              <a:avLst/>
              <a:gdLst/>
              <a:ahLst/>
              <a:cxnLst/>
              <a:rect l="l" t="t" r="r" b="b"/>
              <a:pathLst>
                <a:path w="1765422" h="494202">
                  <a:moveTo>
                    <a:pt x="1562222" y="0"/>
                  </a:moveTo>
                  <a:cubicBezTo>
                    <a:pt x="1674446" y="0"/>
                    <a:pt x="1765422" y="110631"/>
                    <a:pt x="1765422" y="247101"/>
                  </a:cubicBezTo>
                  <a:cubicBezTo>
                    <a:pt x="1765422" y="383571"/>
                    <a:pt x="1674446" y="494202"/>
                    <a:pt x="1562222" y="494202"/>
                  </a:cubicBezTo>
                  <a:lnTo>
                    <a:pt x="203200" y="494202"/>
                  </a:lnTo>
                  <a:cubicBezTo>
                    <a:pt x="90976" y="494202"/>
                    <a:pt x="0" y="383571"/>
                    <a:pt x="0" y="247101"/>
                  </a:cubicBezTo>
                  <a:cubicBezTo>
                    <a:pt x="0" y="110631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D93D"/>
            </a:solidFill>
            <a:ln w="11430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24" name="TextBox 24"/>
            <p:cNvSpPr txBox="1"/>
            <p:nvPr/>
          </p:nvSpPr>
          <p:spPr>
            <a:xfrm>
              <a:off x="0" y="-38100"/>
              <a:ext cx="1765422" cy="5323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10113724" y="3127211"/>
            <a:ext cx="6908996" cy="1934066"/>
            <a:chOff x="0" y="0"/>
            <a:chExt cx="1765422" cy="494202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1765422" cy="494202"/>
            </a:xfrm>
            <a:custGeom>
              <a:avLst/>
              <a:gdLst/>
              <a:ahLst/>
              <a:cxnLst/>
              <a:rect l="l" t="t" r="r" b="b"/>
              <a:pathLst>
                <a:path w="1765422" h="494202">
                  <a:moveTo>
                    <a:pt x="1562222" y="0"/>
                  </a:moveTo>
                  <a:cubicBezTo>
                    <a:pt x="1674446" y="0"/>
                    <a:pt x="1765422" y="110631"/>
                    <a:pt x="1765422" y="247101"/>
                  </a:cubicBezTo>
                  <a:cubicBezTo>
                    <a:pt x="1765422" y="383571"/>
                    <a:pt x="1674446" y="494202"/>
                    <a:pt x="1562222" y="494202"/>
                  </a:cubicBezTo>
                  <a:lnTo>
                    <a:pt x="203200" y="494202"/>
                  </a:lnTo>
                  <a:cubicBezTo>
                    <a:pt x="90976" y="494202"/>
                    <a:pt x="0" y="383571"/>
                    <a:pt x="0" y="247101"/>
                  </a:cubicBezTo>
                  <a:cubicBezTo>
                    <a:pt x="0" y="110631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6B6B"/>
            </a:solidFill>
            <a:ln w="11430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27" name="TextBox 27"/>
            <p:cNvSpPr txBox="1"/>
            <p:nvPr/>
          </p:nvSpPr>
          <p:spPr>
            <a:xfrm>
              <a:off x="0" y="-38100"/>
              <a:ext cx="1765422" cy="5323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10113724" y="5225722"/>
            <a:ext cx="6908996" cy="1934066"/>
            <a:chOff x="0" y="0"/>
            <a:chExt cx="1765422" cy="494202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1765422" cy="494202"/>
            </a:xfrm>
            <a:custGeom>
              <a:avLst/>
              <a:gdLst/>
              <a:ahLst/>
              <a:cxnLst/>
              <a:rect l="l" t="t" r="r" b="b"/>
              <a:pathLst>
                <a:path w="1765422" h="494202">
                  <a:moveTo>
                    <a:pt x="1562222" y="0"/>
                  </a:moveTo>
                  <a:cubicBezTo>
                    <a:pt x="1674446" y="0"/>
                    <a:pt x="1765422" y="110631"/>
                    <a:pt x="1765422" y="247101"/>
                  </a:cubicBezTo>
                  <a:cubicBezTo>
                    <a:pt x="1765422" y="383571"/>
                    <a:pt x="1674446" y="494202"/>
                    <a:pt x="1562222" y="494202"/>
                  </a:cubicBezTo>
                  <a:lnTo>
                    <a:pt x="203200" y="494202"/>
                  </a:lnTo>
                  <a:cubicBezTo>
                    <a:pt x="90976" y="494202"/>
                    <a:pt x="0" y="383571"/>
                    <a:pt x="0" y="247101"/>
                  </a:cubicBezTo>
                  <a:cubicBezTo>
                    <a:pt x="0" y="110631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6BCB77"/>
            </a:solidFill>
            <a:ln w="11430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30" name="TextBox 30"/>
            <p:cNvSpPr txBox="1"/>
            <p:nvPr/>
          </p:nvSpPr>
          <p:spPr>
            <a:xfrm>
              <a:off x="0" y="-38100"/>
              <a:ext cx="1765422" cy="5323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10113724" y="7324234"/>
            <a:ext cx="6908996" cy="1934066"/>
            <a:chOff x="0" y="0"/>
            <a:chExt cx="1765422" cy="494202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1765422" cy="494202"/>
            </a:xfrm>
            <a:custGeom>
              <a:avLst/>
              <a:gdLst/>
              <a:ahLst/>
              <a:cxnLst/>
              <a:rect l="l" t="t" r="r" b="b"/>
              <a:pathLst>
                <a:path w="1765422" h="494202">
                  <a:moveTo>
                    <a:pt x="1562222" y="0"/>
                  </a:moveTo>
                  <a:cubicBezTo>
                    <a:pt x="1674446" y="0"/>
                    <a:pt x="1765422" y="110631"/>
                    <a:pt x="1765422" y="247101"/>
                  </a:cubicBezTo>
                  <a:cubicBezTo>
                    <a:pt x="1765422" y="383571"/>
                    <a:pt x="1674446" y="494202"/>
                    <a:pt x="1562222" y="494202"/>
                  </a:cubicBezTo>
                  <a:lnTo>
                    <a:pt x="203200" y="494202"/>
                  </a:lnTo>
                  <a:cubicBezTo>
                    <a:pt x="90976" y="494202"/>
                    <a:pt x="0" y="383571"/>
                    <a:pt x="0" y="247101"/>
                  </a:cubicBezTo>
                  <a:cubicBezTo>
                    <a:pt x="0" y="110631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4D96FF"/>
            </a:solidFill>
            <a:ln w="11430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33" name="TextBox 33"/>
            <p:cNvSpPr txBox="1"/>
            <p:nvPr/>
          </p:nvSpPr>
          <p:spPr>
            <a:xfrm>
              <a:off x="0" y="-38100"/>
              <a:ext cx="1765422" cy="5323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4" name="TextBox 34"/>
          <p:cNvSpPr txBox="1"/>
          <p:nvPr/>
        </p:nvSpPr>
        <p:spPr>
          <a:xfrm>
            <a:off x="11664697" y="1743620"/>
            <a:ext cx="3807052" cy="580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675"/>
              </a:lnSpc>
              <a:spcBef>
                <a:spcPct val="0"/>
              </a:spcBef>
            </a:pPr>
            <a:r>
              <a:rPr lang="en-US" sz="3339" dirty="0">
                <a:solidFill>
                  <a:srgbClr val="222222"/>
                </a:solidFill>
                <a:latin typeface="Now Bold"/>
              </a:rPr>
              <a:t>STRENGHTS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1664697" y="3851820"/>
            <a:ext cx="3807052" cy="580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675"/>
              </a:lnSpc>
              <a:spcBef>
                <a:spcPct val="0"/>
              </a:spcBef>
            </a:pPr>
            <a:r>
              <a:rPr lang="en-US" sz="3339" dirty="0">
                <a:solidFill>
                  <a:srgbClr val="222222"/>
                </a:solidFill>
                <a:latin typeface="Now Bold"/>
              </a:rPr>
              <a:t>WEAKNESSES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11664697" y="5960020"/>
            <a:ext cx="3807052" cy="580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675"/>
              </a:lnSpc>
              <a:spcBef>
                <a:spcPct val="0"/>
              </a:spcBef>
            </a:pPr>
            <a:r>
              <a:rPr lang="en-US" sz="3339" dirty="0">
                <a:solidFill>
                  <a:srgbClr val="222222"/>
                </a:solidFill>
                <a:latin typeface="Now Bold"/>
              </a:rPr>
              <a:t>OPPORTUNITIES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11664697" y="8068220"/>
            <a:ext cx="3807052" cy="580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675"/>
              </a:lnSpc>
              <a:spcBef>
                <a:spcPct val="0"/>
              </a:spcBef>
            </a:pPr>
            <a:r>
              <a:rPr lang="en-US" sz="3339" dirty="0">
                <a:solidFill>
                  <a:srgbClr val="222222"/>
                </a:solidFill>
                <a:latin typeface="Now Bold"/>
              </a:rPr>
              <a:t>THREATS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1051919" y="2490098"/>
            <a:ext cx="6517844" cy="61478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10000"/>
              </a:lnSpc>
              <a:spcBef>
                <a:spcPct val="0"/>
              </a:spcBef>
            </a:pPr>
            <a:r>
              <a:rPr lang="en-US" sz="8800" dirty="0">
                <a:solidFill>
                  <a:srgbClr val="222222"/>
                </a:solidFill>
                <a:latin typeface="Now Bold"/>
              </a:rPr>
              <a:t>SWOT</a:t>
            </a:r>
          </a:p>
          <a:p>
            <a:pPr marL="0" lvl="0" indent="0">
              <a:lnSpc>
                <a:spcPts val="10000"/>
              </a:lnSpc>
              <a:spcBef>
                <a:spcPct val="0"/>
              </a:spcBef>
              <a:spcAft>
                <a:spcPts val="7800"/>
              </a:spcAft>
            </a:pPr>
            <a:r>
              <a:rPr lang="en-US" sz="8800" dirty="0">
                <a:solidFill>
                  <a:srgbClr val="222222"/>
                </a:solidFill>
                <a:latin typeface="Now Bold"/>
              </a:rPr>
              <a:t>ANALYSIS </a:t>
            </a:r>
          </a:p>
          <a:p>
            <a:pPr marL="0" lvl="0" indent="0">
              <a:lnSpc>
                <a:spcPts val="10000"/>
              </a:lnSpc>
              <a:spcBef>
                <a:spcPct val="0"/>
              </a:spcBef>
            </a:pPr>
            <a:r>
              <a:rPr lang="en-US" sz="8800" dirty="0">
                <a:solidFill>
                  <a:schemeClr val="accent2"/>
                </a:solidFill>
                <a:latin typeface="Now Bold"/>
              </a:rPr>
              <a:t>H&amp;M</a:t>
            </a:r>
          </a:p>
          <a:p>
            <a:pPr marL="0" lvl="0" indent="0">
              <a:lnSpc>
                <a:spcPts val="10000"/>
              </a:lnSpc>
              <a:spcBef>
                <a:spcPct val="0"/>
              </a:spcBef>
            </a:pPr>
            <a:r>
              <a:rPr lang="en-US" sz="8800" dirty="0">
                <a:solidFill>
                  <a:schemeClr val="accent2"/>
                </a:solidFill>
                <a:latin typeface="Now Bold"/>
              </a:rPr>
              <a:t>2024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1051919" y="9082322"/>
            <a:ext cx="5514065" cy="3367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2364"/>
              </a:lnSpc>
              <a:spcBef>
                <a:spcPct val="0"/>
              </a:spcBef>
            </a:pPr>
            <a:r>
              <a:rPr lang="en-US" sz="2800" b="1" dirty="0">
                <a:solidFill>
                  <a:srgbClr val="222222"/>
                </a:solidFill>
                <a:latin typeface="Now"/>
              </a:rPr>
              <a:t>www.strategypunk.com</a:t>
            </a:r>
          </a:p>
        </p:txBody>
      </p:sp>
      <p:pic>
        <p:nvPicPr>
          <p:cNvPr id="46" name="Grafik 45">
            <a:extLst>
              <a:ext uri="{FF2B5EF4-FFF2-40B4-BE49-F238E27FC236}">
                <a16:creationId xmlns:a16="http://schemas.microsoft.com/office/drawing/2014/main" id="{6E3C43F4-D7B9-B7F8-EF1A-74D3D1FC2D4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609" y="952109"/>
            <a:ext cx="990991" cy="99099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420013" y="9163183"/>
            <a:ext cx="3325130" cy="0"/>
          </a:xfrm>
          <a:prstGeom prst="line">
            <a:avLst/>
          </a:prstGeom>
          <a:ln w="19050" cap="flat">
            <a:solidFill>
              <a:srgbClr val="0C2447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Freeform 3"/>
          <p:cNvSpPr/>
          <p:nvPr/>
        </p:nvSpPr>
        <p:spPr>
          <a:xfrm>
            <a:off x="4675610" y="9093650"/>
            <a:ext cx="139066" cy="139066"/>
          </a:xfrm>
          <a:custGeom>
            <a:avLst/>
            <a:gdLst/>
            <a:ahLst/>
            <a:cxnLst/>
            <a:rect l="l" t="t" r="r" b="b"/>
            <a:pathLst>
              <a:path w="139066" h="139066">
                <a:moveTo>
                  <a:pt x="0" y="0"/>
                </a:moveTo>
                <a:lnTo>
                  <a:pt x="139066" y="0"/>
                </a:lnTo>
                <a:lnTo>
                  <a:pt x="139066" y="139066"/>
                </a:lnTo>
                <a:lnTo>
                  <a:pt x="0" y="1390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4689895" y="9107936"/>
            <a:ext cx="110495" cy="110495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C2447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1691" tIns="1691" rIns="1691" bIns="1691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7" name="AutoShape 7"/>
          <p:cNvSpPr/>
          <p:nvPr/>
        </p:nvSpPr>
        <p:spPr>
          <a:xfrm flipV="1">
            <a:off x="1430417" y="3638399"/>
            <a:ext cx="0" cy="5544000"/>
          </a:xfrm>
          <a:prstGeom prst="line">
            <a:avLst/>
          </a:prstGeom>
          <a:ln w="19050" cap="flat">
            <a:solidFill>
              <a:srgbClr val="0C2447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8" name="Group 8"/>
          <p:cNvGrpSpPr/>
          <p:nvPr/>
        </p:nvGrpSpPr>
        <p:grpSpPr>
          <a:xfrm>
            <a:off x="1420013" y="2248980"/>
            <a:ext cx="3549017" cy="743949"/>
            <a:chOff x="0" y="0"/>
            <a:chExt cx="1043739" cy="21879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043739" cy="218790"/>
            </a:xfrm>
            <a:custGeom>
              <a:avLst/>
              <a:gdLst/>
              <a:ahLst/>
              <a:cxnLst/>
              <a:rect l="l" t="t" r="r" b="b"/>
              <a:pathLst>
                <a:path w="1043739" h="218790">
                  <a:moveTo>
                    <a:pt x="0" y="0"/>
                  </a:moveTo>
                  <a:lnTo>
                    <a:pt x="1043739" y="0"/>
                  </a:lnTo>
                  <a:lnTo>
                    <a:pt x="1043739" y="218790"/>
                  </a:lnTo>
                  <a:lnTo>
                    <a:pt x="0" y="218790"/>
                  </a:lnTo>
                  <a:close/>
                </a:path>
              </a:pathLst>
            </a:custGeom>
            <a:solidFill>
              <a:srgbClr val="FFD93D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1043739" cy="2568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701715" y="2038091"/>
            <a:ext cx="1260716" cy="1260716"/>
          </a:xfrm>
          <a:custGeom>
            <a:avLst/>
            <a:gdLst/>
            <a:ahLst/>
            <a:cxnLst/>
            <a:rect l="l" t="t" r="r" b="b"/>
            <a:pathLst>
              <a:path w="1260716" h="1260716">
                <a:moveTo>
                  <a:pt x="0" y="0"/>
                </a:moveTo>
                <a:lnTo>
                  <a:pt x="1260716" y="0"/>
                </a:lnTo>
                <a:lnTo>
                  <a:pt x="1260716" y="1260716"/>
                </a:lnTo>
                <a:lnTo>
                  <a:pt x="0" y="12607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12" name="Group 12"/>
          <p:cNvGrpSpPr/>
          <p:nvPr/>
        </p:nvGrpSpPr>
        <p:grpSpPr>
          <a:xfrm>
            <a:off x="1703010" y="1990597"/>
            <a:ext cx="1260716" cy="1260716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D93D"/>
            </a:solidFill>
            <a:ln w="66675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14" name="TextBox 1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sp>
        <p:nvSpPr>
          <p:cNvPr id="15" name="Freeform 15"/>
          <p:cNvSpPr/>
          <p:nvPr/>
        </p:nvSpPr>
        <p:spPr>
          <a:xfrm>
            <a:off x="2043541" y="2325965"/>
            <a:ext cx="579654" cy="589979"/>
          </a:xfrm>
          <a:custGeom>
            <a:avLst/>
            <a:gdLst/>
            <a:ahLst/>
            <a:cxnLst/>
            <a:rect l="l" t="t" r="r" b="b"/>
            <a:pathLst>
              <a:path w="579654" h="589979">
                <a:moveTo>
                  <a:pt x="0" y="0"/>
                </a:moveTo>
                <a:lnTo>
                  <a:pt x="579654" y="0"/>
                </a:lnTo>
                <a:lnTo>
                  <a:pt x="579654" y="589979"/>
                </a:lnTo>
                <a:lnTo>
                  <a:pt x="0" y="58997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6" name="AutoShape 16"/>
          <p:cNvSpPr/>
          <p:nvPr/>
        </p:nvSpPr>
        <p:spPr>
          <a:xfrm>
            <a:off x="5386332" y="9163183"/>
            <a:ext cx="3325130" cy="0"/>
          </a:xfrm>
          <a:prstGeom prst="line">
            <a:avLst/>
          </a:prstGeom>
          <a:ln w="19050" cap="flat">
            <a:solidFill>
              <a:srgbClr val="0C2447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7" name="Freeform 17"/>
          <p:cNvSpPr/>
          <p:nvPr/>
        </p:nvSpPr>
        <p:spPr>
          <a:xfrm>
            <a:off x="8641929" y="9093650"/>
            <a:ext cx="139066" cy="139066"/>
          </a:xfrm>
          <a:custGeom>
            <a:avLst/>
            <a:gdLst/>
            <a:ahLst/>
            <a:cxnLst/>
            <a:rect l="l" t="t" r="r" b="b"/>
            <a:pathLst>
              <a:path w="139066" h="139066">
                <a:moveTo>
                  <a:pt x="0" y="0"/>
                </a:moveTo>
                <a:lnTo>
                  <a:pt x="139066" y="0"/>
                </a:lnTo>
                <a:lnTo>
                  <a:pt x="139066" y="139066"/>
                </a:lnTo>
                <a:lnTo>
                  <a:pt x="0" y="1390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8" name="Group 18"/>
          <p:cNvGrpSpPr/>
          <p:nvPr/>
        </p:nvGrpSpPr>
        <p:grpSpPr>
          <a:xfrm>
            <a:off x="8656215" y="9107936"/>
            <a:ext cx="110495" cy="110495"/>
            <a:chOff x="0" y="0"/>
            <a:chExt cx="812800" cy="8128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C2447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1691" tIns="1691" rIns="1691" bIns="1691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21" name="AutoShape 21"/>
          <p:cNvSpPr/>
          <p:nvPr/>
        </p:nvSpPr>
        <p:spPr>
          <a:xfrm flipV="1">
            <a:off x="5396736" y="3638399"/>
            <a:ext cx="0" cy="5544000"/>
          </a:xfrm>
          <a:prstGeom prst="line">
            <a:avLst/>
          </a:prstGeom>
          <a:ln w="19050" cap="flat">
            <a:solidFill>
              <a:srgbClr val="0C2447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22" name="Group 22"/>
          <p:cNvGrpSpPr/>
          <p:nvPr/>
        </p:nvGrpSpPr>
        <p:grpSpPr>
          <a:xfrm>
            <a:off x="5386332" y="2248980"/>
            <a:ext cx="3549017" cy="743949"/>
            <a:chOff x="0" y="0"/>
            <a:chExt cx="1043739" cy="21879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043739" cy="218790"/>
            </a:xfrm>
            <a:custGeom>
              <a:avLst/>
              <a:gdLst/>
              <a:ahLst/>
              <a:cxnLst/>
              <a:rect l="l" t="t" r="r" b="b"/>
              <a:pathLst>
                <a:path w="1043739" h="218790">
                  <a:moveTo>
                    <a:pt x="0" y="0"/>
                  </a:moveTo>
                  <a:lnTo>
                    <a:pt x="1043739" y="0"/>
                  </a:lnTo>
                  <a:lnTo>
                    <a:pt x="1043739" y="218790"/>
                  </a:lnTo>
                  <a:lnTo>
                    <a:pt x="0" y="218790"/>
                  </a:lnTo>
                  <a:close/>
                </a:path>
              </a:pathLst>
            </a:custGeom>
            <a:solidFill>
              <a:srgbClr val="FF6B6B"/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0" y="-38100"/>
              <a:ext cx="1043739" cy="2568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sp>
        <p:nvSpPr>
          <p:cNvPr id="25" name="Freeform 25"/>
          <p:cNvSpPr/>
          <p:nvPr/>
        </p:nvSpPr>
        <p:spPr>
          <a:xfrm>
            <a:off x="5623847" y="2006931"/>
            <a:ext cx="1323036" cy="1323036"/>
          </a:xfrm>
          <a:custGeom>
            <a:avLst/>
            <a:gdLst/>
            <a:ahLst/>
            <a:cxnLst/>
            <a:rect l="l" t="t" r="r" b="b"/>
            <a:pathLst>
              <a:path w="1323036" h="1323036">
                <a:moveTo>
                  <a:pt x="0" y="0"/>
                </a:moveTo>
                <a:lnTo>
                  <a:pt x="1323036" y="0"/>
                </a:lnTo>
                <a:lnTo>
                  <a:pt x="1323036" y="1323036"/>
                </a:lnTo>
                <a:lnTo>
                  <a:pt x="0" y="132303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26" name="Group 26"/>
          <p:cNvGrpSpPr/>
          <p:nvPr/>
        </p:nvGrpSpPr>
        <p:grpSpPr>
          <a:xfrm>
            <a:off x="5669329" y="1990597"/>
            <a:ext cx="1260716" cy="1260716"/>
            <a:chOff x="0" y="0"/>
            <a:chExt cx="812800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6B6B"/>
            </a:solidFill>
            <a:ln w="66675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28" name="TextBox 2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sp>
        <p:nvSpPr>
          <p:cNvPr id="29" name="AutoShape 29"/>
          <p:cNvSpPr/>
          <p:nvPr/>
        </p:nvSpPr>
        <p:spPr>
          <a:xfrm>
            <a:off x="9352651" y="9163183"/>
            <a:ext cx="3325130" cy="0"/>
          </a:xfrm>
          <a:prstGeom prst="line">
            <a:avLst/>
          </a:prstGeom>
          <a:ln w="19050" cap="flat">
            <a:solidFill>
              <a:srgbClr val="0C2447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0" name="Freeform 30"/>
          <p:cNvSpPr/>
          <p:nvPr/>
        </p:nvSpPr>
        <p:spPr>
          <a:xfrm>
            <a:off x="12608248" y="9093650"/>
            <a:ext cx="139066" cy="139066"/>
          </a:xfrm>
          <a:custGeom>
            <a:avLst/>
            <a:gdLst/>
            <a:ahLst/>
            <a:cxnLst/>
            <a:rect l="l" t="t" r="r" b="b"/>
            <a:pathLst>
              <a:path w="139066" h="139066">
                <a:moveTo>
                  <a:pt x="0" y="0"/>
                </a:moveTo>
                <a:lnTo>
                  <a:pt x="139066" y="0"/>
                </a:lnTo>
                <a:lnTo>
                  <a:pt x="139066" y="139066"/>
                </a:lnTo>
                <a:lnTo>
                  <a:pt x="0" y="1390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1" name="Group 31"/>
          <p:cNvGrpSpPr/>
          <p:nvPr/>
        </p:nvGrpSpPr>
        <p:grpSpPr>
          <a:xfrm>
            <a:off x="12622534" y="9107936"/>
            <a:ext cx="110495" cy="110495"/>
            <a:chOff x="0" y="0"/>
            <a:chExt cx="812800" cy="812800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C2447"/>
            </a:solidFill>
          </p:spPr>
        </p:sp>
        <p:sp>
          <p:nvSpPr>
            <p:cNvPr id="33" name="TextBox 33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1691" tIns="1691" rIns="1691" bIns="1691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34" name="AutoShape 34"/>
          <p:cNvSpPr/>
          <p:nvPr/>
        </p:nvSpPr>
        <p:spPr>
          <a:xfrm flipV="1">
            <a:off x="9363055" y="3638399"/>
            <a:ext cx="0" cy="5544000"/>
          </a:xfrm>
          <a:prstGeom prst="line">
            <a:avLst/>
          </a:prstGeom>
          <a:ln w="19050" cap="flat">
            <a:solidFill>
              <a:srgbClr val="0C2447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35" name="Group 35"/>
          <p:cNvGrpSpPr/>
          <p:nvPr/>
        </p:nvGrpSpPr>
        <p:grpSpPr>
          <a:xfrm>
            <a:off x="9352651" y="2248980"/>
            <a:ext cx="3549017" cy="743949"/>
            <a:chOff x="0" y="0"/>
            <a:chExt cx="1043739" cy="218790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1043739" cy="218790"/>
            </a:xfrm>
            <a:custGeom>
              <a:avLst/>
              <a:gdLst/>
              <a:ahLst/>
              <a:cxnLst/>
              <a:rect l="l" t="t" r="r" b="b"/>
              <a:pathLst>
                <a:path w="1043739" h="218790">
                  <a:moveTo>
                    <a:pt x="0" y="0"/>
                  </a:moveTo>
                  <a:lnTo>
                    <a:pt x="1043739" y="0"/>
                  </a:lnTo>
                  <a:lnTo>
                    <a:pt x="1043739" y="218790"/>
                  </a:lnTo>
                  <a:lnTo>
                    <a:pt x="0" y="218790"/>
                  </a:lnTo>
                  <a:close/>
                </a:path>
              </a:pathLst>
            </a:custGeom>
            <a:solidFill>
              <a:srgbClr val="6BCB77"/>
            </a:solidFill>
          </p:spPr>
        </p:sp>
        <p:sp>
          <p:nvSpPr>
            <p:cNvPr id="37" name="TextBox 37"/>
            <p:cNvSpPr txBox="1"/>
            <p:nvPr/>
          </p:nvSpPr>
          <p:spPr>
            <a:xfrm>
              <a:off x="0" y="-38100"/>
              <a:ext cx="1043739" cy="2568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sp>
        <p:nvSpPr>
          <p:cNvPr id="38" name="Freeform 38"/>
          <p:cNvSpPr/>
          <p:nvPr/>
        </p:nvSpPr>
        <p:spPr>
          <a:xfrm>
            <a:off x="9599937" y="2006931"/>
            <a:ext cx="1323036" cy="1323036"/>
          </a:xfrm>
          <a:custGeom>
            <a:avLst/>
            <a:gdLst/>
            <a:ahLst/>
            <a:cxnLst/>
            <a:rect l="l" t="t" r="r" b="b"/>
            <a:pathLst>
              <a:path w="1323036" h="1323036">
                <a:moveTo>
                  <a:pt x="0" y="0"/>
                </a:moveTo>
                <a:lnTo>
                  <a:pt x="1323037" y="0"/>
                </a:lnTo>
                <a:lnTo>
                  <a:pt x="1323037" y="1323036"/>
                </a:lnTo>
                <a:lnTo>
                  <a:pt x="0" y="132303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39" name="Group 39"/>
          <p:cNvGrpSpPr/>
          <p:nvPr/>
        </p:nvGrpSpPr>
        <p:grpSpPr>
          <a:xfrm>
            <a:off x="9635648" y="1990597"/>
            <a:ext cx="1260716" cy="1260716"/>
            <a:chOff x="0" y="0"/>
            <a:chExt cx="812800" cy="812800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BCB77"/>
            </a:solidFill>
            <a:ln w="66675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41" name="TextBox 4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sp>
        <p:nvSpPr>
          <p:cNvPr id="42" name="AutoShape 42"/>
          <p:cNvSpPr/>
          <p:nvPr/>
        </p:nvSpPr>
        <p:spPr>
          <a:xfrm>
            <a:off x="13318970" y="9163183"/>
            <a:ext cx="3325130" cy="0"/>
          </a:xfrm>
          <a:prstGeom prst="line">
            <a:avLst/>
          </a:prstGeom>
          <a:ln w="19050" cap="flat">
            <a:solidFill>
              <a:srgbClr val="0C2447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3" name="Freeform 43"/>
          <p:cNvSpPr/>
          <p:nvPr/>
        </p:nvSpPr>
        <p:spPr>
          <a:xfrm>
            <a:off x="16574567" y="9093650"/>
            <a:ext cx="139066" cy="139066"/>
          </a:xfrm>
          <a:custGeom>
            <a:avLst/>
            <a:gdLst/>
            <a:ahLst/>
            <a:cxnLst/>
            <a:rect l="l" t="t" r="r" b="b"/>
            <a:pathLst>
              <a:path w="139066" h="139066">
                <a:moveTo>
                  <a:pt x="0" y="0"/>
                </a:moveTo>
                <a:lnTo>
                  <a:pt x="139066" y="0"/>
                </a:lnTo>
                <a:lnTo>
                  <a:pt x="139066" y="139066"/>
                </a:lnTo>
                <a:lnTo>
                  <a:pt x="0" y="1390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44" name="Group 44"/>
          <p:cNvGrpSpPr/>
          <p:nvPr/>
        </p:nvGrpSpPr>
        <p:grpSpPr>
          <a:xfrm>
            <a:off x="16588853" y="9107936"/>
            <a:ext cx="110495" cy="110495"/>
            <a:chOff x="0" y="0"/>
            <a:chExt cx="812800" cy="812800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C2447"/>
            </a:solidFill>
          </p:spPr>
        </p:sp>
        <p:sp>
          <p:nvSpPr>
            <p:cNvPr id="46" name="TextBox 46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1691" tIns="1691" rIns="1691" bIns="1691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47" name="AutoShape 47"/>
          <p:cNvSpPr/>
          <p:nvPr/>
        </p:nvSpPr>
        <p:spPr>
          <a:xfrm flipV="1">
            <a:off x="13329374" y="3638399"/>
            <a:ext cx="0" cy="5544000"/>
          </a:xfrm>
          <a:prstGeom prst="line">
            <a:avLst/>
          </a:prstGeom>
          <a:ln w="19050" cap="flat">
            <a:solidFill>
              <a:srgbClr val="0C2447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48" name="Group 48"/>
          <p:cNvGrpSpPr/>
          <p:nvPr/>
        </p:nvGrpSpPr>
        <p:grpSpPr>
          <a:xfrm>
            <a:off x="13318970" y="2248980"/>
            <a:ext cx="3549017" cy="743949"/>
            <a:chOff x="0" y="0"/>
            <a:chExt cx="1043739" cy="218790"/>
          </a:xfrm>
        </p:grpSpPr>
        <p:sp>
          <p:nvSpPr>
            <p:cNvPr id="49" name="Freeform 49"/>
            <p:cNvSpPr/>
            <p:nvPr/>
          </p:nvSpPr>
          <p:spPr>
            <a:xfrm>
              <a:off x="0" y="0"/>
              <a:ext cx="1043739" cy="218790"/>
            </a:xfrm>
            <a:custGeom>
              <a:avLst/>
              <a:gdLst/>
              <a:ahLst/>
              <a:cxnLst/>
              <a:rect l="l" t="t" r="r" b="b"/>
              <a:pathLst>
                <a:path w="1043739" h="218790">
                  <a:moveTo>
                    <a:pt x="0" y="0"/>
                  </a:moveTo>
                  <a:lnTo>
                    <a:pt x="1043739" y="0"/>
                  </a:lnTo>
                  <a:lnTo>
                    <a:pt x="1043739" y="218790"/>
                  </a:lnTo>
                  <a:lnTo>
                    <a:pt x="0" y="218790"/>
                  </a:lnTo>
                  <a:close/>
                </a:path>
              </a:pathLst>
            </a:custGeom>
            <a:solidFill>
              <a:srgbClr val="4D96FF"/>
            </a:solidFill>
          </p:spPr>
        </p:sp>
        <p:sp>
          <p:nvSpPr>
            <p:cNvPr id="50" name="TextBox 50"/>
            <p:cNvSpPr txBox="1"/>
            <p:nvPr/>
          </p:nvSpPr>
          <p:spPr>
            <a:xfrm>
              <a:off x="0" y="-38100"/>
              <a:ext cx="1043739" cy="2568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sp>
        <p:nvSpPr>
          <p:cNvPr id="51" name="Freeform 51"/>
          <p:cNvSpPr/>
          <p:nvPr/>
        </p:nvSpPr>
        <p:spPr>
          <a:xfrm>
            <a:off x="13601967" y="2038091"/>
            <a:ext cx="1260716" cy="1260716"/>
          </a:xfrm>
          <a:custGeom>
            <a:avLst/>
            <a:gdLst/>
            <a:ahLst/>
            <a:cxnLst/>
            <a:rect l="l" t="t" r="r" b="b"/>
            <a:pathLst>
              <a:path w="1260716" h="1260716">
                <a:moveTo>
                  <a:pt x="0" y="0"/>
                </a:moveTo>
                <a:lnTo>
                  <a:pt x="1260716" y="0"/>
                </a:lnTo>
                <a:lnTo>
                  <a:pt x="1260716" y="1260716"/>
                </a:lnTo>
                <a:lnTo>
                  <a:pt x="0" y="12607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3" name="Freeform 53"/>
          <p:cNvSpPr/>
          <p:nvPr/>
        </p:nvSpPr>
        <p:spPr>
          <a:xfrm>
            <a:off x="13601967" y="1990597"/>
            <a:ext cx="1260716" cy="1260716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4D96FF"/>
          </a:solidFill>
          <a:ln w="66675" cap="sq">
            <a:solidFill>
              <a:srgbClr val="FFFFFF"/>
            </a:solidFill>
            <a:prstDash val="solid"/>
            <a:miter/>
          </a:ln>
        </p:spPr>
        <p:txBody>
          <a:bodyPr/>
          <a:lstStyle/>
          <a:p>
            <a:endParaRPr lang="de-DE" dirty="0"/>
          </a:p>
        </p:txBody>
      </p:sp>
      <p:sp>
        <p:nvSpPr>
          <p:cNvPr id="54" name="TextBox 54"/>
          <p:cNvSpPr txBox="1"/>
          <p:nvPr/>
        </p:nvSpPr>
        <p:spPr>
          <a:xfrm>
            <a:off x="13720159" y="2049693"/>
            <a:ext cx="1024332" cy="1083428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799"/>
              </a:lnSpc>
            </a:pPr>
            <a:endParaRPr/>
          </a:p>
        </p:txBody>
      </p:sp>
      <p:sp>
        <p:nvSpPr>
          <p:cNvPr id="55" name="Freeform 55"/>
          <p:cNvSpPr/>
          <p:nvPr/>
        </p:nvSpPr>
        <p:spPr>
          <a:xfrm>
            <a:off x="4510887" y="3443356"/>
            <a:ext cx="432153" cy="407844"/>
          </a:xfrm>
          <a:custGeom>
            <a:avLst/>
            <a:gdLst/>
            <a:ahLst/>
            <a:cxnLst/>
            <a:rect l="l" t="t" r="r" b="b"/>
            <a:pathLst>
              <a:path w="432153" h="407844">
                <a:moveTo>
                  <a:pt x="0" y="0"/>
                </a:moveTo>
                <a:lnTo>
                  <a:pt x="432153" y="0"/>
                </a:lnTo>
                <a:lnTo>
                  <a:pt x="432153" y="407844"/>
                </a:lnTo>
                <a:lnTo>
                  <a:pt x="0" y="40784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56" name="Freeform 56"/>
          <p:cNvSpPr/>
          <p:nvPr/>
        </p:nvSpPr>
        <p:spPr>
          <a:xfrm>
            <a:off x="8477206" y="3443356"/>
            <a:ext cx="432153" cy="407844"/>
          </a:xfrm>
          <a:custGeom>
            <a:avLst/>
            <a:gdLst/>
            <a:ahLst/>
            <a:cxnLst/>
            <a:rect l="l" t="t" r="r" b="b"/>
            <a:pathLst>
              <a:path w="432153" h="407844">
                <a:moveTo>
                  <a:pt x="0" y="0"/>
                </a:moveTo>
                <a:lnTo>
                  <a:pt x="432153" y="0"/>
                </a:lnTo>
                <a:lnTo>
                  <a:pt x="432153" y="407844"/>
                </a:lnTo>
                <a:lnTo>
                  <a:pt x="0" y="40784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 dirty="0"/>
          </a:p>
        </p:txBody>
      </p:sp>
      <p:sp>
        <p:nvSpPr>
          <p:cNvPr id="57" name="Freeform 57"/>
          <p:cNvSpPr/>
          <p:nvPr/>
        </p:nvSpPr>
        <p:spPr>
          <a:xfrm>
            <a:off x="12443525" y="3443356"/>
            <a:ext cx="432153" cy="407844"/>
          </a:xfrm>
          <a:custGeom>
            <a:avLst/>
            <a:gdLst/>
            <a:ahLst/>
            <a:cxnLst/>
            <a:rect l="l" t="t" r="r" b="b"/>
            <a:pathLst>
              <a:path w="432153" h="407844">
                <a:moveTo>
                  <a:pt x="0" y="0"/>
                </a:moveTo>
                <a:lnTo>
                  <a:pt x="432153" y="0"/>
                </a:lnTo>
                <a:lnTo>
                  <a:pt x="432153" y="407844"/>
                </a:lnTo>
                <a:lnTo>
                  <a:pt x="0" y="407844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58" name="Freeform 58"/>
          <p:cNvSpPr/>
          <p:nvPr/>
        </p:nvSpPr>
        <p:spPr>
          <a:xfrm>
            <a:off x="16409844" y="3443356"/>
            <a:ext cx="432153" cy="407844"/>
          </a:xfrm>
          <a:custGeom>
            <a:avLst/>
            <a:gdLst/>
            <a:ahLst/>
            <a:cxnLst/>
            <a:rect l="l" t="t" r="r" b="b"/>
            <a:pathLst>
              <a:path w="432153" h="407844">
                <a:moveTo>
                  <a:pt x="0" y="0"/>
                </a:moveTo>
                <a:lnTo>
                  <a:pt x="432153" y="0"/>
                </a:lnTo>
                <a:lnTo>
                  <a:pt x="432153" y="407844"/>
                </a:lnTo>
                <a:lnTo>
                  <a:pt x="0" y="407844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59" name="Freeform 59"/>
          <p:cNvSpPr/>
          <p:nvPr/>
        </p:nvSpPr>
        <p:spPr>
          <a:xfrm rot="6854084">
            <a:off x="-538835" y="-517261"/>
            <a:ext cx="1291419" cy="1275276"/>
          </a:xfrm>
          <a:custGeom>
            <a:avLst/>
            <a:gdLst/>
            <a:ahLst/>
            <a:cxnLst/>
            <a:rect l="l" t="t" r="r" b="b"/>
            <a:pathLst>
              <a:path w="1291419" h="1275276">
                <a:moveTo>
                  <a:pt x="0" y="0"/>
                </a:moveTo>
                <a:lnTo>
                  <a:pt x="1291419" y="0"/>
                </a:lnTo>
                <a:lnTo>
                  <a:pt x="1291419" y="1275276"/>
                </a:lnTo>
                <a:lnTo>
                  <a:pt x="0" y="1275276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60" name="Freeform 60"/>
          <p:cNvSpPr/>
          <p:nvPr/>
        </p:nvSpPr>
        <p:spPr>
          <a:xfrm>
            <a:off x="-265242" y="286859"/>
            <a:ext cx="1000450" cy="684058"/>
          </a:xfrm>
          <a:custGeom>
            <a:avLst/>
            <a:gdLst/>
            <a:ahLst/>
            <a:cxnLst/>
            <a:rect l="l" t="t" r="r" b="b"/>
            <a:pathLst>
              <a:path w="1000450" h="684058">
                <a:moveTo>
                  <a:pt x="0" y="0"/>
                </a:moveTo>
                <a:lnTo>
                  <a:pt x="1000450" y="0"/>
                </a:lnTo>
                <a:lnTo>
                  <a:pt x="1000450" y="684057"/>
                </a:lnTo>
                <a:lnTo>
                  <a:pt x="0" y="684057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61" name="Freeform 61"/>
          <p:cNvSpPr/>
          <p:nvPr/>
        </p:nvSpPr>
        <p:spPr>
          <a:xfrm rot="9762839">
            <a:off x="17454971" y="9388247"/>
            <a:ext cx="1339368" cy="1181992"/>
          </a:xfrm>
          <a:custGeom>
            <a:avLst/>
            <a:gdLst/>
            <a:ahLst/>
            <a:cxnLst/>
            <a:rect l="l" t="t" r="r" b="b"/>
            <a:pathLst>
              <a:path w="1339368" h="1181992">
                <a:moveTo>
                  <a:pt x="0" y="0"/>
                </a:moveTo>
                <a:lnTo>
                  <a:pt x="1339368" y="0"/>
                </a:lnTo>
                <a:lnTo>
                  <a:pt x="1339368" y="1181992"/>
                </a:lnTo>
                <a:lnTo>
                  <a:pt x="0" y="1181992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</p:sp>
      <p:sp>
        <p:nvSpPr>
          <p:cNvPr id="62" name="Freeform 62"/>
          <p:cNvSpPr/>
          <p:nvPr/>
        </p:nvSpPr>
        <p:spPr>
          <a:xfrm>
            <a:off x="17624430" y="9295185"/>
            <a:ext cx="1000450" cy="684058"/>
          </a:xfrm>
          <a:custGeom>
            <a:avLst/>
            <a:gdLst/>
            <a:ahLst/>
            <a:cxnLst/>
            <a:rect l="l" t="t" r="r" b="b"/>
            <a:pathLst>
              <a:path w="1000450" h="684058">
                <a:moveTo>
                  <a:pt x="0" y="0"/>
                </a:moveTo>
                <a:lnTo>
                  <a:pt x="1000450" y="0"/>
                </a:lnTo>
                <a:lnTo>
                  <a:pt x="1000450" y="684058"/>
                </a:lnTo>
                <a:lnTo>
                  <a:pt x="0" y="684058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63" name="Freeform 63"/>
          <p:cNvSpPr/>
          <p:nvPr/>
        </p:nvSpPr>
        <p:spPr>
          <a:xfrm rot="1332455">
            <a:off x="-786572" y="9181842"/>
            <a:ext cx="1786893" cy="1594802"/>
          </a:xfrm>
          <a:custGeom>
            <a:avLst/>
            <a:gdLst/>
            <a:ahLst/>
            <a:cxnLst/>
            <a:rect l="l" t="t" r="r" b="b"/>
            <a:pathLst>
              <a:path w="1786893" h="1594802">
                <a:moveTo>
                  <a:pt x="0" y="0"/>
                </a:moveTo>
                <a:lnTo>
                  <a:pt x="1786893" y="0"/>
                </a:lnTo>
                <a:lnTo>
                  <a:pt x="1786893" y="1594802"/>
                </a:lnTo>
                <a:lnTo>
                  <a:pt x="0" y="1594802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</p:sp>
      <p:sp>
        <p:nvSpPr>
          <p:cNvPr id="64" name="Freeform 64"/>
          <p:cNvSpPr/>
          <p:nvPr/>
        </p:nvSpPr>
        <p:spPr>
          <a:xfrm rot="-4204115">
            <a:off x="17267351" y="-537946"/>
            <a:ext cx="1700628" cy="1649609"/>
          </a:xfrm>
          <a:custGeom>
            <a:avLst/>
            <a:gdLst/>
            <a:ahLst/>
            <a:cxnLst/>
            <a:rect l="l" t="t" r="r" b="b"/>
            <a:pathLst>
              <a:path w="1700628" h="1649609">
                <a:moveTo>
                  <a:pt x="0" y="0"/>
                </a:moveTo>
                <a:lnTo>
                  <a:pt x="1700628" y="0"/>
                </a:lnTo>
                <a:lnTo>
                  <a:pt x="1700628" y="1649609"/>
                </a:lnTo>
                <a:lnTo>
                  <a:pt x="0" y="1649609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a:blipFill>
        </p:spPr>
      </p:sp>
      <p:sp>
        <p:nvSpPr>
          <p:cNvPr id="65" name="Freeform 65"/>
          <p:cNvSpPr/>
          <p:nvPr/>
        </p:nvSpPr>
        <p:spPr>
          <a:xfrm>
            <a:off x="6000451" y="2350912"/>
            <a:ext cx="618343" cy="616024"/>
          </a:xfrm>
          <a:custGeom>
            <a:avLst/>
            <a:gdLst/>
            <a:ahLst/>
            <a:cxnLst/>
            <a:rect l="l" t="t" r="r" b="b"/>
            <a:pathLst>
              <a:path w="618343" h="616024">
                <a:moveTo>
                  <a:pt x="0" y="0"/>
                </a:moveTo>
                <a:lnTo>
                  <a:pt x="618343" y="0"/>
                </a:lnTo>
                <a:lnTo>
                  <a:pt x="618343" y="616024"/>
                </a:lnTo>
                <a:lnTo>
                  <a:pt x="0" y="616024"/>
                </a:lnTo>
                <a:lnTo>
                  <a:pt x="0" y="0"/>
                </a:lnTo>
                <a:close/>
              </a:path>
            </a:pathLst>
          </a:custGeom>
          <a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/>
            </a:stretch>
          </a:blipFill>
        </p:spPr>
      </p:sp>
      <p:sp>
        <p:nvSpPr>
          <p:cNvPr id="66" name="Freeform 66"/>
          <p:cNvSpPr/>
          <p:nvPr/>
        </p:nvSpPr>
        <p:spPr>
          <a:xfrm>
            <a:off x="9924533" y="2410075"/>
            <a:ext cx="682947" cy="497698"/>
          </a:xfrm>
          <a:custGeom>
            <a:avLst/>
            <a:gdLst/>
            <a:ahLst/>
            <a:cxnLst/>
            <a:rect l="l" t="t" r="r" b="b"/>
            <a:pathLst>
              <a:path w="682947" h="497698">
                <a:moveTo>
                  <a:pt x="0" y="0"/>
                </a:moveTo>
                <a:lnTo>
                  <a:pt x="682947" y="0"/>
                </a:lnTo>
                <a:lnTo>
                  <a:pt x="682947" y="497698"/>
                </a:lnTo>
                <a:lnTo>
                  <a:pt x="0" y="497698"/>
                </a:lnTo>
                <a:lnTo>
                  <a:pt x="0" y="0"/>
                </a:lnTo>
                <a:close/>
              </a:path>
            </a:pathLst>
          </a:custGeom>
          <a:blipFill>
            <a:blip r:embed="rId30">
              <a:extLs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tretch>
              <a:fillRect/>
            </a:stretch>
          </a:blipFill>
        </p:spPr>
      </p:sp>
      <p:sp>
        <p:nvSpPr>
          <p:cNvPr id="67" name="Freeform 67"/>
          <p:cNvSpPr/>
          <p:nvPr/>
        </p:nvSpPr>
        <p:spPr>
          <a:xfrm>
            <a:off x="13909904" y="2376183"/>
            <a:ext cx="644844" cy="489544"/>
          </a:xfrm>
          <a:custGeom>
            <a:avLst/>
            <a:gdLst/>
            <a:ahLst/>
            <a:cxnLst/>
            <a:rect l="l" t="t" r="r" b="b"/>
            <a:pathLst>
              <a:path w="644844" h="489544">
                <a:moveTo>
                  <a:pt x="0" y="0"/>
                </a:moveTo>
                <a:lnTo>
                  <a:pt x="644843" y="0"/>
                </a:lnTo>
                <a:lnTo>
                  <a:pt x="644843" y="489544"/>
                </a:lnTo>
                <a:lnTo>
                  <a:pt x="0" y="489544"/>
                </a:lnTo>
                <a:lnTo>
                  <a:pt x="0" y="0"/>
                </a:lnTo>
                <a:close/>
              </a:path>
            </a:pathLst>
          </a:custGeom>
          <a:blipFill>
            <a:blip r:embed="rId32">
              <a:extLst>
                <a:ext uri="{96DAC541-7B7A-43D3-8B79-37D633B846F1}">
                  <asvg:svgBlip xmlns:asvg="http://schemas.microsoft.com/office/drawing/2016/SVG/main" r:embed="rId3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 dirty="0"/>
          </a:p>
        </p:txBody>
      </p:sp>
      <p:grpSp>
        <p:nvGrpSpPr>
          <p:cNvPr id="68" name="Group 68"/>
          <p:cNvGrpSpPr/>
          <p:nvPr/>
        </p:nvGrpSpPr>
        <p:grpSpPr>
          <a:xfrm rot="-5400000">
            <a:off x="4581182" y="8980901"/>
            <a:ext cx="438416" cy="383614"/>
            <a:chOff x="0" y="0"/>
            <a:chExt cx="812800" cy="711200"/>
          </a:xfrm>
        </p:grpSpPr>
        <p:sp>
          <p:nvSpPr>
            <p:cNvPr id="69" name="Freeform 69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solidFill>
              <a:srgbClr val="FFD93D"/>
            </a:solidFill>
          </p:spPr>
        </p:sp>
        <p:sp>
          <p:nvSpPr>
            <p:cNvPr id="70" name="TextBox 70"/>
            <p:cNvSpPr txBox="1"/>
            <p:nvPr/>
          </p:nvSpPr>
          <p:spPr>
            <a:xfrm>
              <a:off x="127000" y="12700"/>
              <a:ext cx="558800" cy="368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grpSp>
        <p:nvGrpSpPr>
          <p:cNvPr id="71" name="Group 71"/>
          <p:cNvGrpSpPr/>
          <p:nvPr/>
        </p:nvGrpSpPr>
        <p:grpSpPr>
          <a:xfrm rot="-5400000">
            <a:off x="8524334" y="8980901"/>
            <a:ext cx="438416" cy="383614"/>
            <a:chOff x="0" y="0"/>
            <a:chExt cx="812800" cy="711200"/>
          </a:xfrm>
        </p:grpSpPr>
        <p:sp>
          <p:nvSpPr>
            <p:cNvPr id="72" name="Freeform 72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solidFill>
              <a:srgbClr val="FF6B6B"/>
            </a:solidFill>
          </p:spPr>
        </p:sp>
        <p:sp>
          <p:nvSpPr>
            <p:cNvPr id="73" name="TextBox 73"/>
            <p:cNvSpPr txBox="1"/>
            <p:nvPr/>
          </p:nvSpPr>
          <p:spPr>
            <a:xfrm>
              <a:off x="127000" y="12700"/>
              <a:ext cx="558800" cy="368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grpSp>
        <p:nvGrpSpPr>
          <p:cNvPr id="74" name="Group 74"/>
          <p:cNvGrpSpPr/>
          <p:nvPr/>
        </p:nvGrpSpPr>
        <p:grpSpPr>
          <a:xfrm rot="-5400000">
            <a:off x="12467486" y="8980901"/>
            <a:ext cx="438416" cy="383614"/>
            <a:chOff x="0" y="0"/>
            <a:chExt cx="812800" cy="711200"/>
          </a:xfrm>
        </p:grpSpPr>
        <p:sp>
          <p:nvSpPr>
            <p:cNvPr id="75" name="Freeform 75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solidFill>
              <a:srgbClr val="6BCB77"/>
            </a:solidFill>
          </p:spPr>
        </p:sp>
        <p:sp>
          <p:nvSpPr>
            <p:cNvPr id="76" name="TextBox 76"/>
            <p:cNvSpPr txBox="1"/>
            <p:nvPr/>
          </p:nvSpPr>
          <p:spPr>
            <a:xfrm>
              <a:off x="127000" y="12700"/>
              <a:ext cx="558800" cy="368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grpSp>
        <p:nvGrpSpPr>
          <p:cNvPr id="77" name="Group 77"/>
          <p:cNvGrpSpPr/>
          <p:nvPr/>
        </p:nvGrpSpPr>
        <p:grpSpPr>
          <a:xfrm rot="-5400000">
            <a:off x="16410638" y="8980901"/>
            <a:ext cx="438416" cy="383614"/>
            <a:chOff x="0" y="0"/>
            <a:chExt cx="812800" cy="711200"/>
          </a:xfrm>
        </p:grpSpPr>
        <p:sp>
          <p:nvSpPr>
            <p:cNvPr id="78" name="Freeform 78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solidFill>
              <a:srgbClr val="4D96FF"/>
            </a:solidFill>
          </p:spPr>
        </p:sp>
        <p:sp>
          <p:nvSpPr>
            <p:cNvPr id="79" name="TextBox 79"/>
            <p:cNvSpPr txBox="1"/>
            <p:nvPr/>
          </p:nvSpPr>
          <p:spPr>
            <a:xfrm>
              <a:off x="127000" y="12700"/>
              <a:ext cx="558800" cy="368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sp>
        <p:nvSpPr>
          <p:cNvPr id="80" name="TextBox 80"/>
          <p:cNvSpPr txBox="1"/>
          <p:nvPr/>
        </p:nvSpPr>
        <p:spPr>
          <a:xfrm>
            <a:off x="2740552" y="405540"/>
            <a:ext cx="14093685" cy="11926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000"/>
              </a:lnSpc>
              <a:spcBef>
                <a:spcPct val="0"/>
              </a:spcBef>
            </a:pPr>
            <a:r>
              <a:rPr lang="en-US" sz="6000" dirty="0">
                <a:solidFill>
                  <a:srgbClr val="222222"/>
                </a:solidFill>
                <a:latin typeface="Now Bold"/>
              </a:rPr>
              <a:t>SWOT ANALYSIS – </a:t>
            </a:r>
            <a:r>
              <a:rPr lang="en-US" sz="6000" dirty="0">
                <a:solidFill>
                  <a:schemeClr val="accent2"/>
                </a:solidFill>
                <a:latin typeface="Now Bold"/>
              </a:rPr>
              <a:t>H&amp;M 2024</a:t>
            </a:r>
          </a:p>
        </p:txBody>
      </p:sp>
      <p:sp>
        <p:nvSpPr>
          <p:cNvPr id="81" name="TextBox 81"/>
          <p:cNvSpPr txBox="1"/>
          <p:nvPr/>
        </p:nvSpPr>
        <p:spPr>
          <a:xfrm>
            <a:off x="1662079" y="4557227"/>
            <a:ext cx="3064885" cy="41934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Global Scale: </a:t>
            </a:r>
            <a:r>
              <a:rPr lang="en-US" dirty="0">
                <a:solidFill>
                  <a:srgbClr val="0C2447">
                    <a:alpha val="69804"/>
                  </a:srgbClr>
                </a:solidFill>
                <a:latin typeface="Inter"/>
              </a:rPr>
              <a:t>Extensive global presence with efficient supply chain.</a:t>
            </a:r>
          </a:p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Brand Recognition: </a:t>
            </a:r>
            <a:r>
              <a:rPr lang="en-US" dirty="0">
                <a:solidFill>
                  <a:srgbClr val="0C2447">
                    <a:alpha val="69804"/>
                  </a:srgbClr>
                </a:solidFill>
                <a:latin typeface="Inter"/>
              </a:rPr>
              <a:t>Well-known for trendy, affordable fashion.</a:t>
            </a:r>
          </a:p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Responsiveness: </a:t>
            </a:r>
            <a:r>
              <a:rPr lang="en-US" dirty="0">
                <a:solidFill>
                  <a:srgbClr val="0C2447">
                    <a:alpha val="69804"/>
                  </a:srgbClr>
                </a:solidFill>
                <a:latin typeface="Inter"/>
              </a:rPr>
              <a:t>Rapid trend adaptation and product turnover.</a:t>
            </a:r>
          </a:p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Omnichannel Retailing: </a:t>
            </a:r>
            <a:r>
              <a:rPr lang="en-US" dirty="0">
                <a:solidFill>
                  <a:srgbClr val="0C2447">
                    <a:alpha val="69804"/>
                  </a:srgbClr>
                </a:solidFill>
                <a:latin typeface="Inter"/>
              </a:rPr>
              <a:t>Seamless in-store and online shopping integration.</a:t>
            </a:r>
          </a:p>
        </p:txBody>
      </p:sp>
      <p:sp>
        <p:nvSpPr>
          <p:cNvPr id="82" name="TextBox 82"/>
          <p:cNvSpPr txBox="1"/>
          <p:nvPr/>
        </p:nvSpPr>
        <p:spPr>
          <a:xfrm>
            <a:off x="1703010" y="3567385"/>
            <a:ext cx="2403368" cy="3705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58"/>
              </a:lnSpc>
            </a:pPr>
            <a:r>
              <a:rPr lang="en-US" sz="2400" dirty="0">
                <a:solidFill>
                  <a:srgbClr val="0C2447"/>
                </a:solidFill>
                <a:latin typeface="Inter Bold"/>
              </a:rPr>
              <a:t>STRENGTHS</a:t>
            </a:r>
          </a:p>
        </p:txBody>
      </p:sp>
      <p:sp>
        <p:nvSpPr>
          <p:cNvPr id="84" name="TextBox 84"/>
          <p:cNvSpPr txBox="1"/>
          <p:nvPr/>
        </p:nvSpPr>
        <p:spPr>
          <a:xfrm>
            <a:off x="5669329" y="3567385"/>
            <a:ext cx="2573684" cy="3705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058"/>
              </a:lnSpc>
            </a:pPr>
            <a:r>
              <a:rPr lang="en-US" sz="2400" dirty="0">
                <a:solidFill>
                  <a:srgbClr val="0C2447"/>
                </a:solidFill>
                <a:latin typeface="Inter Bold"/>
              </a:rPr>
              <a:t>WEAKNESSES</a:t>
            </a:r>
          </a:p>
        </p:txBody>
      </p:sp>
      <p:sp>
        <p:nvSpPr>
          <p:cNvPr id="86" name="TextBox 86"/>
          <p:cNvSpPr txBox="1"/>
          <p:nvPr/>
        </p:nvSpPr>
        <p:spPr>
          <a:xfrm>
            <a:off x="9635648" y="3567385"/>
            <a:ext cx="2573684" cy="3705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058"/>
              </a:lnSpc>
            </a:pPr>
            <a:r>
              <a:rPr lang="en-US" sz="2400" dirty="0">
                <a:solidFill>
                  <a:srgbClr val="0C2447"/>
                </a:solidFill>
                <a:latin typeface="Inter Bold"/>
              </a:rPr>
              <a:t>OPPORTUNITIES</a:t>
            </a:r>
          </a:p>
        </p:txBody>
      </p:sp>
      <p:sp>
        <p:nvSpPr>
          <p:cNvPr id="88" name="TextBox 88"/>
          <p:cNvSpPr txBox="1"/>
          <p:nvPr/>
        </p:nvSpPr>
        <p:spPr>
          <a:xfrm>
            <a:off x="13612371" y="3567607"/>
            <a:ext cx="2403368" cy="370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58"/>
              </a:lnSpc>
            </a:pPr>
            <a:r>
              <a:rPr lang="en-US" sz="2400" dirty="0">
                <a:solidFill>
                  <a:srgbClr val="0C2447"/>
                </a:solidFill>
                <a:latin typeface="Inter Bold"/>
              </a:rPr>
              <a:t>THREATS</a:t>
            </a:r>
          </a:p>
        </p:txBody>
      </p:sp>
      <p:sp>
        <p:nvSpPr>
          <p:cNvPr id="89" name="TextBox 81">
            <a:extLst>
              <a:ext uri="{FF2B5EF4-FFF2-40B4-BE49-F238E27FC236}">
                <a16:creationId xmlns:a16="http://schemas.microsoft.com/office/drawing/2014/main" id="{5C16E161-BE40-CDC9-D58F-D1FA9297068C}"/>
              </a:ext>
            </a:extLst>
          </p:cNvPr>
          <p:cNvSpPr txBox="1"/>
          <p:nvPr/>
        </p:nvSpPr>
        <p:spPr>
          <a:xfrm>
            <a:off x="5646577" y="4557227"/>
            <a:ext cx="3064885" cy="4462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Narrow Focus: </a:t>
            </a:r>
            <a:r>
              <a:rPr lang="en-US" dirty="0">
                <a:solidFill>
                  <a:srgbClr val="0C2447">
                    <a:alpha val="69804"/>
                  </a:srgbClr>
                </a:solidFill>
                <a:latin typeface="Inter"/>
              </a:rPr>
              <a:t>Limited to fast fashion, potentially lower perceived quality.</a:t>
            </a:r>
          </a:p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Supply Chain Dependency: </a:t>
            </a:r>
            <a:r>
              <a:rPr lang="en-US" dirty="0">
                <a:solidFill>
                  <a:srgbClr val="0C2447">
                    <a:alpha val="69804"/>
                  </a:srgbClr>
                </a:solidFill>
                <a:latin typeface="Inter"/>
              </a:rPr>
              <a:t>Reliance on Asian manufacturing, susceptible to disruptions.</a:t>
            </a:r>
          </a:p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Sustainability Issues: </a:t>
            </a:r>
            <a:r>
              <a:rPr lang="en-US" dirty="0">
                <a:solidFill>
                  <a:srgbClr val="0C2447">
                    <a:alpha val="69804"/>
                  </a:srgbClr>
                </a:solidFill>
                <a:latin typeface="Inter"/>
              </a:rPr>
              <a:t>Criticism over environmental impact.</a:t>
            </a:r>
          </a:p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Intense Competition: </a:t>
            </a:r>
            <a:r>
              <a:rPr lang="en-US" dirty="0">
                <a:solidFill>
                  <a:srgbClr val="0C2447">
                    <a:alpha val="69804"/>
                  </a:srgbClr>
                </a:solidFill>
                <a:latin typeface="Inter"/>
              </a:rPr>
              <a:t>Rivals like Zara and SHEIN pose challenges.</a:t>
            </a:r>
          </a:p>
        </p:txBody>
      </p:sp>
      <p:sp>
        <p:nvSpPr>
          <p:cNvPr id="90" name="TextBox 81">
            <a:extLst>
              <a:ext uri="{FF2B5EF4-FFF2-40B4-BE49-F238E27FC236}">
                <a16:creationId xmlns:a16="http://schemas.microsoft.com/office/drawing/2014/main" id="{3CC128DE-1A24-99EC-403C-60E8FDE2CE7A}"/>
              </a:ext>
            </a:extLst>
          </p:cNvPr>
          <p:cNvSpPr txBox="1"/>
          <p:nvPr/>
        </p:nvSpPr>
        <p:spPr>
          <a:xfrm>
            <a:off x="9599937" y="4557227"/>
            <a:ext cx="3064885" cy="41934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E-commerce Expansion: </a:t>
            </a:r>
            <a:r>
              <a:rPr lang="en-US" dirty="0">
                <a:solidFill>
                  <a:srgbClr val="0C2447">
                    <a:alpha val="69804"/>
                  </a:srgbClr>
                </a:solidFill>
                <a:latin typeface="Inter"/>
              </a:rPr>
              <a:t>Growing online sales potential.</a:t>
            </a:r>
          </a:p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Product Customization: </a:t>
            </a:r>
            <a:r>
              <a:rPr lang="en-US" dirty="0">
                <a:solidFill>
                  <a:srgbClr val="0C2447">
                    <a:alpha val="69804"/>
                  </a:srgbClr>
                </a:solidFill>
                <a:latin typeface="Inter"/>
              </a:rPr>
              <a:t>Differentiation through personalized fashion.</a:t>
            </a:r>
          </a:p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Sustainability Focus: </a:t>
            </a:r>
            <a:r>
              <a:rPr lang="en-US" dirty="0">
                <a:solidFill>
                  <a:srgbClr val="0C2447">
                    <a:alpha val="69804"/>
                  </a:srgbClr>
                </a:solidFill>
                <a:latin typeface="Inter"/>
              </a:rPr>
              <a:t>Attract eco-conscious consumers with green initiatives.</a:t>
            </a:r>
          </a:p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Market Expansion: </a:t>
            </a:r>
            <a:r>
              <a:rPr lang="en-US" dirty="0">
                <a:solidFill>
                  <a:srgbClr val="0C2447">
                    <a:alpha val="69804"/>
                  </a:srgbClr>
                </a:solidFill>
                <a:latin typeface="Inter"/>
              </a:rPr>
              <a:t>Potential growth in emerging economies.</a:t>
            </a:r>
          </a:p>
        </p:txBody>
      </p:sp>
      <p:sp>
        <p:nvSpPr>
          <p:cNvPr id="91" name="TextBox 81">
            <a:extLst>
              <a:ext uri="{FF2B5EF4-FFF2-40B4-BE49-F238E27FC236}">
                <a16:creationId xmlns:a16="http://schemas.microsoft.com/office/drawing/2014/main" id="{1CF7CFFE-EEA7-5965-CEF1-2FC8AE74FBA4}"/>
              </a:ext>
            </a:extLst>
          </p:cNvPr>
          <p:cNvSpPr txBox="1"/>
          <p:nvPr/>
        </p:nvSpPr>
        <p:spPr>
          <a:xfrm>
            <a:off x="13612371" y="4557227"/>
            <a:ext cx="3064885" cy="39241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Economic Sensitivity: </a:t>
            </a:r>
            <a:r>
              <a:rPr lang="en-US" dirty="0">
                <a:solidFill>
                  <a:srgbClr val="0C2447">
                    <a:alpha val="69804"/>
                  </a:srgbClr>
                </a:solidFill>
                <a:latin typeface="Inter"/>
              </a:rPr>
              <a:t>Impacted by downturns and inflation.</a:t>
            </a:r>
          </a:p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Online Competitors: </a:t>
            </a:r>
            <a:r>
              <a:rPr lang="en-US" dirty="0">
                <a:solidFill>
                  <a:srgbClr val="0C2447">
                    <a:alpha val="69804"/>
                  </a:srgbClr>
                </a:solidFill>
                <a:latin typeface="Inter"/>
              </a:rPr>
              <a:t>Threat from fast, online fashion retailers.</a:t>
            </a:r>
          </a:p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Regulatory Pressure: </a:t>
            </a:r>
            <a:r>
              <a:rPr lang="en-US" dirty="0">
                <a:solidFill>
                  <a:srgbClr val="0C2447">
                    <a:alpha val="69804"/>
                  </a:srgbClr>
                </a:solidFill>
                <a:latin typeface="Inter"/>
              </a:rPr>
              <a:t>Increasing demands for sustainable practices.</a:t>
            </a:r>
          </a:p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Labor Challenges: </a:t>
            </a:r>
            <a:r>
              <a:rPr lang="en-US" dirty="0">
                <a:solidFill>
                  <a:srgbClr val="0C2447">
                    <a:alpha val="69804"/>
                  </a:srgbClr>
                </a:solidFill>
                <a:latin typeface="Inter"/>
              </a:rPr>
              <a:t>Staffing difficulties and rising wage costs.</a:t>
            </a:r>
          </a:p>
        </p:txBody>
      </p:sp>
      <p:pic>
        <p:nvPicPr>
          <p:cNvPr id="92" name="Grafik 91">
            <a:extLst>
              <a:ext uri="{FF2B5EF4-FFF2-40B4-BE49-F238E27FC236}">
                <a16:creationId xmlns:a16="http://schemas.microsoft.com/office/drawing/2014/main" id="{245435F9-F464-EAD1-2573-B6666F3DE482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013" y="542432"/>
            <a:ext cx="990991" cy="990991"/>
          </a:xfrm>
          <a:prstGeom prst="rect">
            <a:avLst/>
          </a:prstGeom>
        </p:spPr>
      </p:pic>
      <p:sp>
        <p:nvSpPr>
          <p:cNvPr id="94" name="TextBox 44">
            <a:extLst>
              <a:ext uri="{FF2B5EF4-FFF2-40B4-BE49-F238E27FC236}">
                <a16:creationId xmlns:a16="http://schemas.microsoft.com/office/drawing/2014/main" id="{EB0998B9-F6A5-EA5E-E9BD-4A5C82DDF3D5}"/>
              </a:ext>
            </a:extLst>
          </p:cNvPr>
          <p:cNvSpPr txBox="1"/>
          <p:nvPr/>
        </p:nvSpPr>
        <p:spPr>
          <a:xfrm>
            <a:off x="6178316" y="9684695"/>
            <a:ext cx="5514065" cy="3367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2364"/>
              </a:lnSpc>
              <a:spcBef>
                <a:spcPct val="0"/>
              </a:spcBef>
            </a:pPr>
            <a:r>
              <a:rPr lang="en-US" sz="2800" b="1" dirty="0">
                <a:solidFill>
                  <a:srgbClr val="222222"/>
                </a:solidFill>
                <a:latin typeface="Now"/>
              </a:rPr>
              <a:t>www.strategypunk.com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190</Words>
  <Application>Microsoft Office PowerPoint</Application>
  <PresentationFormat>Benutzerdefiniert</PresentationFormat>
  <Paragraphs>31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9" baseType="lpstr">
      <vt:lpstr>Calibri</vt:lpstr>
      <vt:lpstr>Now</vt:lpstr>
      <vt:lpstr>Inter</vt:lpstr>
      <vt:lpstr>Arial</vt:lpstr>
      <vt:lpstr>Inter Bold</vt:lpstr>
      <vt:lpstr>Now Bold</vt:lpstr>
      <vt:lpstr>Office Theme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StrategyPunk.com - SWOT Analysis</dc:title>
  <dc:creator>StrategyPunk.com</dc:creator>
  <cp:lastModifiedBy>Thomas Kriete</cp:lastModifiedBy>
  <cp:revision>23</cp:revision>
  <dcterms:created xsi:type="dcterms:W3CDTF">2006-08-16T00:00:00Z</dcterms:created>
  <dcterms:modified xsi:type="dcterms:W3CDTF">2024-01-12T19:32:17Z</dcterms:modified>
  <dc:identifier>DAF0xcmkBd8</dc:identifier>
</cp:coreProperties>
</file>