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3" r:id="rId2"/>
    <p:sldId id="256" r:id="rId3"/>
  </p:sldIdLst>
  <p:sldSz cx="18288000" cy="10287000"/>
  <p:notesSz cx="6858000" cy="9144000"/>
  <p:embeddedFontLst>
    <p:embeddedFont>
      <p:font typeface="Inter" panose="020B0604020202020204" charset="0"/>
      <p:regular r:id="rId4"/>
    </p:embeddedFont>
    <p:embeddedFont>
      <p:font typeface="Inter Bold" panose="020B0604020202020204" charset="0"/>
      <p:regular r:id="rId5"/>
    </p:embeddedFont>
    <p:embeddedFont>
      <p:font typeface="Now" panose="020B0604020202020204" charset="0"/>
      <p:regular r:id="rId6"/>
    </p:embeddedFont>
    <p:embeddedFont>
      <p:font typeface="Now Bold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C0C7"/>
    <a:srgbClr val="D2DFE6"/>
    <a:srgbClr val="FFFEF9"/>
    <a:srgbClr val="CBD1D5"/>
    <a:srgbClr val="F1F0EC"/>
    <a:srgbClr val="99A7BA"/>
    <a:srgbClr val="FFFDEB"/>
    <a:srgbClr val="F6FFFD"/>
    <a:srgbClr val="FFFBE8"/>
    <a:srgbClr val="9DC1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svg"/><Relationship Id="rId21" Type="http://schemas.openxmlformats.org/officeDocument/2006/relationships/image" Target="../media/image23.svg"/><Relationship Id="rId34" Type="http://schemas.openxmlformats.org/officeDocument/2006/relationships/image" Target="../media/image3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5" Type="http://schemas.openxmlformats.org/officeDocument/2006/relationships/image" Target="../media/image27.svg"/><Relationship Id="rId33" Type="http://schemas.openxmlformats.org/officeDocument/2006/relationships/image" Target="../media/image35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31" Type="http://schemas.openxmlformats.org/officeDocument/2006/relationships/image" Target="../media/image33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svg"/><Relationship Id="rId30" Type="http://schemas.openxmlformats.org/officeDocument/2006/relationships/image" Target="../media/image32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9144000" y="1028700"/>
            <a:ext cx="0" cy="8229600"/>
          </a:xfrm>
          <a:prstGeom prst="line">
            <a:avLst/>
          </a:prstGeom>
          <a:ln w="57150" cap="flat">
            <a:solidFill>
              <a:srgbClr val="CDC9C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7841957" y="1967158"/>
            <a:ext cx="28575" cy="6352684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H="1">
            <a:off x="6244850" y="5143500"/>
            <a:ext cx="1611394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H="1" flipV="1">
            <a:off x="7841957" y="1995733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H="1" flipV="1">
            <a:off x="7841957" y="4094244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8808990" y="1660723"/>
            <a:ext cx="670019" cy="67001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808990" y="3759235"/>
            <a:ext cx="670019" cy="67001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808990" y="5857746"/>
            <a:ext cx="670019" cy="67001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808990" y="7956257"/>
            <a:ext cx="670019" cy="670019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D96FF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AutoShape 19"/>
          <p:cNvSpPr/>
          <p:nvPr/>
        </p:nvSpPr>
        <p:spPr>
          <a:xfrm flipH="1" flipV="1">
            <a:off x="7841957" y="6192756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flipH="1" flipV="1">
            <a:off x="7841957" y="8291267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1" name="Freeform 21"/>
          <p:cNvSpPr/>
          <p:nvPr/>
        </p:nvSpPr>
        <p:spPr>
          <a:xfrm>
            <a:off x="2450469" y="1174872"/>
            <a:ext cx="1578973" cy="545463"/>
          </a:xfrm>
          <a:custGeom>
            <a:avLst/>
            <a:gdLst/>
            <a:ahLst/>
            <a:cxnLst/>
            <a:rect l="l" t="t" r="r" b="b"/>
            <a:pathLst>
              <a:path w="1578973" h="545463">
                <a:moveTo>
                  <a:pt x="0" y="0"/>
                </a:moveTo>
                <a:lnTo>
                  <a:pt x="1578973" y="0"/>
                </a:lnTo>
                <a:lnTo>
                  <a:pt x="1578973" y="545464"/>
                </a:lnTo>
                <a:lnTo>
                  <a:pt x="0" y="545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10113724" y="1028700"/>
            <a:ext cx="6908996" cy="1934066"/>
            <a:chOff x="0" y="0"/>
            <a:chExt cx="1765422" cy="49420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93D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113724" y="3127211"/>
            <a:ext cx="6908996" cy="1934066"/>
            <a:chOff x="0" y="0"/>
            <a:chExt cx="1765422" cy="49420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6B6B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113724" y="5225722"/>
            <a:ext cx="6908996" cy="1934066"/>
            <a:chOff x="0" y="0"/>
            <a:chExt cx="1765422" cy="49420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6BCB77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0113724" y="7324234"/>
            <a:ext cx="6908996" cy="1934066"/>
            <a:chOff x="0" y="0"/>
            <a:chExt cx="1765422" cy="49420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4D96FF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1664697" y="17436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STRENGHTS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664697" y="38518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WEAKNESSES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664697" y="59600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OPPORTUNITIES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664697" y="80682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THREATS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51919" y="2490098"/>
            <a:ext cx="6517844" cy="6147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SWOT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  <a:spcAft>
                <a:spcPts val="7800"/>
              </a:spcAft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ANALYSIS 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chemeClr val="accent2"/>
                </a:solidFill>
                <a:latin typeface="Now Bold"/>
              </a:rPr>
              <a:t>Skechers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chemeClr val="accent2"/>
                </a:solidFill>
                <a:latin typeface="Now Bold"/>
              </a:rPr>
              <a:t>2024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51919" y="9082322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E3C43F4-D7B9-B7F8-EF1A-74D3D1FC2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9" y="952109"/>
            <a:ext cx="990991" cy="9909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20013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4675610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689895" y="9107936"/>
            <a:ext cx="110495" cy="110495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 flipV="1">
            <a:off x="1430417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1420013" y="2248980"/>
            <a:ext cx="3549017" cy="743949"/>
            <a:chOff x="0" y="0"/>
            <a:chExt cx="1043739" cy="2187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701715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703010" y="1990597"/>
            <a:ext cx="1260716" cy="1260716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2043541" y="2325965"/>
            <a:ext cx="579654" cy="589979"/>
          </a:xfrm>
          <a:custGeom>
            <a:avLst/>
            <a:gdLst/>
            <a:ahLst/>
            <a:cxnLst/>
            <a:rect l="l" t="t" r="r" b="b"/>
            <a:pathLst>
              <a:path w="579654" h="589979">
                <a:moveTo>
                  <a:pt x="0" y="0"/>
                </a:moveTo>
                <a:lnTo>
                  <a:pt x="579654" y="0"/>
                </a:lnTo>
                <a:lnTo>
                  <a:pt x="579654" y="589979"/>
                </a:lnTo>
                <a:lnTo>
                  <a:pt x="0" y="5899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AutoShape 16"/>
          <p:cNvSpPr/>
          <p:nvPr/>
        </p:nvSpPr>
        <p:spPr>
          <a:xfrm>
            <a:off x="5386332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8641929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8656215" y="9107936"/>
            <a:ext cx="110495" cy="110495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 flipV="1">
            <a:off x="5396736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2" name="Group 22"/>
          <p:cNvGrpSpPr/>
          <p:nvPr/>
        </p:nvGrpSpPr>
        <p:grpSpPr>
          <a:xfrm>
            <a:off x="5386332" y="2248980"/>
            <a:ext cx="3549017" cy="743949"/>
            <a:chOff x="0" y="0"/>
            <a:chExt cx="1043739" cy="2187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562384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6" y="0"/>
                </a:lnTo>
                <a:lnTo>
                  <a:pt x="1323036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5669329" y="1990597"/>
            <a:ext cx="1260716" cy="1260716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9" name="AutoShape 29"/>
          <p:cNvSpPr/>
          <p:nvPr/>
        </p:nvSpPr>
        <p:spPr>
          <a:xfrm>
            <a:off x="9352651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Freeform 30"/>
          <p:cNvSpPr/>
          <p:nvPr/>
        </p:nvSpPr>
        <p:spPr>
          <a:xfrm>
            <a:off x="12608248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12622534" y="9107936"/>
            <a:ext cx="110495" cy="110495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34" name="AutoShape 34"/>
          <p:cNvSpPr/>
          <p:nvPr/>
        </p:nvSpPr>
        <p:spPr>
          <a:xfrm flipV="1">
            <a:off x="9363055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5" name="Group 35"/>
          <p:cNvGrpSpPr/>
          <p:nvPr/>
        </p:nvGrpSpPr>
        <p:grpSpPr>
          <a:xfrm>
            <a:off x="9352651" y="2248980"/>
            <a:ext cx="3549017" cy="743949"/>
            <a:chOff x="0" y="0"/>
            <a:chExt cx="1043739" cy="21879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959993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7" y="0"/>
                </a:lnTo>
                <a:lnTo>
                  <a:pt x="1323037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39" name="Group 39"/>
          <p:cNvGrpSpPr/>
          <p:nvPr/>
        </p:nvGrpSpPr>
        <p:grpSpPr>
          <a:xfrm>
            <a:off x="9635648" y="1990597"/>
            <a:ext cx="1260716" cy="1260716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42" name="AutoShape 42"/>
          <p:cNvSpPr/>
          <p:nvPr/>
        </p:nvSpPr>
        <p:spPr>
          <a:xfrm>
            <a:off x="13318970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3" name="Freeform 43"/>
          <p:cNvSpPr/>
          <p:nvPr/>
        </p:nvSpPr>
        <p:spPr>
          <a:xfrm>
            <a:off x="16574567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4" name="Group 44"/>
          <p:cNvGrpSpPr/>
          <p:nvPr/>
        </p:nvGrpSpPr>
        <p:grpSpPr>
          <a:xfrm>
            <a:off x="16588853" y="9107936"/>
            <a:ext cx="110495" cy="110495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47" name="AutoShape 47"/>
          <p:cNvSpPr/>
          <p:nvPr/>
        </p:nvSpPr>
        <p:spPr>
          <a:xfrm flipV="1">
            <a:off x="13329374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8" name="Group 48"/>
          <p:cNvGrpSpPr/>
          <p:nvPr/>
        </p:nvGrpSpPr>
        <p:grpSpPr>
          <a:xfrm>
            <a:off x="13318970" y="2248980"/>
            <a:ext cx="3549017" cy="743949"/>
            <a:chOff x="0" y="0"/>
            <a:chExt cx="1043739" cy="21879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50" name="TextBox 5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51" name="Freeform 51"/>
          <p:cNvSpPr/>
          <p:nvPr/>
        </p:nvSpPr>
        <p:spPr>
          <a:xfrm>
            <a:off x="13601967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13601967" y="1990597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4D96FF"/>
          </a:solidFill>
          <a:ln w="6667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54" name="TextBox 54"/>
          <p:cNvSpPr txBox="1"/>
          <p:nvPr/>
        </p:nvSpPr>
        <p:spPr>
          <a:xfrm>
            <a:off x="13720159" y="2049693"/>
            <a:ext cx="1024332" cy="108342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99"/>
              </a:lnSpc>
            </a:pPr>
            <a:endParaRPr/>
          </a:p>
        </p:txBody>
      </p:sp>
      <p:sp>
        <p:nvSpPr>
          <p:cNvPr id="55" name="Freeform 55"/>
          <p:cNvSpPr/>
          <p:nvPr/>
        </p:nvSpPr>
        <p:spPr>
          <a:xfrm>
            <a:off x="4510887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8477206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57" name="Freeform 57"/>
          <p:cNvSpPr/>
          <p:nvPr/>
        </p:nvSpPr>
        <p:spPr>
          <a:xfrm>
            <a:off x="12443525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16409844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 rot="6854084">
            <a:off x="-538835" y="-517261"/>
            <a:ext cx="1291419" cy="1275276"/>
          </a:xfrm>
          <a:custGeom>
            <a:avLst/>
            <a:gdLst/>
            <a:ahLst/>
            <a:cxnLst/>
            <a:rect l="l" t="t" r="r" b="b"/>
            <a:pathLst>
              <a:path w="1291419" h="1275276">
                <a:moveTo>
                  <a:pt x="0" y="0"/>
                </a:moveTo>
                <a:lnTo>
                  <a:pt x="1291419" y="0"/>
                </a:lnTo>
                <a:lnTo>
                  <a:pt x="1291419" y="1275276"/>
                </a:lnTo>
                <a:lnTo>
                  <a:pt x="0" y="12752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-265242" y="286859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7"/>
                </a:lnTo>
                <a:lnTo>
                  <a:pt x="0" y="68405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 rot="9762839">
            <a:off x="17454971" y="9388247"/>
            <a:ext cx="1339368" cy="1181992"/>
          </a:xfrm>
          <a:custGeom>
            <a:avLst/>
            <a:gdLst/>
            <a:ahLst/>
            <a:cxnLst/>
            <a:rect l="l" t="t" r="r" b="b"/>
            <a:pathLst>
              <a:path w="1339368" h="1181992">
                <a:moveTo>
                  <a:pt x="0" y="0"/>
                </a:moveTo>
                <a:lnTo>
                  <a:pt x="1339368" y="0"/>
                </a:lnTo>
                <a:lnTo>
                  <a:pt x="1339368" y="1181992"/>
                </a:lnTo>
                <a:lnTo>
                  <a:pt x="0" y="118199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>
            <a:off x="17624430" y="9295185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8"/>
                </a:lnTo>
                <a:lnTo>
                  <a:pt x="0" y="68405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3" name="Freeform 63"/>
          <p:cNvSpPr/>
          <p:nvPr/>
        </p:nvSpPr>
        <p:spPr>
          <a:xfrm rot="1332455">
            <a:off x="-786572" y="9181842"/>
            <a:ext cx="1786893" cy="1594802"/>
          </a:xfrm>
          <a:custGeom>
            <a:avLst/>
            <a:gdLst/>
            <a:ahLst/>
            <a:cxnLst/>
            <a:rect l="l" t="t" r="r" b="b"/>
            <a:pathLst>
              <a:path w="1786893" h="1594802">
                <a:moveTo>
                  <a:pt x="0" y="0"/>
                </a:moveTo>
                <a:lnTo>
                  <a:pt x="1786893" y="0"/>
                </a:lnTo>
                <a:lnTo>
                  <a:pt x="1786893" y="1594802"/>
                </a:lnTo>
                <a:lnTo>
                  <a:pt x="0" y="159480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64"/>
          <p:cNvSpPr/>
          <p:nvPr/>
        </p:nvSpPr>
        <p:spPr>
          <a:xfrm rot="-4204115">
            <a:off x="17267351" y="-537946"/>
            <a:ext cx="1700628" cy="1649609"/>
          </a:xfrm>
          <a:custGeom>
            <a:avLst/>
            <a:gdLst/>
            <a:ahLst/>
            <a:cxnLst/>
            <a:rect l="l" t="t" r="r" b="b"/>
            <a:pathLst>
              <a:path w="1700628" h="1649609">
                <a:moveTo>
                  <a:pt x="0" y="0"/>
                </a:moveTo>
                <a:lnTo>
                  <a:pt x="1700628" y="0"/>
                </a:lnTo>
                <a:lnTo>
                  <a:pt x="1700628" y="1649609"/>
                </a:lnTo>
                <a:lnTo>
                  <a:pt x="0" y="1649609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65" name="Freeform 65"/>
          <p:cNvSpPr/>
          <p:nvPr/>
        </p:nvSpPr>
        <p:spPr>
          <a:xfrm>
            <a:off x="6000451" y="2350912"/>
            <a:ext cx="618343" cy="616024"/>
          </a:xfrm>
          <a:custGeom>
            <a:avLst/>
            <a:gdLst/>
            <a:ahLst/>
            <a:cxnLst/>
            <a:rect l="l" t="t" r="r" b="b"/>
            <a:pathLst>
              <a:path w="618343" h="616024">
                <a:moveTo>
                  <a:pt x="0" y="0"/>
                </a:moveTo>
                <a:lnTo>
                  <a:pt x="618343" y="0"/>
                </a:lnTo>
                <a:lnTo>
                  <a:pt x="618343" y="616024"/>
                </a:lnTo>
                <a:lnTo>
                  <a:pt x="0" y="616024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66" name="Freeform 66"/>
          <p:cNvSpPr/>
          <p:nvPr/>
        </p:nvSpPr>
        <p:spPr>
          <a:xfrm>
            <a:off x="9924533" y="2410075"/>
            <a:ext cx="682947" cy="497698"/>
          </a:xfrm>
          <a:custGeom>
            <a:avLst/>
            <a:gdLst/>
            <a:ahLst/>
            <a:cxnLst/>
            <a:rect l="l" t="t" r="r" b="b"/>
            <a:pathLst>
              <a:path w="682947" h="497698">
                <a:moveTo>
                  <a:pt x="0" y="0"/>
                </a:moveTo>
                <a:lnTo>
                  <a:pt x="682947" y="0"/>
                </a:lnTo>
                <a:lnTo>
                  <a:pt x="682947" y="497698"/>
                </a:lnTo>
                <a:lnTo>
                  <a:pt x="0" y="497698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67" name="Freeform 67"/>
          <p:cNvSpPr/>
          <p:nvPr/>
        </p:nvSpPr>
        <p:spPr>
          <a:xfrm>
            <a:off x="13909904" y="2376183"/>
            <a:ext cx="644844" cy="489544"/>
          </a:xfrm>
          <a:custGeom>
            <a:avLst/>
            <a:gdLst/>
            <a:ahLst/>
            <a:cxnLst/>
            <a:rect l="l" t="t" r="r" b="b"/>
            <a:pathLst>
              <a:path w="644844" h="489544">
                <a:moveTo>
                  <a:pt x="0" y="0"/>
                </a:moveTo>
                <a:lnTo>
                  <a:pt x="644843" y="0"/>
                </a:lnTo>
                <a:lnTo>
                  <a:pt x="644843" y="489544"/>
                </a:lnTo>
                <a:lnTo>
                  <a:pt x="0" y="489544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grpSp>
        <p:nvGrpSpPr>
          <p:cNvPr id="68" name="Group 68"/>
          <p:cNvGrpSpPr/>
          <p:nvPr/>
        </p:nvGrpSpPr>
        <p:grpSpPr>
          <a:xfrm rot="-5400000">
            <a:off x="4581182" y="8980901"/>
            <a:ext cx="438416" cy="383614"/>
            <a:chOff x="0" y="0"/>
            <a:chExt cx="812800" cy="7112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70" name="TextBox 70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1" name="Group 71"/>
          <p:cNvGrpSpPr/>
          <p:nvPr/>
        </p:nvGrpSpPr>
        <p:grpSpPr>
          <a:xfrm rot="-5400000">
            <a:off x="8524334" y="8980901"/>
            <a:ext cx="438416" cy="383614"/>
            <a:chOff x="0" y="0"/>
            <a:chExt cx="812800" cy="7112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4" name="Group 74"/>
          <p:cNvGrpSpPr/>
          <p:nvPr/>
        </p:nvGrpSpPr>
        <p:grpSpPr>
          <a:xfrm rot="-5400000">
            <a:off x="12467486" y="8980901"/>
            <a:ext cx="438416" cy="383614"/>
            <a:chOff x="0" y="0"/>
            <a:chExt cx="812800" cy="7112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76" name="TextBox 76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7" name="Group 77"/>
          <p:cNvGrpSpPr/>
          <p:nvPr/>
        </p:nvGrpSpPr>
        <p:grpSpPr>
          <a:xfrm rot="-5400000">
            <a:off x="16410638" y="8980901"/>
            <a:ext cx="438416" cy="383614"/>
            <a:chOff x="0" y="0"/>
            <a:chExt cx="812800" cy="7112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79" name="TextBox 79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80" name="TextBox 80"/>
          <p:cNvSpPr txBox="1"/>
          <p:nvPr/>
        </p:nvSpPr>
        <p:spPr>
          <a:xfrm>
            <a:off x="2740552" y="405540"/>
            <a:ext cx="14093685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SWOT ANALYSIS – </a:t>
            </a:r>
            <a:r>
              <a:rPr lang="en-US" sz="6000" dirty="0">
                <a:solidFill>
                  <a:schemeClr val="accent2"/>
                </a:solidFill>
                <a:latin typeface="Now Bold"/>
              </a:rPr>
              <a:t>Skechers 2024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662079" y="4557227"/>
            <a:ext cx="3064885" cy="4193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Recognized globally for casual, athletic, and work footwear.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Offers a diverse range of products across lifestyle, performance, work, and kids.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Innovates with new comfort technologies.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Broad distribution network in over 180 countries with nearly 3,000 retail stores.</a:t>
            </a:r>
            <a:endParaRPr lang="en-US" dirty="0">
              <a:solidFill>
                <a:srgbClr val="0C2447">
                  <a:alpha val="69804"/>
                </a:srgbClr>
              </a:solidFill>
              <a:latin typeface="Inter"/>
            </a:endParaRPr>
          </a:p>
        </p:txBody>
      </p:sp>
      <p:sp>
        <p:nvSpPr>
          <p:cNvPr id="82" name="TextBox 82"/>
          <p:cNvSpPr txBox="1"/>
          <p:nvPr/>
        </p:nvSpPr>
        <p:spPr>
          <a:xfrm>
            <a:off x="1703010" y="3567385"/>
            <a:ext cx="2403368" cy="370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STRENGTHS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5669329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WEAKNESSES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9635648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OPPORTUNITIES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3612371" y="3567607"/>
            <a:ext cx="2403368" cy="37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THREATS</a:t>
            </a:r>
          </a:p>
        </p:txBody>
      </p:sp>
      <p:sp>
        <p:nvSpPr>
          <p:cNvPr id="89" name="TextBox 81">
            <a:extLst>
              <a:ext uri="{FF2B5EF4-FFF2-40B4-BE49-F238E27FC236}">
                <a16:creationId xmlns:a16="http://schemas.microsoft.com/office/drawing/2014/main" id="{5C16E161-BE40-CDC9-D58F-D1FA9297068C}"/>
              </a:ext>
            </a:extLst>
          </p:cNvPr>
          <p:cNvSpPr txBox="1"/>
          <p:nvPr/>
        </p:nvSpPr>
        <p:spPr>
          <a:xfrm>
            <a:off x="5646577" y="4557227"/>
            <a:ext cx="3064885" cy="4193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Overly dependent on the footwear segment, lacking in category diversification.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Subject to the whims of fashion trends and consumer preferences.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Some international markets have low brand awareness, presenting expansion opportunities.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History of product safety issues and recalls.</a:t>
            </a:r>
            <a:endParaRPr lang="en-US" dirty="0">
              <a:solidFill>
                <a:srgbClr val="0C2447">
                  <a:alpha val="69804"/>
                </a:srgbClr>
              </a:solidFill>
              <a:latin typeface="Inter"/>
            </a:endParaRPr>
          </a:p>
        </p:txBody>
      </p:sp>
      <p:sp>
        <p:nvSpPr>
          <p:cNvPr id="90" name="TextBox 81">
            <a:extLst>
              <a:ext uri="{FF2B5EF4-FFF2-40B4-BE49-F238E27FC236}">
                <a16:creationId xmlns:a16="http://schemas.microsoft.com/office/drawing/2014/main" id="{3CC128DE-1A24-99EC-403C-60E8FDE2CE7A}"/>
              </a:ext>
            </a:extLst>
          </p:cNvPr>
          <p:cNvSpPr txBox="1"/>
          <p:nvPr/>
        </p:nvSpPr>
        <p:spPr>
          <a:xfrm>
            <a:off x="9599937" y="4557227"/>
            <a:ext cx="3414615" cy="4462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The global footwear market is growing, especially in developing countries.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Increased consumer emphasis on health, wellness, and comfort.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Rising demand for sustainable materials and ethical production practices.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Opportunities for digital commerce expansion and market share growth with new products and technologies.</a:t>
            </a:r>
            <a:endParaRPr lang="en-US" dirty="0">
              <a:solidFill>
                <a:srgbClr val="0C2447">
                  <a:alpha val="69804"/>
                </a:srgbClr>
              </a:solidFill>
              <a:latin typeface="Inter"/>
            </a:endParaRPr>
          </a:p>
        </p:txBody>
      </p:sp>
      <p:sp>
        <p:nvSpPr>
          <p:cNvPr id="91" name="TextBox 81">
            <a:extLst>
              <a:ext uri="{FF2B5EF4-FFF2-40B4-BE49-F238E27FC236}">
                <a16:creationId xmlns:a16="http://schemas.microsoft.com/office/drawing/2014/main" id="{1CF7CFFE-EEA7-5965-CEF1-2FC8AE74FBA4}"/>
              </a:ext>
            </a:extLst>
          </p:cNvPr>
          <p:cNvSpPr txBox="1"/>
          <p:nvPr/>
        </p:nvSpPr>
        <p:spPr>
          <a:xfrm>
            <a:off x="13612371" y="4557227"/>
            <a:ext cx="3101262" cy="4462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Faces intense competition from major brands like Nike, Adidas, and Under Armour.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Increased production and transport costs could impact profit margins.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Risk of design and style imitation by competitors.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Vulnerable to foreign currency fluctuations and global economic challenges affecting consumer spending.</a:t>
            </a:r>
          </a:p>
        </p:txBody>
      </p:sp>
      <p:pic>
        <p:nvPicPr>
          <p:cNvPr id="92" name="Grafik 91">
            <a:extLst>
              <a:ext uri="{FF2B5EF4-FFF2-40B4-BE49-F238E27FC236}">
                <a16:creationId xmlns:a16="http://schemas.microsoft.com/office/drawing/2014/main" id="{245435F9-F464-EAD1-2573-B6666F3DE482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13" y="542432"/>
            <a:ext cx="990991" cy="990991"/>
          </a:xfrm>
          <a:prstGeom prst="rect">
            <a:avLst/>
          </a:prstGeom>
        </p:spPr>
      </p:pic>
      <p:sp>
        <p:nvSpPr>
          <p:cNvPr id="94" name="TextBox 44">
            <a:extLst>
              <a:ext uri="{FF2B5EF4-FFF2-40B4-BE49-F238E27FC236}">
                <a16:creationId xmlns:a16="http://schemas.microsoft.com/office/drawing/2014/main" id="{EB0998B9-F6A5-EA5E-E9BD-4A5C82DDF3D5}"/>
              </a:ext>
            </a:extLst>
          </p:cNvPr>
          <p:cNvSpPr txBox="1"/>
          <p:nvPr/>
        </p:nvSpPr>
        <p:spPr>
          <a:xfrm>
            <a:off x="6178316" y="9684695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</Words>
  <Application>Microsoft Office PowerPoint</Application>
  <PresentationFormat>Benutzerdefiniert</PresentationFormat>
  <Paragraphs>31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Now</vt:lpstr>
      <vt:lpstr>Arial</vt:lpstr>
      <vt:lpstr>Now Bold</vt:lpstr>
      <vt:lpstr>Inter</vt:lpstr>
      <vt:lpstr>Inter Bold</vt:lpstr>
      <vt:lpstr>Calibri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StrategyPunk.com - SWOT Analysis</dc:title>
  <dc:creator>StrategyPunk.com</dc:creator>
  <cp:lastModifiedBy>Thomas Kriete</cp:lastModifiedBy>
  <cp:revision>25</cp:revision>
  <dcterms:created xsi:type="dcterms:W3CDTF">2006-08-16T00:00:00Z</dcterms:created>
  <dcterms:modified xsi:type="dcterms:W3CDTF">2024-02-11T12:56:19Z</dcterms:modified>
  <dc:identifier>DAF0xcmkBd8</dc:identifier>
</cp:coreProperties>
</file>