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73" r:id="rId3"/>
    <p:sldId id="256" r:id="rId4"/>
  </p:sldIdLst>
  <p:sldSz cx="18288000" cy="10287000"/>
  <p:notesSz cx="6858000" cy="9144000"/>
  <p:embeddedFontLst>
    <p:embeddedFont>
      <p:font typeface="Inter" panose="020B0604020202020204" charset="0"/>
      <p:regular r:id="rId5"/>
    </p:embeddedFont>
    <p:embeddedFont>
      <p:font typeface="Inter Bold" panose="020B0604020202020204" charset="0"/>
      <p:regular r:id="rId6"/>
    </p:embeddedFont>
    <p:embeddedFont>
      <p:font typeface="Now" panose="020B0604020202020204" charset="0"/>
      <p:regular r:id="rId7"/>
    </p:embeddedFont>
    <p:embeddedFont>
      <p:font typeface="Now Bold" panose="020B0604020202020204" charset="0"/>
      <p:regular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BD06"/>
    <a:srgbClr val="B2AAA1"/>
    <a:srgbClr val="1A1D1C"/>
    <a:srgbClr val="023F8A"/>
    <a:srgbClr val="D3CCC1"/>
    <a:srgbClr val="16B7FE"/>
    <a:srgbClr val="51544E"/>
    <a:srgbClr val="BBE8F4"/>
    <a:srgbClr val="132D54"/>
    <a:srgbClr val="5BB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.svg"/><Relationship Id="rId18" Type="http://schemas.openxmlformats.org/officeDocument/2006/relationships/image" Target="../media/image21.png"/><Relationship Id="rId26" Type="http://schemas.openxmlformats.org/officeDocument/2006/relationships/image" Target="../media/image29.png"/><Relationship Id="rId3" Type="http://schemas.openxmlformats.org/officeDocument/2006/relationships/image" Target="../media/image6.svg"/><Relationship Id="rId21" Type="http://schemas.openxmlformats.org/officeDocument/2006/relationships/image" Target="../media/image24.svg"/><Relationship Id="rId34" Type="http://schemas.openxmlformats.org/officeDocument/2006/relationships/image" Target="../media/image3.pn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image" Target="../media/image20.svg"/><Relationship Id="rId25" Type="http://schemas.openxmlformats.org/officeDocument/2006/relationships/image" Target="../media/image28.svg"/><Relationship Id="rId33" Type="http://schemas.openxmlformats.org/officeDocument/2006/relationships/image" Target="../media/image36.svg"/><Relationship Id="rId2" Type="http://schemas.openxmlformats.org/officeDocument/2006/relationships/image" Target="../media/image5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29" Type="http://schemas.openxmlformats.org/officeDocument/2006/relationships/image" Target="../media/image32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7.png"/><Relationship Id="rId32" Type="http://schemas.openxmlformats.org/officeDocument/2006/relationships/image" Target="../media/image35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6.svg"/><Relationship Id="rId28" Type="http://schemas.openxmlformats.org/officeDocument/2006/relationships/image" Target="../media/image31.png"/><Relationship Id="rId10" Type="http://schemas.openxmlformats.org/officeDocument/2006/relationships/image" Target="../media/image13.png"/><Relationship Id="rId19" Type="http://schemas.openxmlformats.org/officeDocument/2006/relationships/image" Target="../media/image22.svg"/><Relationship Id="rId31" Type="http://schemas.openxmlformats.org/officeDocument/2006/relationships/image" Target="../media/image34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5.png"/><Relationship Id="rId27" Type="http://schemas.openxmlformats.org/officeDocument/2006/relationships/image" Target="../media/image30.svg"/><Relationship Id="rId30" Type="http://schemas.openxmlformats.org/officeDocument/2006/relationships/image" Target="../media/image33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AA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800" dirty="0">
                <a:latin typeface="Now Bold"/>
              </a:rPr>
              <a:t>ANALYSIS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latin typeface="Now Bold"/>
              </a:rPr>
              <a:t>Lidl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F8BFA07C-CE40-7928-E481-F61EF64049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73729"/>
            <a:ext cx="10744200" cy="613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flipH="1" flipV="1">
            <a:off x="9144000" y="1028700"/>
            <a:ext cx="0" cy="8229600"/>
          </a:xfrm>
          <a:prstGeom prst="line">
            <a:avLst/>
          </a:prstGeom>
          <a:ln w="57150" cap="flat">
            <a:solidFill>
              <a:srgbClr val="CDC9CB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AutoShape 3"/>
          <p:cNvSpPr/>
          <p:nvPr/>
        </p:nvSpPr>
        <p:spPr>
          <a:xfrm flipV="1">
            <a:off x="7841957" y="1967158"/>
            <a:ext cx="28575" cy="6352684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H="1">
            <a:off x="6244850" y="5143500"/>
            <a:ext cx="1611394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flipH="1" flipV="1">
            <a:off x="7841957" y="1995733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H="1" flipV="1">
            <a:off x="7841957" y="4094244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grpSp>
        <p:nvGrpSpPr>
          <p:cNvPr id="7" name="Group 7"/>
          <p:cNvGrpSpPr/>
          <p:nvPr/>
        </p:nvGrpSpPr>
        <p:grpSpPr>
          <a:xfrm>
            <a:off x="8808990" y="1660723"/>
            <a:ext cx="670019" cy="670019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808990" y="3759235"/>
            <a:ext cx="670019" cy="670019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8808990" y="5857746"/>
            <a:ext cx="670019" cy="670019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808990" y="7956257"/>
            <a:ext cx="670019" cy="670019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D96FF"/>
            </a:solidFill>
            <a:ln w="76200" cap="sq">
              <a:solidFill>
                <a:srgbClr val="F9F9F9"/>
              </a:solidFill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 flipH="1" flipV="1">
            <a:off x="7841957" y="6192756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 flipH="1" flipV="1">
            <a:off x="7841957" y="8291267"/>
            <a:ext cx="967033" cy="0"/>
          </a:xfrm>
          <a:prstGeom prst="line">
            <a:avLst/>
          </a:prstGeom>
          <a:ln w="28575" cap="flat">
            <a:solidFill>
              <a:srgbClr val="CDC9CB"/>
            </a:solidFill>
            <a:prstDash val="sysDash"/>
            <a:headEnd type="none" w="sm" len="sm"/>
            <a:tailEnd type="none" w="sm" len="sm"/>
          </a:ln>
        </p:spPr>
      </p:sp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22" name="Group 22"/>
          <p:cNvGrpSpPr/>
          <p:nvPr/>
        </p:nvGrpSpPr>
        <p:grpSpPr>
          <a:xfrm>
            <a:off x="10113724" y="1028700"/>
            <a:ext cx="6908996" cy="1934066"/>
            <a:chOff x="0" y="0"/>
            <a:chExt cx="1765422" cy="494202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D93D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10113724" y="3127211"/>
            <a:ext cx="6908996" cy="1934066"/>
            <a:chOff x="0" y="0"/>
            <a:chExt cx="1765422" cy="494202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FF6B6B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113724" y="5225722"/>
            <a:ext cx="6908996" cy="1934066"/>
            <a:chOff x="0" y="0"/>
            <a:chExt cx="1765422" cy="494202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BCB77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0113724" y="7324234"/>
            <a:ext cx="6908996" cy="1934066"/>
            <a:chOff x="0" y="0"/>
            <a:chExt cx="1765422" cy="494202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1765422" cy="494202"/>
            </a:xfrm>
            <a:custGeom>
              <a:avLst/>
              <a:gdLst/>
              <a:ahLst/>
              <a:cxnLst/>
              <a:rect l="l" t="t" r="r" b="b"/>
              <a:pathLst>
                <a:path w="1765422" h="494202">
                  <a:moveTo>
                    <a:pt x="1562222" y="0"/>
                  </a:moveTo>
                  <a:cubicBezTo>
                    <a:pt x="1674446" y="0"/>
                    <a:pt x="1765422" y="110631"/>
                    <a:pt x="1765422" y="247101"/>
                  </a:cubicBezTo>
                  <a:cubicBezTo>
                    <a:pt x="1765422" y="383571"/>
                    <a:pt x="1674446" y="494202"/>
                    <a:pt x="1562222" y="494202"/>
                  </a:cubicBezTo>
                  <a:lnTo>
                    <a:pt x="203200" y="494202"/>
                  </a:lnTo>
                  <a:cubicBezTo>
                    <a:pt x="90976" y="494202"/>
                    <a:pt x="0" y="383571"/>
                    <a:pt x="0" y="247101"/>
                  </a:cubicBezTo>
                  <a:cubicBezTo>
                    <a:pt x="0" y="110631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D96FF"/>
            </a:solidFill>
            <a:ln w="1143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-38100"/>
              <a:ext cx="1765422" cy="532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11664697" y="17436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STRENGHTS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1664697" y="38518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WEAKNESSES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1664697" y="59600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OPPORTUNITIES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1664697" y="8068220"/>
            <a:ext cx="3807052" cy="5804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675"/>
              </a:lnSpc>
              <a:spcBef>
                <a:spcPct val="0"/>
              </a:spcBef>
            </a:pPr>
            <a:r>
              <a:rPr lang="en-US" sz="3339" dirty="0">
                <a:solidFill>
                  <a:srgbClr val="222222"/>
                </a:solidFill>
                <a:latin typeface="Now Bold"/>
              </a:rPr>
              <a:t>THREATS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55322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SWOT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ANALYSIS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3000"/>
              </a:spcAft>
            </a:pPr>
            <a:r>
              <a:rPr lang="en-US" sz="8800" dirty="0">
                <a:solidFill>
                  <a:srgbClr val="222222"/>
                </a:solidFill>
                <a:latin typeface="Now Bold"/>
              </a:rPr>
              <a:t>Summary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800" dirty="0">
                <a:solidFill>
                  <a:schemeClr val="accent2"/>
                </a:solidFill>
                <a:latin typeface="Now Bold"/>
              </a:rPr>
              <a:t>Lidl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20013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>
            <a:off x="4675610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4689895" y="9107936"/>
            <a:ext cx="110495" cy="1104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7" name="AutoShape 7"/>
          <p:cNvSpPr/>
          <p:nvPr/>
        </p:nvSpPr>
        <p:spPr>
          <a:xfrm flipV="1">
            <a:off x="1430417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1420013" y="2248980"/>
            <a:ext cx="3549017" cy="743949"/>
            <a:chOff x="0" y="0"/>
            <a:chExt cx="1043739" cy="21879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1701715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1703010" y="1990597"/>
            <a:ext cx="1260716" cy="1260716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D93D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15" name="Freeform 15"/>
          <p:cNvSpPr/>
          <p:nvPr/>
        </p:nvSpPr>
        <p:spPr>
          <a:xfrm>
            <a:off x="2043541" y="2325965"/>
            <a:ext cx="579654" cy="589979"/>
          </a:xfrm>
          <a:custGeom>
            <a:avLst/>
            <a:gdLst/>
            <a:ahLst/>
            <a:cxnLst/>
            <a:rect l="l" t="t" r="r" b="b"/>
            <a:pathLst>
              <a:path w="579654" h="589979">
                <a:moveTo>
                  <a:pt x="0" y="0"/>
                </a:moveTo>
                <a:lnTo>
                  <a:pt x="579654" y="0"/>
                </a:lnTo>
                <a:lnTo>
                  <a:pt x="579654" y="589979"/>
                </a:lnTo>
                <a:lnTo>
                  <a:pt x="0" y="58997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6" name="AutoShape 16"/>
          <p:cNvSpPr/>
          <p:nvPr/>
        </p:nvSpPr>
        <p:spPr>
          <a:xfrm>
            <a:off x="5386332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7" name="Freeform 17"/>
          <p:cNvSpPr/>
          <p:nvPr/>
        </p:nvSpPr>
        <p:spPr>
          <a:xfrm>
            <a:off x="8641929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18" name="Group 18"/>
          <p:cNvGrpSpPr/>
          <p:nvPr/>
        </p:nvGrpSpPr>
        <p:grpSpPr>
          <a:xfrm>
            <a:off x="8656215" y="9107936"/>
            <a:ext cx="110495" cy="11049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1" name="AutoShape 21"/>
          <p:cNvSpPr/>
          <p:nvPr/>
        </p:nvSpPr>
        <p:spPr>
          <a:xfrm flipV="1">
            <a:off x="5396736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22" name="Group 22"/>
          <p:cNvGrpSpPr/>
          <p:nvPr/>
        </p:nvGrpSpPr>
        <p:grpSpPr>
          <a:xfrm>
            <a:off x="5386332" y="2248980"/>
            <a:ext cx="3549017" cy="743949"/>
            <a:chOff x="0" y="0"/>
            <a:chExt cx="1043739" cy="2187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562384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6" y="0"/>
                </a:lnTo>
                <a:lnTo>
                  <a:pt x="1323036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5669329" y="1990597"/>
            <a:ext cx="1260716" cy="126071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6B6B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29" name="AutoShape 29"/>
          <p:cNvSpPr/>
          <p:nvPr/>
        </p:nvSpPr>
        <p:spPr>
          <a:xfrm>
            <a:off x="9352651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0" name="Freeform 30"/>
          <p:cNvSpPr/>
          <p:nvPr/>
        </p:nvSpPr>
        <p:spPr>
          <a:xfrm>
            <a:off x="12608248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31" name="Group 31"/>
          <p:cNvGrpSpPr/>
          <p:nvPr/>
        </p:nvGrpSpPr>
        <p:grpSpPr>
          <a:xfrm>
            <a:off x="12622534" y="9107936"/>
            <a:ext cx="110495" cy="110495"/>
            <a:chOff x="0" y="0"/>
            <a:chExt cx="812800" cy="8128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33" name="TextBox 33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9363055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35" name="Group 35"/>
          <p:cNvGrpSpPr/>
          <p:nvPr/>
        </p:nvGrpSpPr>
        <p:grpSpPr>
          <a:xfrm>
            <a:off x="9352651" y="2248980"/>
            <a:ext cx="3549017" cy="743949"/>
            <a:chOff x="0" y="0"/>
            <a:chExt cx="1043739" cy="21879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9599937" y="2006931"/>
            <a:ext cx="1323036" cy="1323036"/>
          </a:xfrm>
          <a:custGeom>
            <a:avLst/>
            <a:gdLst/>
            <a:ahLst/>
            <a:cxnLst/>
            <a:rect l="l" t="t" r="r" b="b"/>
            <a:pathLst>
              <a:path w="1323036" h="1323036">
                <a:moveTo>
                  <a:pt x="0" y="0"/>
                </a:moveTo>
                <a:lnTo>
                  <a:pt x="1323037" y="0"/>
                </a:lnTo>
                <a:lnTo>
                  <a:pt x="1323037" y="1323036"/>
                </a:lnTo>
                <a:lnTo>
                  <a:pt x="0" y="132303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9" name="Group 39"/>
          <p:cNvGrpSpPr/>
          <p:nvPr/>
        </p:nvGrpSpPr>
        <p:grpSpPr>
          <a:xfrm>
            <a:off x="9635648" y="1990597"/>
            <a:ext cx="1260716" cy="1260716"/>
            <a:chOff x="0" y="0"/>
            <a:chExt cx="812800" cy="81280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BCB77"/>
            </a:solidFill>
            <a:ln w="66675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41" name="TextBox 4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42" name="AutoShape 42"/>
          <p:cNvSpPr/>
          <p:nvPr/>
        </p:nvSpPr>
        <p:spPr>
          <a:xfrm>
            <a:off x="13318970" y="9163183"/>
            <a:ext cx="3325130" cy="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3" name="Freeform 43"/>
          <p:cNvSpPr/>
          <p:nvPr/>
        </p:nvSpPr>
        <p:spPr>
          <a:xfrm>
            <a:off x="16574567" y="9093650"/>
            <a:ext cx="139066" cy="139066"/>
          </a:xfrm>
          <a:custGeom>
            <a:avLst/>
            <a:gdLst/>
            <a:ahLst/>
            <a:cxnLst/>
            <a:rect l="l" t="t" r="r" b="b"/>
            <a:pathLst>
              <a:path w="139066" h="139066">
                <a:moveTo>
                  <a:pt x="0" y="0"/>
                </a:moveTo>
                <a:lnTo>
                  <a:pt x="139066" y="0"/>
                </a:lnTo>
                <a:lnTo>
                  <a:pt x="139066" y="139066"/>
                </a:lnTo>
                <a:lnTo>
                  <a:pt x="0" y="13906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4" name="Group 44"/>
          <p:cNvGrpSpPr/>
          <p:nvPr/>
        </p:nvGrpSpPr>
        <p:grpSpPr>
          <a:xfrm>
            <a:off x="16588853" y="9107936"/>
            <a:ext cx="110495" cy="11049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0C2447"/>
            </a:solidFill>
          </p:spPr>
        </p:sp>
        <p:sp>
          <p:nvSpPr>
            <p:cNvPr id="46" name="TextBox 4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1691" tIns="1691" rIns="1691" bIns="1691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47" name="AutoShape 47"/>
          <p:cNvSpPr/>
          <p:nvPr/>
        </p:nvSpPr>
        <p:spPr>
          <a:xfrm flipV="1">
            <a:off x="13329374" y="3638399"/>
            <a:ext cx="0" cy="5544000"/>
          </a:xfrm>
          <a:prstGeom prst="line">
            <a:avLst/>
          </a:prstGeom>
          <a:ln w="19050" cap="flat">
            <a:solidFill>
              <a:srgbClr val="0C2447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8" name="Group 48"/>
          <p:cNvGrpSpPr/>
          <p:nvPr/>
        </p:nvGrpSpPr>
        <p:grpSpPr>
          <a:xfrm>
            <a:off x="13318970" y="2248980"/>
            <a:ext cx="3549017" cy="743949"/>
            <a:chOff x="0" y="0"/>
            <a:chExt cx="1043739" cy="218790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1043739" cy="218790"/>
            </a:xfrm>
            <a:custGeom>
              <a:avLst/>
              <a:gdLst/>
              <a:ahLst/>
              <a:cxnLst/>
              <a:rect l="l" t="t" r="r" b="b"/>
              <a:pathLst>
                <a:path w="1043739" h="218790">
                  <a:moveTo>
                    <a:pt x="0" y="0"/>
                  </a:moveTo>
                  <a:lnTo>
                    <a:pt x="1043739" y="0"/>
                  </a:lnTo>
                  <a:lnTo>
                    <a:pt x="1043739" y="218790"/>
                  </a:lnTo>
                  <a:lnTo>
                    <a:pt x="0" y="21879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-38100"/>
              <a:ext cx="1043739" cy="2568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51" name="Freeform 51"/>
          <p:cNvSpPr/>
          <p:nvPr/>
        </p:nvSpPr>
        <p:spPr>
          <a:xfrm>
            <a:off x="13601967" y="2038091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1260716" h="1260716">
                <a:moveTo>
                  <a:pt x="0" y="0"/>
                </a:moveTo>
                <a:lnTo>
                  <a:pt x="1260716" y="0"/>
                </a:lnTo>
                <a:lnTo>
                  <a:pt x="1260716" y="1260716"/>
                </a:lnTo>
                <a:lnTo>
                  <a:pt x="0" y="126071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3" name="Freeform 53"/>
          <p:cNvSpPr/>
          <p:nvPr/>
        </p:nvSpPr>
        <p:spPr>
          <a:xfrm>
            <a:off x="13601967" y="1990597"/>
            <a:ext cx="1260716" cy="1260716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4D96FF"/>
          </a:solidFill>
          <a:ln w="66675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de-DE" dirty="0"/>
          </a:p>
        </p:txBody>
      </p:sp>
      <p:sp>
        <p:nvSpPr>
          <p:cNvPr id="54" name="TextBox 54"/>
          <p:cNvSpPr txBox="1"/>
          <p:nvPr/>
        </p:nvSpPr>
        <p:spPr>
          <a:xfrm>
            <a:off x="13720159" y="2049693"/>
            <a:ext cx="1024332" cy="1083428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99"/>
              </a:lnSpc>
            </a:pPr>
            <a:endParaRPr/>
          </a:p>
        </p:txBody>
      </p:sp>
      <p:sp>
        <p:nvSpPr>
          <p:cNvPr id="55" name="Freeform 55"/>
          <p:cNvSpPr/>
          <p:nvPr/>
        </p:nvSpPr>
        <p:spPr>
          <a:xfrm>
            <a:off x="4510887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56" name="Freeform 56"/>
          <p:cNvSpPr/>
          <p:nvPr/>
        </p:nvSpPr>
        <p:spPr>
          <a:xfrm>
            <a:off x="8477206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57" name="Freeform 57"/>
          <p:cNvSpPr/>
          <p:nvPr/>
        </p:nvSpPr>
        <p:spPr>
          <a:xfrm>
            <a:off x="12443525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6409844" y="3443356"/>
            <a:ext cx="432153" cy="407844"/>
          </a:xfrm>
          <a:custGeom>
            <a:avLst/>
            <a:gdLst/>
            <a:ahLst/>
            <a:cxnLst/>
            <a:rect l="l" t="t" r="r" b="b"/>
            <a:pathLst>
              <a:path w="432153" h="407844">
                <a:moveTo>
                  <a:pt x="0" y="0"/>
                </a:moveTo>
                <a:lnTo>
                  <a:pt x="432153" y="0"/>
                </a:lnTo>
                <a:lnTo>
                  <a:pt x="432153" y="407844"/>
                </a:lnTo>
                <a:lnTo>
                  <a:pt x="0" y="407844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 rot="6854084">
            <a:off x="-538835" y="-517261"/>
            <a:ext cx="1291419" cy="1275276"/>
          </a:xfrm>
          <a:custGeom>
            <a:avLst/>
            <a:gdLst/>
            <a:ahLst/>
            <a:cxnLst/>
            <a:rect l="l" t="t" r="r" b="b"/>
            <a:pathLst>
              <a:path w="1291419" h="1275276">
                <a:moveTo>
                  <a:pt x="0" y="0"/>
                </a:moveTo>
                <a:lnTo>
                  <a:pt x="1291419" y="0"/>
                </a:lnTo>
                <a:lnTo>
                  <a:pt x="1291419" y="1275276"/>
                </a:lnTo>
                <a:lnTo>
                  <a:pt x="0" y="1275276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-265242" y="286859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7"/>
                </a:lnTo>
                <a:lnTo>
                  <a:pt x="0" y="6840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 rot="9762839">
            <a:off x="17454971" y="9388247"/>
            <a:ext cx="1339368" cy="1181992"/>
          </a:xfrm>
          <a:custGeom>
            <a:avLst/>
            <a:gdLst/>
            <a:ahLst/>
            <a:cxnLst/>
            <a:rect l="l" t="t" r="r" b="b"/>
            <a:pathLst>
              <a:path w="1339368" h="1181992">
                <a:moveTo>
                  <a:pt x="0" y="0"/>
                </a:moveTo>
                <a:lnTo>
                  <a:pt x="1339368" y="0"/>
                </a:lnTo>
                <a:lnTo>
                  <a:pt x="1339368" y="1181992"/>
                </a:lnTo>
                <a:lnTo>
                  <a:pt x="0" y="118199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</p:sp>
      <p:sp>
        <p:nvSpPr>
          <p:cNvPr id="62" name="Freeform 62"/>
          <p:cNvSpPr/>
          <p:nvPr/>
        </p:nvSpPr>
        <p:spPr>
          <a:xfrm>
            <a:off x="17624430" y="9295185"/>
            <a:ext cx="1000450" cy="684058"/>
          </a:xfrm>
          <a:custGeom>
            <a:avLst/>
            <a:gdLst/>
            <a:ahLst/>
            <a:cxnLst/>
            <a:rect l="l" t="t" r="r" b="b"/>
            <a:pathLst>
              <a:path w="1000450" h="684058">
                <a:moveTo>
                  <a:pt x="0" y="0"/>
                </a:moveTo>
                <a:lnTo>
                  <a:pt x="1000450" y="0"/>
                </a:lnTo>
                <a:lnTo>
                  <a:pt x="1000450" y="684058"/>
                </a:lnTo>
                <a:lnTo>
                  <a:pt x="0" y="68405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63" name="Freeform 63"/>
          <p:cNvSpPr/>
          <p:nvPr/>
        </p:nvSpPr>
        <p:spPr>
          <a:xfrm rot="1332455">
            <a:off x="-786572" y="9181842"/>
            <a:ext cx="1786893" cy="1594802"/>
          </a:xfrm>
          <a:custGeom>
            <a:avLst/>
            <a:gdLst/>
            <a:ahLst/>
            <a:cxnLst/>
            <a:rect l="l" t="t" r="r" b="b"/>
            <a:pathLst>
              <a:path w="1786893" h="1594802">
                <a:moveTo>
                  <a:pt x="0" y="0"/>
                </a:moveTo>
                <a:lnTo>
                  <a:pt x="1786893" y="0"/>
                </a:lnTo>
                <a:lnTo>
                  <a:pt x="1786893" y="1594802"/>
                </a:lnTo>
                <a:lnTo>
                  <a:pt x="0" y="1594802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</p:spPr>
      </p:sp>
      <p:sp>
        <p:nvSpPr>
          <p:cNvPr id="64" name="Freeform 64"/>
          <p:cNvSpPr/>
          <p:nvPr/>
        </p:nvSpPr>
        <p:spPr>
          <a:xfrm rot="-4204115">
            <a:off x="17267351" y="-537946"/>
            <a:ext cx="1700628" cy="1649609"/>
          </a:xfrm>
          <a:custGeom>
            <a:avLst/>
            <a:gdLst/>
            <a:ahLst/>
            <a:cxnLst/>
            <a:rect l="l" t="t" r="r" b="b"/>
            <a:pathLst>
              <a:path w="1700628" h="1649609">
                <a:moveTo>
                  <a:pt x="0" y="0"/>
                </a:moveTo>
                <a:lnTo>
                  <a:pt x="1700628" y="0"/>
                </a:lnTo>
                <a:lnTo>
                  <a:pt x="1700628" y="1649609"/>
                </a:lnTo>
                <a:lnTo>
                  <a:pt x="0" y="1649609"/>
                </a:lnTo>
                <a:lnTo>
                  <a:pt x="0" y="0"/>
                </a:lnTo>
                <a:close/>
              </a:path>
            </a:pathLst>
          </a:custGeom>
          <a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6000451" y="2350912"/>
            <a:ext cx="618343" cy="616024"/>
          </a:xfrm>
          <a:custGeom>
            <a:avLst/>
            <a:gdLst/>
            <a:ahLst/>
            <a:cxnLst/>
            <a:rect l="l" t="t" r="r" b="b"/>
            <a:pathLst>
              <a:path w="618343" h="616024">
                <a:moveTo>
                  <a:pt x="0" y="0"/>
                </a:moveTo>
                <a:lnTo>
                  <a:pt x="618343" y="0"/>
                </a:lnTo>
                <a:lnTo>
                  <a:pt x="618343" y="616024"/>
                </a:lnTo>
                <a:lnTo>
                  <a:pt x="0" y="616024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9924533" y="2410075"/>
            <a:ext cx="682947" cy="497698"/>
          </a:xfrm>
          <a:custGeom>
            <a:avLst/>
            <a:gdLst/>
            <a:ahLst/>
            <a:cxnLst/>
            <a:rect l="l" t="t" r="r" b="b"/>
            <a:pathLst>
              <a:path w="682947" h="497698">
                <a:moveTo>
                  <a:pt x="0" y="0"/>
                </a:moveTo>
                <a:lnTo>
                  <a:pt x="682947" y="0"/>
                </a:lnTo>
                <a:lnTo>
                  <a:pt x="682947" y="497698"/>
                </a:lnTo>
                <a:lnTo>
                  <a:pt x="0" y="497698"/>
                </a:lnTo>
                <a:lnTo>
                  <a:pt x="0" y="0"/>
                </a:lnTo>
                <a:close/>
              </a:path>
            </a:pathLst>
          </a:custGeom>
          <a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13909904" y="2376183"/>
            <a:ext cx="644844" cy="489544"/>
          </a:xfrm>
          <a:custGeom>
            <a:avLst/>
            <a:gdLst/>
            <a:ahLst/>
            <a:cxnLst/>
            <a:rect l="l" t="t" r="r" b="b"/>
            <a:pathLst>
              <a:path w="644844" h="489544">
                <a:moveTo>
                  <a:pt x="0" y="0"/>
                </a:moveTo>
                <a:lnTo>
                  <a:pt x="644843" y="0"/>
                </a:lnTo>
                <a:lnTo>
                  <a:pt x="644843" y="489544"/>
                </a:lnTo>
                <a:lnTo>
                  <a:pt x="0" y="489544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grpSp>
        <p:nvGrpSpPr>
          <p:cNvPr id="68" name="Group 68"/>
          <p:cNvGrpSpPr/>
          <p:nvPr/>
        </p:nvGrpSpPr>
        <p:grpSpPr>
          <a:xfrm rot="-5400000">
            <a:off x="4581182" y="8980901"/>
            <a:ext cx="438416" cy="383614"/>
            <a:chOff x="0" y="0"/>
            <a:chExt cx="812800" cy="711200"/>
          </a:xfrm>
        </p:grpSpPr>
        <p:sp>
          <p:nvSpPr>
            <p:cNvPr id="69" name="Freeform 69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D93D"/>
            </a:solidFill>
          </p:spPr>
        </p:sp>
        <p:sp>
          <p:nvSpPr>
            <p:cNvPr id="70" name="TextBox 70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1" name="Group 71"/>
          <p:cNvGrpSpPr/>
          <p:nvPr/>
        </p:nvGrpSpPr>
        <p:grpSpPr>
          <a:xfrm rot="-5400000">
            <a:off x="8524334" y="8980901"/>
            <a:ext cx="438416" cy="383614"/>
            <a:chOff x="0" y="0"/>
            <a:chExt cx="812800" cy="711200"/>
          </a:xfrm>
        </p:grpSpPr>
        <p:sp>
          <p:nvSpPr>
            <p:cNvPr id="72" name="Freeform 72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FF6B6B"/>
            </a:solidFill>
          </p:spPr>
        </p:sp>
        <p:sp>
          <p:nvSpPr>
            <p:cNvPr id="73" name="TextBox 73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4" name="Group 74"/>
          <p:cNvGrpSpPr/>
          <p:nvPr/>
        </p:nvGrpSpPr>
        <p:grpSpPr>
          <a:xfrm rot="-5400000">
            <a:off x="12467486" y="8980901"/>
            <a:ext cx="438416" cy="383614"/>
            <a:chOff x="0" y="0"/>
            <a:chExt cx="812800" cy="711200"/>
          </a:xfrm>
        </p:grpSpPr>
        <p:sp>
          <p:nvSpPr>
            <p:cNvPr id="75" name="Freeform 75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6BCB77"/>
            </a:solidFill>
          </p:spPr>
        </p:sp>
        <p:sp>
          <p:nvSpPr>
            <p:cNvPr id="76" name="TextBox 76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grpSp>
        <p:nvGrpSpPr>
          <p:cNvPr id="77" name="Group 77"/>
          <p:cNvGrpSpPr/>
          <p:nvPr/>
        </p:nvGrpSpPr>
        <p:grpSpPr>
          <a:xfrm rot="-5400000">
            <a:off x="16410638" y="8980901"/>
            <a:ext cx="438416" cy="383614"/>
            <a:chOff x="0" y="0"/>
            <a:chExt cx="812800" cy="711200"/>
          </a:xfrm>
        </p:grpSpPr>
        <p:sp>
          <p:nvSpPr>
            <p:cNvPr id="78" name="Freeform 78"/>
            <p:cNvSpPr/>
            <p:nvPr/>
          </p:nvSpPr>
          <p:spPr>
            <a:xfrm>
              <a:off x="0" y="0"/>
              <a:ext cx="812800" cy="711200"/>
            </a:xfrm>
            <a:custGeom>
              <a:avLst/>
              <a:gdLst/>
              <a:ahLst/>
              <a:cxnLst/>
              <a:rect l="l" t="t" r="r" b="b"/>
              <a:pathLst>
                <a:path w="812800" h="711200">
                  <a:moveTo>
                    <a:pt x="406400" y="711200"/>
                  </a:moveTo>
                  <a:lnTo>
                    <a:pt x="812800" y="0"/>
                  </a:lnTo>
                  <a:lnTo>
                    <a:pt x="0" y="0"/>
                  </a:lnTo>
                  <a:lnTo>
                    <a:pt x="406400" y="711200"/>
                  </a:lnTo>
                  <a:close/>
                </a:path>
              </a:pathLst>
            </a:custGeom>
            <a:solidFill>
              <a:srgbClr val="4D96FF"/>
            </a:solidFill>
          </p:spPr>
        </p:sp>
        <p:sp>
          <p:nvSpPr>
            <p:cNvPr id="79" name="TextBox 79"/>
            <p:cNvSpPr txBox="1"/>
            <p:nvPr/>
          </p:nvSpPr>
          <p:spPr>
            <a:xfrm>
              <a:off x="127000" y="12700"/>
              <a:ext cx="558800" cy="3683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99"/>
                </a:lnSpc>
              </a:pPr>
              <a:endParaRPr/>
            </a:p>
          </p:txBody>
        </p:sp>
      </p:grpSp>
      <p:sp>
        <p:nvSpPr>
          <p:cNvPr id="80" name="TextBox 80"/>
          <p:cNvSpPr txBox="1"/>
          <p:nvPr/>
        </p:nvSpPr>
        <p:spPr>
          <a:xfrm>
            <a:off x="2740552" y="405540"/>
            <a:ext cx="14093685" cy="12388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SWOT ANALYSIS – </a:t>
            </a:r>
            <a:r>
              <a:rPr lang="en-US" sz="6000" dirty="0">
                <a:solidFill>
                  <a:schemeClr val="accent2"/>
                </a:solidFill>
                <a:latin typeface="Now Bold"/>
              </a:rPr>
              <a:t>Lidl 2024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1662079" y="4219203"/>
            <a:ext cx="3523533" cy="41934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Cost Leadership: Unbeatable prices through cost optimization.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Brand Equity: Trusted for high-quality, affordable groceries.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Operational Efficiency: Lean supply chain and efficient stores.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Global Footprint: Over 11,000 stores in 32 countries.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703010" y="3567385"/>
            <a:ext cx="2403368" cy="3705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STRENGTHS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669329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WEAKNESSES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9635648" y="3567385"/>
            <a:ext cx="2573684" cy="370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OPPORTUNITIES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13612371" y="3567607"/>
            <a:ext cx="2403368" cy="370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58"/>
              </a:lnSpc>
            </a:pPr>
            <a:r>
              <a:rPr lang="en-US" sz="2400" dirty="0">
                <a:solidFill>
                  <a:srgbClr val="0C2447"/>
                </a:solidFill>
                <a:latin typeface="Inter Bold"/>
              </a:rPr>
              <a:t>THREATS</a:t>
            </a:r>
          </a:p>
        </p:txBody>
      </p:sp>
      <p:sp>
        <p:nvSpPr>
          <p:cNvPr id="89" name="TextBox 81">
            <a:extLst>
              <a:ext uri="{FF2B5EF4-FFF2-40B4-BE49-F238E27FC236}">
                <a16:creationId xmlns:a16="http://schemas.microsoft.com/office/drawing/2014/main" id="{5C16E161-BE40-CDC9-D58F-D1FA9297068C}"/>
              </a:ext>
            </a:extLst>
          </p:cNvPr>
          <p:cNvSpPr txBox="1"/>
          <p:nvPr/>
        </p:nvSpPr>
        <p:spPr>
          <a:xfrm>
            <a:off x="5669329" y="4219203"/>
            <a:ext cx="3421134" cy="4737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Product Range: This may not meet all customer preferences.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Brand Perception: Discount image might suggest lower quality.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Dependence on Private Labels: Vulnerable to supply chain issues.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Limited Online Presence: Lagging e-commerce capabilities.</a:t>
            </a:r>
            <a:endParaRPr lang="en-US" sz="24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0" name="TextBox 81">
            <a:extLst>
              <a:ext uri="{FF2B5EF4-FFF2-40B4-BE49-F238E27FC236}">
                <a16:creationId xmlns:a16="http://schemas.microsoft.com/office/drawing/2014/main" id="{3CC128DE-1A24-99EC-403C-60E8FDE2CE7A}"/>
              </a:ext>
            </a:extLst>
          </p:cNvPr>
          <p:cNvSpPr txBox="1"/>
          <p:nvPr/>
        </p:nvSpPr>
        <p:spPr>
          <a:xfrm>
            <a:off x="9589303" y="4219203"/>
            <a:ext cx="3599046" cy="5006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Market Expansion: Potential growth in new domestic and international markets.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Product Diversification: Adding organic, premium, and specialty items.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Technology Investment: Enhancing e-commerce and digital capabilities.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Sustainability: Eco-friendly practices to attract conscious consumers.</a:t>
            </a:r>
            <a:endParaRPr lang="en-US" sz="2400" dirty="0">
              <a:solidFill>
                <a:srgbClr val="0C2447">
                  <a:alpha val="69804"/>
                </a:srgbClr>
              </a:solidFill>
              <a:latin typeface="Inter"/>
            </a:endParaRPr>
          </a:p>
        </p:txBody>
      </p:sp>
      <p:sp>
        <p:nvSpPr>
          <p:cNvPr id="91" name="TextBox 81">
            <a:extLst>
              <a:ext uri="{FF2B5EF4-FFF2-40B4-BE49-F238E27FC236}">
                <a16:creationId xmlns:a16="http://schemas.microsoft.com/office/drawing/2014/main" id="{1CF7CFFE-EEA7-5965-CEF1-2FC8AE74FBA4}"/>
              </a:ext>
            </a:extLst>
          </p:cNvPr>
          <p:cNvSpPr txBox="1"/>
          <p:nvPr/>
        </p:nvSpPr>
        <p:spPr>
          <a:xfrm>
            <a:off x="13612368" y="4219203"/>
            <a:ext cx="3440027" cy="47371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Intense Competition: Strong competition from other retailers.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Rising Costs: Inflation and increasing labor costs.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Supply Chain Disruptions: Vulnerability to geopolitical and natural disruptions.</a:t>
            </a:r>
          </a:p>
          <a:p>
            <a:pPr marL="285750" indent="-285750">
              <a:lnSpc>
                <a:spcPts val="2140"/>
              </a:lnSpc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C2447">
                    <a:alpha val="69804"/>
                  </a:srgbClr>
                </a:solidFill>
                <a:latin typeface="Inter"/>
              </a:rPr>
              <a:t>Regulatory Challenges: Compliance with evolving regulations.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013" y="5424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Application>Microsoft Office PowerPoint</Application>
  <PresentationFormat>Benutzerdefiniert</PresentationFormat>
  <Paragraphs>36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Now Bold</vt:lpstr>
      <vt:lpstr>Inter Bold</vt:lpstr>
      <vt:lpstr>Now</vt:lpstr>
      <vt:lpstr>Inter</vt:lpstr>
      <vt:lpstr>Calibri</vt:lpstr>
      <vt:lpstr>Arial</vt:lpstr>
      <vt:lpstr>Office Theme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SWOT Analysis</dc:title>
  <dc:creator>StrategyPunk.com</dc:creator>
  <cp:lastModifiedBy>Thomas Kriete</cp:lastModifiedBy>
  <cp:revision>45</cp:revision>
  <dcterms:created xsi:type="dcterms:W3CDTF">2006-08-16T00:00:00Z</dcterms:created>
  <dcterms:modified xsi:type="dcterms:W3CDTF">2024-05-22T20:58:46Z</dcterms:modified>
  <dc:identifier>DAF0xcmkBd8</dc:identifier>
</cp:coreProperties>
</file>