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392" r:id="rId4"/>
    <p:sldId id="393" r:id="rId5"/>
    <p:sldId id="394" r:id="rId6"/>
    <p:sldId id="395" r:id="rId7"/>
    <p:sldId id="396" r:id="rId8"/>
  </p:sldIdLst>
  <p:sldSz cx="18288000" cy="10287000"/>
  <p:notesSz cx="6858000" cy="9144000"/>
  <p:embeddedFontLst>
    <p:embeddedFont>
      <p:font typeface="Now" panose="020B0604020202020204" charset="0"/>
      <p:regular r:id="rId9"/>
    </p:embeddedFont>
    <p:embeddedFont>
      <p:font typeface="Now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6EE"/>
    <a:srgbClr val="67B8CA"/>
    <a:srgbClr val="E1E9DF"/>
    <a:srgbClr val="8BBEC6"/>
    <a:srgbClr val="CCE8E8"/>
    <a:srgbClr val="42ABA7"/>
    <a:srgbClr val="0F171D"/>
    <a:srgbClr val="FF6B6B"/>
    <a:srgbClr val="E5EDF0"/>
    <a:srgbClr val="B89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8" y="2490098"/>
            <a:ext cx="8320681" cy="6117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latin typeface="Now Bold"/>
              </a:rPr>
              <a:t>PESTLE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000" dirty="0"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latin typeface="Now Bold"/>
              </a:rPr>
              <a:t>Nestlé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AA57F5E-0403-F450-D18A-AC2CFD644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51877"/>
            <a:ext cx="10470679" cy="59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 txBox="1"/>
          <p:nvPr/>
        </p:nvSpPr>
        <p:spPr>
          <a:xfrm>
            <a:off x="1949717" y="617640"/>
            <a:ext cx="171764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Nestlé 2024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283BBD8C-1BE3-2DEE-2A66-81E4A8E83B6C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97037BA-BD00-9DEC-2790-D8E4123C4376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5C035713-CB24-1523-B87B-658AC362A4D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FB120940-EE6F-F3F1-19BE-3E7CF4588333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11223C1A-8C83-A5E3-398C-95EE3C36B9AE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POLITICAL FACTORS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C5D564F-201C-9511-EF78-22D1A8C425A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bIns="72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operates in 189 countries, so it must navigate complex political environments and regulations across different governments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Brexit created uncertainty for Nestlé's UK operations, leading it to consider moving some production to Poland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faces scrutiny from governments over water bottling practices, depletion of water sources, and calls for tighter regulations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Changes in government policies, trade agreements, and geopolitical stability can significantly impact Nestlé's business operations 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1FC21891-A51D-796D-741A-BDC84D0373C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205EED6-23AA-D3BE-914D-CB66E324D17B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CBEC-5E41-8BDA-4E58-0CDD3B52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C6E533D-6F1A-472F-F73A-EE3AD32FC6D3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FB2518F-AC10-43D4-AEBE-CD0B8ADAB947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71652D-8A6C-4569-54A7-16AF49FE703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0E6BFE-9483-CD3B-800E-E77CCA3DE46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B882EE-9E62-E658-A2A1-09B62FB1C999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ECONOMIC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EA9D4C-F5D9-C858-CA22-8F5622C4CBC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Economic conditions like inflation, exchange rates, and growth patterns shape consumer demand and purchasing power for Nestlé's products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During economic downturns, consumers may opt for cheaper alternatives, impacting Nestlé's pricing strategies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 emerging markets with rising incomes, Nestlé can capitalize on increased demand for its products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must adapt pricing, product offerings, and investments based on fluctuations in the broader economic climate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022B9E-BE5C-AA9D-EBE9-84909C0CBCAC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FF587D-2714-B7E9-C29D-3CD07F0155DC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FAF3BEF6-A563-7310-9AB5-EDF16476F267}"/>
              </a:ext>
            </a:extLst>
          </p:cNvPr>
          <p:cNvSpPr txBox="1"/>
          <p:nvPr/>
        </p:nvSpPr>
        <p:spPr>
          <a:xfrm>
            <a:off x="1949717" y="617640"/>
            <a:ext cx="164906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Nestlé 2024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1D78D9-D641-5534-B44A-13C957FB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12" name="TextBox 44">
            <a:extLst>
              <a:ext uri="{FF2B5EF4-FFF2-40B4-BE49-F238E27FC236}">
                <a16:creationId xmlns:a16="http://schemas.microsoft.com/office/drawing/2014/main" id="{F305D2BF-9BFD-09D0-5FAF-46FD5B942C0D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37684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1846-A523-ACE3-D1C9-67C2F38A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966D8B-7F5A-5634-BDE6-B7DC4477C762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0402D9-3CD8-6906-018D-5D167B9D5CDB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8BA8BD-C844-65AB-6E59-A4BE371F62AC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7586CD-5168-1091-541D-B180CAA12810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D15B56-CF92-EB8E-F3A8-F1F4C2B0241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SOCIAL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FF77A23-18E8-81B9-DCB5-9898F5BF69BC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Evolving consumer preferences like health/wellness trends prompt Nestlé to reformulate products and reduce sugar/salt/fat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Concerns over ethical sourcing led to initiatives like the Cocoa Plan to improve cocoa farming communities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faces scrutiny from consumer groups over marketing to children and the use of palm oil linked to deforestation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Changing demographics, cultural norms, and lifestyle trends influence Nestlé's product development and marketing strategies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F4A12D7-BF7E-5326-C2B6-E992639622E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17F1ED-9B59-CFAD-7830-54B54C6F0C9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0540255D-30D2-69DB-8C2F-3F6704788B06}"/>
              </a:ext>
            </a:extLst>
          </p:cNvPr>
          <p:cNvSpPr txBox="1"/>
          <p:nvPr/>
        </p:nvSpPr>
        <p:spPr>
          <a:xfrm>
            <a:off x="1949717" y="617640"/>
            <a:ext cx="1576519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Nestlé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D7EBD16-C0B3-AA81-9351-F3F26EFC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9CC59459-1E43-5A9F-2B35-A563B9DA67D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1274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6ABD-7871-033D-9872-01708C5B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FCD208-3524-E191-0AF3-AD6580DCAF78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E92500-8D87-2E73-CB5E-58DA63033CF1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DC15C5-6063-DC73-BC88-E5E7222FAF13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7716B7-3950-EF2C-CFFD-2FE0CFBFFD22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99F124-4ED6-5908-21E3-50E349AFAD4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TECHNOLOGICAL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F2F5E6-6293-9D55-D2A3-2D0EFE41032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invests heavily in R&amp;D, leveraging AI, data analytics, and automation to optimize production and supply chain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Digital transformation through e-commerce, blockchain for supply chain transparency, and digital marketing campaigns 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Adoption of new food processing and packaging technologies to drive innovation and meet changing consumer needs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must keep pace with rapid technological shifts to maintain competitive edge and operational efficiency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1F9470-046A-04E3-7870-3F8DE893C99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44BEDA-3D85-3025-61C2-66DFF3A4ACBE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4EDF4EA0-CE31-801B-AAB4-3D92C46BBF2C}"/>
              </a:ext>
            </a:extLst>
          </p:cNvPr>
          <p:cNvSpPr txBox="1"/>
          <p:nvPr/>
        </p:nvSpPr>
        <p:spPr>
          <a:xfrm>
            <a:off x="1949717" y="617640"/>
            <a:ext cx="159572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Nestlé</a:t>
            </a:r>
            <a:r>
              <a:rPr lang="en-US" sz="6000" dirty="0">
                <a:solidFill>
                  <a:srgbClr val="222222"/>
                </a:solidFill>
                <a:latin typeface="Now Bold"/>
              </a:rPr>
              <a:t>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9918EFC-3104-63F6-F0D7-2270C6F59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65152ED8-D2ED-733D-5E22-39F29511BFF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14324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D50F-C083-BF66-D838-217EF8CC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09E079B-69B6-7E7D-E032-2C24E1446EA7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B5635E-FD1D-F253-DCF7-4F09FC99801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22737A-65C6-3872-0351-8C2D5CE4740F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10DEA1-87D8-4A44-3766-7B74745974A8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53A25D-20E7-F18F-A63F-C89BAAE8A1E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LEGAL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66E8E4-D913-CD87-E255-4EABFB8DD934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must comply with laws/regulations on food safety, labeling, and advertising across its global markets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The company has faced legal battles over mislabeling, false advertising, and labor law violations in its supply chain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Changes in intellectual property laws can impact Nestlé's ability to protect brands and innovations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navigates complex legal frameworks to avoid penalties and maintain a positive reputation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E11C50A-DF55-BA15-1DFF-EB37496DADD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4AADBF-89D1-9338-A596-328EE2EDA5B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6B621527-E9E2-DEA6-4AF3-20C8257CF46D}"/>
              </a:ext>
            </a:extLst>
          </p:cNvPr>
          <p:cNvSpPr txBox="1"/>
          <p:nvPr/>
        </p:nvSpPr>
        <p:spPr>
          <a:xfrm>
            <a:off x="1949717" y="617640"/>
            <a:ext cx="157091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Nestlé</a:t>
            </a:r>
            <a:r>
              <a:rPr lang="en-US" sz="6000" dirty="0">
                <a:solidFill>
                  <a:srgbClr val="222222"/>
                </a:solidFill>
                <a:latin typeface="Now Bold"/>
              </a:rPr>
              <a:t>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573CC9-E74E-E791-51C2-490A45D1E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74390F65-902D-9FA5-3F80-8061B7303DC0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624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5903-6038-32E5-0B6D-7AF8D269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2E4DA7-2F57-D4FD-50D0-461B42553B0B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B3F330F-F253-C5DB-5763-100B6FB1045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3B9393-7AE9-8188-E57B-4B4637C3D645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5CFF55-477A-64AE-C159-825740F8DA7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2B8B18-C781-E31E-6FCE-B51B4BC3D79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ENVIRONMENTAL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56C21C-41BB-D84C-6DA7-747347D241F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Increasing environmental consciousness demands accountability on issues like climate change, water scarcity, and plastic pollution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Nestlé set ambitious targets like net-zero emissions by 2050 and 100% recyclable packaging by 2025 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Environmental groups criticize Nestlé over water bottling, plastic waste, and agricultural supply chain impacts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Sustainable sourcing, reducing environmental footprint, and adapting to climate change are crucial for long-term success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1A1EA0-E73F-9D92-0FD6-54AD877B37BF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27B26C-1698-0E2C-09FA-81F02CA401FF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C1C4B615-B606-E0BB-64B1-BBD3103B6B4A}"/>
              </a:ext>
            </a:extLst>
          </p:cNvPr>
          <p:cNvSpPr txBox="1"/>
          <p:nvPr/>
        </p:nvSpPr>
        <p:spPr>
          <a:xfrm>
            <a:off x="1949717" y="617640"/>
            <a:ext cx="158048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Nestlé</a:t>
            </a:r>
            <a:r>
              <a:rPr lang="en-US" sz="6000" dirty="0">
                <a:solidFill>
                  <a:srgbClr val="222222"/>
                </a:solidFill>
                <a:latin typeface="Now Bold"/>
              </a:rPr>
              <a:t>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9545E82-6F31-8BE9-6646-1E111668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2C00116C-E805-B71E-49C8-2163FC030E0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8235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Benutzerdefiniert</PresentationFormat>
  <Paragraphs>119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Now Bold</vt:lpstr>
      <vt:lpstr>Now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PESTLE Analysis</dc:title>
  <dc:creator>StrategyPunk.com</dc:creator>
  <cp:lastModifiedBy>Thomas Kriete</cp:lastModifiedBy>
  <cp:revision>57</cp:revision>
  <dcterms:created xsi:type="dcterms:W3CDTF">2006-08-16T00:00:00Z</dcterms:created>
  <dcterms:modified xsi:type="dcterms:W3CDTF">2024-04-27T13:13:34Z</dcterms:modified>
  <dc:identifier>DAF0xcmkBd8</dc:identifier>
</cp:coreProperties>
</file>