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9" r:id="rId2"/>
    <p:sldId id="270" r:id="rId3"/>
    <p:sldId id="271" r:id="rId4"/>
  </p:sldIdLst>
  <p:sldSz cx="18288000" cy="10287000"/>
  <p:notesSz cx="6858000" cy="9144000"/>
  <p:embeddedFontLst>
    <p:embeddedFont>
      <p:font typeface="Canva Sans Bold" panose="020B0604020202020204" charset="0"/>
      <p:regular r:id="rId5"/>
    </p:embeddedFont>
    <p:embeddedFont>
      <p:font typeface="Clear Sans Regular Bold" panose="020B0604020202020204" charset="0"/>
      <p:regular r:id="rId6"/>
    </p:embeddedFont>
    <p:embeddedFont>
      <p:font typeface="Muli Ultra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EAB"/>
    <a:srgbClr val="FCF2BC"/>
    <a:srgbClr val="EA310F"/>
    <a:srgbClr val="F4BC1E"/>
    <a:srgbClr val="ABF021"/>
    <a:srgbClr val="FFFFFF"/>
    <a:srgbClr val="D9D9D9"/>
    <a:srgbClr val="FE4C00"/>
    <a:srgbClr val="306876"/>
    <a:srgbClr val="F49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7D0CE9-39C5-065C-93CB-E757F5E72B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86E9603-1286-764B-5E60-C6C24AF98CCD}"/>
              </a:ext>
            </a:extLst>
          </p:cNvPr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18B2B70-AAAB-233D-C133-3D019A481E5C}"/>
              </a:ext>
            </a:extLst>
          </p:cNvPr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6065584D-6AE8-38A0-1E90-B7BDC309AC6F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Understanding the 4 Levels of Strategy 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D0F38518-8DA1-1B80-CCA6-29E8250FB044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Corporate to Operational Strategy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A7893B4-8391-7DDF-E1F7-568CCF73461A}"/>
              </a:ext>
            </a:extLst>
          </p:cNvPr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54099D6D-F5D4-8DF3-DAFC-EB26DB5E4C12}"/>
              </a:ext>
            </a:extLst>
          </p:cNvPr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389B26F5-28D3-1E7E-270E-59FE592D7A48}"/>
              </a:ext>
            </a:extLst>
          </p:cNvPr>
          <p:cNvGrpSpPr/>
          <p:nvPr/>
        </p:nvGrpSpPr>
        <p:grpSpPr>
          <a:xfrm>
            <a:off x="4838700" y="2175213"/>
            <a:ext cx="8610600" cy="6888561"/>
            <a:chOff x="914400" y="2764109"/>
            <a:chExt cx="6415800" cy="5587103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A93EBBE3-9F1D-C6BC-340F-D428DE3D3B9E}"/>
                </a:ext>
              </a:extLst>
            </p:cNvPr>
            <p:cNvGrpSpPr/>
            <p:nvPr/>
          </p:nvGrpSpPr>
          <p:grpSpPr>
            <a:xfrm>
              <a:off x="2428750" y="4486438"/>
              <a:ext cx="3387098" cy="1226512"/>
              <a:chOff x="0" y="0"/>
              <a:chExt cx="3503685" cy="1268730"/>
            </a:xfrm>
          </p:grpSpPr>
          <p:sp>
            <p:nvSpPr>
              <p:cNvPr id="6" name="Freeform 3">
                <a:extLst>
                  <a:ext uri="{FF2B5EF4-FFF2-40B4-BE49-F238E27FC236}">
                    <a16:creationId xmlns:a16="http://schemas.microsoft.com/office/drawing/2014/main" id="{E7B40ADA-B0DF-C977-0AA3-B3F853FCDF8A}"/>
                  </a:ext>
                </a:extLst>
              </p:cNvPr>
              <p:cNvSpPr/>
              <p:nvPr/>
            </p:nvSpPr>
            <p:spPr>
              <a:xfrm>
                <a:off x="0" y="0"/>
                <a:ext cx="3503685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3503685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3503685" y="1268730"/>
                    </a:lnTo>
                    <a:lnTo>
                      <a:pt x="2768355" y="0"/>
                    </a:lnTo>
                    <a:close/>
                  </a:path>
                </a:pathLst>
              </a:custGeom>
              <a:solidFill>
                <a:srgbClr val="3A96DF">
                  <a:alpha val="60000"/>
                </a:srgbClr>
              </a:solidFill>
            </p:spPr>
          </p:sp>
        </p:grp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CF22180A-674F-51B0-0A89-44E39E7AF165}"/>
                </a:ext>
              </a:extLst>
            </p:cNvPr>
            <p:cNvSpPr/>
            <p:nvPr/>
          </p:nvSpPr>
          <p:spPr>
            <a:xfrm>
              <a:off x="3181323" y="2764109"/>
              <a:ext cx="1881953" cy="1629710"/>
            </a:xfrm>
            <a:custGeom>
              <a:avLst/>
              <a:gdLst/>
              <a:ahLst/>
              <a:cxnLst/>
              <a:rect l="l" t="t" r="r" b="b"/>
              <a:pathLst>
                <a:path w="1881953" h="1629710">
                  <a:moveTo>
                    <a:pt x="0" y="0"/>
                  </a:moveTo>
                  <a:lnTo>
                    <a:pt x="1881953" y="0"/>
                  </a:lnTo>
                  <a:lnTo>
                    <a:pt x="1881953" y="1629710"/>
                  </a:lnTo>
                  <a:lnTo>
                    <a:pt x="0" y="16297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4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28B2238E-6692-033A-C70E-065AF87F6AB9}"/>
                </a:ext>
              </a:extLst>
            </p:cNvPr>
            <p:cNvGrpSpPr/>
            <p:nvPr/>
          </p:nvGrpSpPr>
          <p:grpSpPr>
            <a:xfrm>
              <a:off x="1682857" y="5805569"/>
              <a:ext cx="4878886" cy="1226512"/>
              <a:chOff x="0" y="0"/>
              <a:chExt cx="5046821" cy="1268730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B48E6D82-FB18-3A7E-6D7C-D2CF7A19DDCF}"/>
                  </a:ext>
                </a:extLst>
              </p:cNvPr>
              <p:cNvSpPr/>
              <p:nvPr/>
            </p:nvSpPr>
            <p:spPr>
              <a:xfrm>
                <a:off x="0" y="0"/>
                <a:ext cx="5046821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5046821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5046821" y="1268730"/>
                    </a:lnTo>
                    <a:lnTo>
                      <a:pt x="4311491" y="0"/>
                    </a:lnTo>
                    <a:close/>
                  </a:path>
                </a:pathLst>
              </a:custGeom>
              <a:solidFill>
                <a:srgbClr val="43C386">
                  <a:alpha val="69804"/>
                </a:srgbClr>
              </a:solidFill>
            </p:spPr>
          </p:sp>
        </p:grp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7F889ED0-EEDD-477E-98EF-6457D2E63FA1}"/>
                </a:ext>
              </a:extLst>
            </p:cNvPr>
            <p:cNvGrpSpPr/>
            <p:nvPr/>
          </p:nvGrpSpPr>
          <p:grpSpPr>
            <a:xfrm>
              <a:off x="914400" y="7124700"/>
              <a:ext cx="6415800" cy="1226512"/>
              <a:chOff x="0" y="0"/>
              <a:chExt cx="6636637" cy="1268730"/>
            </a:xfrm>
          </p:grpSpPr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91893D66-05CF-1580-25CC-B7E9008F8DDD}"/>
                  </a:ext>
                </a:extLst>
              </p:cNvPr>
              <p:cNvSpPr/>
              <p:nvPr/>
            </p:nvSpPr>
            <p:spPr>
              <a:xfrm>
                <a:off x="0" y="0"/>
                <a:ext cx="6636637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6636637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6636637" y="1268730"/>
                    </a:lnTo>
                    <a:lnTo>
                      <a:pt x="5901307" y="0"/>
                    </a:lnTo>
                    <a:close/>
                  </a:path>
                </a:pathLst>
              </a:custGeom>
              <a:solidFill>
                <a:srgbClr val="FDCB1E">
                  <a:alpha val="80000"/>
                </a:srgbClr>
              </a:solidFill>
            </p:spPr>
          </p:sp>
        </p:grpSp>
        <p:sp>
          <p:nvSpPr>
            <p:cNvPr id="12" name="TextBox 17">
              <a:extLst>
                <a:ext uri="{FF2B5EF4-FFF2-40B4-BE49-F238E27FC236}">
                  <a16:creationId xmlns:a16="http://schemas.microsoft.com/office/drawing/2014/main" id="{D7ED830C-485F-0C76-5575-3FE4509A0364}"/>
                </a:ext>
              </a:extLst>
            </p:cNvPr>
            <p:cNvSpPr txBox="1"/>
            <p:nvPr/>
          </p:nvSpPr>
          <p:spPr>
            <a:xfrm>
              <a:off x="3181323" y="3688263"/>
              <a:ext cx="1881953" cy="34713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Corporate</a:t>
              </a:r>
            </a:p>
          </p:txBody>
        </p:sp>
        <p:sp>
          <p:nvSpPr>
            <p:cNvPr id="13" name="TextBox 18">
              <a:extLst>
                <a:ext uri="{FF2B5EF4-FFF2-40B4-BE49-F238E27FC236}">
                  <a16:creationId xmlns:a16="http://schemas.microsoft.com/office/drawing/2014/main" id="{B4F391D8-F297-2215-2C99-1DEECB904B7A}"/>
                </a:ext>
              </a:extLst>
            </p:cNvPr>
            <p:cNvSpPr txBox="1"/>
            <p:nvPr/>
          </p:nvSpPr>
          <p:spPr>
            <a:xfrm>
              <a:off x="3079513" y="4866014"/>
              <a:ext cx="2085573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 </a:t>
              </a: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Business</a:t>
              </a:r>
            </a:p>
          </p:txBody>
        </p:sp>
        <p:sp>
          <p:nvSpPr>
            <p:cNvPr id="14" name="TextBox 19">
              <a:extLst>
                <a:ext uri="{FF2B5EF4-FFF2-40B4-BE49-F238E27FC236}">
                  <a16:creationId xmlns:a16="http://schemas.microsoft.com/office/drawing/2014/main" id="{6B61DC14-06D8-8229-71BD-93C10EFDD05F}"/>
                </a:ext>
              </a:extLst>
            </p:cNvPr>
            <p:cNvSpPr txBox="1"/>
            <p:nvPr/>
          </p:nvSpPr>
          <p:spPr>
            <a:xfrm>
              <a:off x="2614474" y="6185145"/>
              <a:ext cx="301565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Functional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AC8580EA-1827-D667-58E8-7D8D66ECC72E}"/>
                </a:ext>
              </a:extLst>
            </p:cNvPr>
            <p:cNvSpPr txBox="1"/>
            <p:nvPr/>
          </p:nvSpPr>
          <p:spPr>
            <a:xfrm>
              <a:off x="2148205" y="7504276"/>
              <a:ext cx="394819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Operational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64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009028-F7DF-3CA6-E26C-D1DA955A1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72FD3DD-2536-27AA-2F65-367ADE7C8690}"/>
              </a:ext>
            </a:extLst>
          </p:cNvPr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29C087E8-C3F8-23ED-1675-F8073E7D6A5D}"/>
              </a:ext>
            </a:extLst>
          </p:cNvPr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450AE6D5-9FFC-C4D7-D3F0-BCBE7DEF6043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Understanding the 4 Levels of Strategy 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310E0B10-019D-6F5B-5C4D-797C070A2C4E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Corporate to Operational Strategy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E402B7FD-9622-C0E4-9AF1-5EE750D42AE3}"/>
              </a:ext>
            </a:extLst>
          </p:cNvPr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1C8BF4F1-3DBC-92E7-6A30-65CE1F41481C}"/>
              </a:ext>
            </a:extLst>
          </p:cNvPr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E3606DF-F6F4-7CBB-0854-A013422CFC55}"/>
              </a:ext>
            </a:extLst>
          </p:cNvPr>
          <p:cNvGrpSpPr/>
          <p:nvPr/>
        </p:nvGrpSpPr>
        <p:grpSpPr>
          <a:xfrm>
            <a:off x="744023" y="2171700"/>
            <a:ext cx="8610600" cy="6888561"/>
            <a:chOff x="914400" y="2764109"/>
            <a:chExt cx="6415800" cy="5587103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E08207C6-269A-1FA6-A3B6-2AB17BB6579E}"/>
                </a:ext>
              </a:extLst>
            </p:cNvPr>
            <p:cNvGrpSpPr/>
            <p:nvPr/>
          </p:nvGrpSpPr>
          <p:grpSpPr>
            <a:xfrm>
              <a:off x="2428750" y="4486438"/>
              <a:ext cx="3387098" cy="1226512"/>
              <a:chOff x="0" y="0"/>
              <a:chExt cx="3503685" cy="1268730"/>
            </a:xfrm>
          </p:grpSpPr>
          <p:sp>
            <p:nvSpPr>
              <p:cNvPr id="6" name="Freeform 3">
                <a:extLst>
                  <a:ext uri="{FF2B5EF4-FFF2-40B4-BE49-F238E27FC236}">
                    <a16:creationId xmlns:a16="http://schemas.microsoft.com/office/drawing/2014/main" id="{66A3CE48-4983-8A5F-EF81-6607F6F1C270}"/>
                  </a:ext>
                </a:extLst>
              </p:cNvPr>
              <p:cNvSpPr/>
              <p:nvPr/>
            </p:nvSpPr>
            <p:spPr>
              <a:xfrm>
                <a:off x="0" y="0"/>
                <a:ext cx="3503685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3503685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3503685" y="1268730"/>
                    </a:lnTo>
                    <a:lnTo>
                      <a:pt x="2768355" y="0"/>
                    </a:lnTo>
                    <a:close/>
                  </a:path>
                </a:pathLst>
              </a:custGeom>
              <a:solidFill>
                <a:srgbClr val="3A96DF">
                  <a:alpha val="60000"/>
                </a:srgbClr>
              </a:solidFill>
            </p:spPr>
          </p:sp>
        </p:grp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06A7649A-68A6-1851-0761-A002F42E2658}"/>
                </a:ext>
              </a:extLst>
            </p:cNvPr>
            <p:cNvSpPr/>
            <p:nvPr/>
          </p:nvSpPr>
          <p:spPr>
            <a:xfrm>
              <a:off x="3181323" y="2764109"/>
              <a:ext cx="1881953" cy="1629710"/>
            </a:xfrm>
            <a:custGeom>
              <a:avLst/>
              <a:gdLst/>
              <a:ahLst/>
              <a:cxnLst/>
              <a:rect l="l" t="t" r="r" b="b"/>
              <a:pathLst>
                <a:path w="1881953" h="1629710">
                  <a:moveTo>
                    <a:pt x="0" y="0"/>
                  </a:moveTo>
                  <a:lnTo>
                    <a:pt x="1881953" y="0"/>
                  </a:lnTo>
                  <a:lnTo>
                    <a:pt x="1881953" y="1629710"/>
                  </a:lnTo>
                  <a:lnTo>
                    <a:pt x="0" y="16297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4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A48F0501-F0CF-20F6-D466-FCC194301FAF}"/>
                </a:ext>
              </a:extLst>
            </p:cNvPr>
            <p:cNvGrpSpPr/>
            <p:nvPr/>
          </p:nvGrpSpPr>
          <p:grpSpPr>
            <a:xfrm>
              <a:off x="1682857" y="5805569"/>
              <a:ext cx="4878886" cy="1226512"/>
              <a:chOff x="0" y="0"/>
              <a:chExt cx="5046821" cy="1268730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4AEB542D-17EC-6ADA-25E0-9F96FADA2C9B}"/>
                  </a:ext>
                </a:extLst>
              </p:cNvPr>
              <p:cNvSpPr/>
              <p:nvPr/>
            </p:nvSpPr>
            <p:spPr>
              <a:xfrm>
                <a:off x="0" y="0"/>
                <a:ext cx="5046821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5046821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5046821" y="1268730"/>
                    </a:lnTo>
                    <a:lnTo>
                      <a:pt x="4311491" y="0"/>
                    </a:lnTo>
                    <a:close/>
                  </a:path>
                </a:pathLst>
              </a:custGeom>
              <a:solidFill>
                <a:srgbClr val="43C386">
                  <a:alpha val="69804"/>
                </a:srgbClr>
              </a:solidFill>
            </p:spPr>
          </p:sp>
        </p:grp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75B33171-04EF-FDE9-1D2C-A24C6827E265}"/>
                </a:ext>
              </a:extLst>
            </p:cNvPr>
            <p:cNvGrpSpPr/>
            <p:nvPr/>
          </p:nvGrpSpPr>
          <p:grpSpPr>
            <a:xfrm>
              <a:off x="914400" y="7124700"/>
              <a:ext cx="6415800" cy="1226512"/>
              <a:chOff x="0" y="0"/>
              <a:chExt cx="6636637" cy="1268730"/>
            </a:xfrm>
          </p:grpSpPr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73D2CCE1-12DC-D797-E432-0DC384D6B6EE}"/>
                  </a:ext>
                </a:extLst>
              </p:cNvPr>
              <p:cNvSpPr/>
              <p:nvPr/>
            </p:nvSpPr>
            <p:spPr>
              <a:xfrm>
                <a:off x="0" y="0"/>
                <a:ext cx="6636637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6636637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6636637" y="1268730"/>
                    </a:lnTo>
                    <a:lnTo>
                      <a:pt x="5901307" y="0"/>
                    </a:lnTo>
                    <a:close/>
                  </a:path>
                </a:pathLst>
              </a:custGeom>
              <a:solidFill>
                <a:srgbClr val="FDCB1E">
                  <a:alpha val="80000"/>
                </a:srgbClr>
              </a:solidFill>
            </p:spPr>
          </p:sp>
        </p:grpSp>
        <p:sp>
          <p:nvSpPr>
            <p:cNvPr id="12" name="TextBox 17">
              <a:extLst>
                <a:ext uri="{FF2B5EF4-FFF2-40B4-BE49-F238E27FC236}">
                  <a16:creationId xmlns:a16="http://schemas.microsoft.com/office/drawing/2014/main" id="{252DEA07-1BE2-972B-FE8A-7DDC07C52272}"/>
                </a:ext>
              </a:extLst>
            </p:cNvPr>
            <p:cNvSpPr txBox="1"/>
            <p:nvPr/>
          </p:nvSpPr>
          <p:spPr>
            <a:xfrm>
              <a:off x="3181323" y="3688263"/>
              <a:ext cx="1881953" cy="34713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Corporate</a:t>
              </a:r>
            </a:p>
          </p:txBody>
        </p:sp>
        <p:sp>
          <p:nvSpPr>
            <p:cNvPr id="13" name="TextBox 18">
              <a:extLst>
                <a:ext uri="{FF2B5EF4-FFF2-40B4-BE49-F238E27FC236}">
                  <a16:creationId xmlns:a16="http://schemas.microsoft.com/office/drawing/2014/main" id="{BFC0DD3D-3412-3CE9-F145-3D798C403801}"/>
                </a:ext>
              </a:extLst>
            </p:cNvPr>
            <p:cNvSpPr txBox="1"/>
            <p:nvPr/>
          </p:nvSpPr>
          <p:spPr>
            <a:xfrm>
              <a:off x="3079513" y="4866014"/>
              <a:ext cx="2085573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 </a:t>
              </a: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Business</a:t>
              </a:r>
            </a:p>
          </p:txBody>
        </p:sp>
        <p:sp>
          <p:nvSpPr>
            <p:cNvPr id="14" name="TextBox 19">
              <a:extLst>
                <a:ext uri="{FF2B5EF4-FFF2-40B4-BE49-F238E27FC236}">
                  <a16:creationId xmlns:a16="http://schemas.microsoft.com/office/drawing/2014/main" id="{F11B49CF-9D3E-6377-36AE-D537D31C4955}"/>
                </a:ext>
              </a:extLst>
            </p:cNvPr>
            <p:cNvSpPr txBox="1"/>
            <p:nvPr/>
          </p:nvSpPr>
          <p:spPr>
            <a:xfrm>
              <a:off x="2614474" y="6185145"/>
              <a:ext cx="301565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Functional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37023F36-3CA6-0E2E-4945-FB4D01938716}"/>
                </a:ext>
              </a:extLst>
            </p:cNvPr>
            <p:cNvSpPr txBox="1"/>
            <p:nvPr/>
          </p:nvSpPr>
          <p:spPr>
            <a:xfrm>
              <a:off x="2148205" y="7504276"/>
              <a:ext cx="394819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Operational</a:t>
              </a:r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5001719-738E-B7DF-011F-6606B28C2DD3}"/>
              </a:ext>
            </a:extLst>
          </p:cNvPr>
          <p:cNvCxnSpPr/>
          <p:nvPr/>
        </p:nvCxnSpPr>
        <p:spPr>
          <a:xfrm>
            <a:off x="3786444" y="4227819"/>
            <a:ext cx="1335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DA769FC-FFC4-8116-830D-1FAA2A3DB356}"/>
              </a:ext>
            </a:extLst>
          </p:cNvPr>
          <p:cNvCxnSpPr/>
          <p:nvPr/>
        </p:nvCxnSpPr>
        <p:spPr>
          <a:xfrm>
            <a:off x="2762353" y="5870532"/>
            <a:ext cx="144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0E93F73-9FD9-8385-9F57-FB56D24C484B}"/>
              </a:ext>
            </a:extLst>
          </p:cNvPr>
          <p:cNvCxnSpPr/>
          <p:nvPr/>
        </p:nvCxnSpPr>
        <p:spPr>
          <a:xfrm>
            <a:off x="1741681" y="7490124"/>
            <a:ext cx="154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CECD306E-3F4B-5C32-8850-F212BF92AD10}"/>
              </a:ext>
            </a:extLst>
          </p:cNvPr>
          <p:cNvSpPr txBox="1"/>
          <p:nvPr/>
        </p:nvSpPr>
        <p:spPr>
          <a:xfrm>
            <a:off x="6614897" y="3294293"/>
            <a:ext cx="6272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va Sans Bold"/>
              </a:rPr>
              <a:t>Set the overarching direction and vision.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71F2D82-866C-6A1C-2E12-C07EAF903B46}"/>
              </a:ext>
            </a:extLst>
          </p:cNvPr>
          <p:cNvSpPr txBox="1"/>
          <p:nvPr/>
        </p:nvSpPr>
        <p:spPr>
          <a:xfrm>
            <a:off x="7467600" y="4818984"/>
            <a:ext cx="6779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va Sans Bold"/>
              </a:rPr>
              <a:t>Define competitive strategy within markets.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52FB867-A111-BE6B-1B81-C4A966640C6F}"/>
              </a:ext>
            </a:extLst>
          </p:cNvPr>
          <p:cNvSpPr txBox="1"/>
          <p:nvPr/>
        </p:nvSpPr>
        <p:spPr>
          <a:xfrm>
            <a:off x="8252941" y="6372798"/>
            <a:ext cx="6486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va Sans Bold"/>
              </a:rPr>
              <a:t>Support business goals through expertise.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8132A56-40AB-D364-BA6A-F81392515396}"/>
              </a:ext>
            </a:extLst>
          </p:cNvPr>
          <p:cNvSpPr txBox="1"/>
          <p:nvPr/>
        </p:nvSpPr>
        <p:spPr>
          <a:xfrm>
            <a:off x="9498266" y="8073320"/>
            <a:ext cx="6486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va Sans Bold"/>
              </a:rPr>
              <a:t>Execute strategies through daily activities</a:t>
            </a:r>
            <a:endParaRPr lang="de-DE" sz="2400" dirty="0">
              <a:solidFill>
                <a:srgbClr val="000000"/>
              </a:solidFill>
              <a:latin typeface="Canva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383802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8BB3A0-98AD-94D0-C9BB-7891A99C0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DB5DBC83-F880-E888-200B-BA978F8BAAAE}"/>
              </a:ext>
            </a:extLst>
          </p:cNvPr>
          <p:cNvSpPr/>
          <p:nvPr/>
        </p:nvSpPr>
        <p:spPr>
          <a:xfrm>
            <a:off x="15972614" y="1"/>
            <a:ext cx="2315386" cy="2452386"/>
          </a:xfrm>
          <a:custGeom>
            <a:avLst/>
            <a:gdLst/>
            <a:ahLst/>
            <a:cxnLst/>
            <a:rect l="l" t="t" r="r" b="b"/>
            <a:pathLst>
              <a:path w="3698575" h="3698575">
                <a:moveTo>
                  <a:pt x="0" y="0"/>
                </a:moveTo>
                <a:lnTo>
                  <a:pt x="3698575" y="0"/>
                </a:lnTo>
                <a:lnTo>
                  <a:pt x="3698575" y="3698575"/>
                </a:lnTo>
                <a:lnTo>
                  <a:pt x="0" y="36985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34341677-1CBE-ED68-458F-D0C89CF759A8}"/>
              </a:ext>
            </a:extLst>
          </p:cNvPr>
          <p:cNvSpPr/>
          <p:nvPr/>
        </p:nvSpPr>
        <p:spPr>
          <a:xfrm>
            <a:off x="16537681" y="351731"/>
            <a:ext cx="1494419" cy="1494419"/>
          </a:xfrm>
          <a:custGeom>
            <a:avLst/>
            <a:gdLst/>
            <a:ahLst/>
            <a:cxnLst/>
            <a:rect l="l" t="t" r="r" b="b"/>
            <a:pathLst>
              <a:path w="1494419" h="1494419">
                <a:moveTo>
                  <a:pt x="0" y="0"/>
                </a:moveTo>
                <a:lnTo>
                  <a:pt x="1494419" y="0"/>
                </a:lnTo>
                <a:lnTo>
                  <a:pt x="1494419" y="1494419"/>
                </a:lnTo>
                <a:lnTo>
                  <a:pt x="0" y="149441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957099D0-4202-9814-1F95-6B98262A537A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Understanding the 4 Levels of Strategy 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5DDCB45B-F5C6-AE1E-4250-E1F2BA79855D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From Corporate to Operational Strategy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9A40330F-0468-2362-8C2A-5AA24B2FD7A0}"/>
              </a:ext>
            </a:extLst>
          </p:cNvPr>
          <p:cNvSpPr/>
          <p:nvPr/>
        </p:nvSpPr>
        <p:spPr>
          <a:xfrm>
            <a:off x="16537681" y="9345334"/>
            <a:ext cx="715269" cy="715269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9A06DB3-60FD-7906-A5BE-11831659E413}"/>
              </a:ext>
            </a:extLst>
          </p:cNvPr>
          <p:cNvSpPr txBox="1"/>
          <p:nvPr/>
        </p:nvSpPr>
        <p:spPr>
          <a:xfrm>
            <a:off x="13352761" y="9595784"/>
            <a:ext cx="3085951" cy="4648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Canva Sans Bold"/>
              </a:rPr>
              <a:t>StrategyPunk.com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E7E476F-BB02-9388-D8DA-308796CAAF7A}"/>
              </a:ext>
            </a:extLst>
          </p:cNvPr>
          <p:cNvGrpSpPr/>
          <p:nvPr/>
        </p:nvGrpSpPr>
        <p:grpSpPr>
          <a:xfrm>
            <a:off x="744023" y="2171700"/>
            <a:ext cx="8610600" cy="6888561"/>
            <a:chOff x="914400" y="2764109"/>
            <a:chExt cx="6415800" cy="5587103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8E713FFD-F777-4ACE-36E2-B642D704BD7B}"/>
                </a:ext>
              </a:extLst>
            </p:cNvPr>
            <p:cNvGrpSpPr/>
            <p:nvPr/>
          </p:nvGrpSpPr>
          <p:grpSpPr>
            <a:xfrm>
              <a:off x="2428750" y="4486438"/>
              <a:ext cx="3387098" cy="1226512"/>
              <a:chOff x="0" y="0"/>
              <a:chExt cx="3503685" cy="1268730"/>
            </a:xfrm>
          </p:grpSpPr>
          <p:sp>
            <p:nvSpPr>
              <p:cNvPr id="6" name="Freeform 3">
                <a:extLst>
                  <a:ext uri="{FF2B5EF4-FFF2-40B4-BE49-F238E27FC236}">
                    <a16:creationId xmlns:a16="http://schemas.microsoft.com/office/drawing/2014/main" id="{A376030B-AF12-E7E6-9A7D-A63F0704EDB0}"/>
                  </a:ext>
                </a:extLst>
              </p:cNvPr>
              <p:cNvSpPr/>
              <p:nvPr/>
            </p:nvSpPr>
            <p:spPr>
              <a:xfrm>
                <a:off x="0" y="0"/>
                <a:ext cx="3503685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3503685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3503685" y="1268730"/>
                    </a:lnTo>
                    <a:lnTo>
                      <a:pt x="2768355" y="0"/>
                    </a:lnTo>
                    <a:close/>
                  </a:path>
                </a:pathLst>
              </a:custGeom>
              <a:solidFill>
                <a:srgbClr val="3A96DF">
                  <a:alpha val="60000"/>
                </a:srgbClr>
              </a:solidFill>
            </p:spPr>
          </p:sp>
        </p:grp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411F4A4-5BB3-0674-C264-215AC380593A}"/>
                </a:ext>
              </a:extLst>
            </p:cNvPr>
            <p:cNvSpPr/>
            <p:nvPr/>
          </p:nvSpPr>
          <p:spPr>
            <a:xfrm>
              <a:off x="3181323" y="2764109"/>
              <a:ext cx="1881953" cy="1629710"/>
            </a:xfrm>
            <a:custGeom>
              <a:avLst/>
              <a:gdLst/>
              <a:ahLst/>
              <a:cxnLst/>
              <a:rect l="l" t="t" r="r" b="b"/>
              <a:pathLst>
                <a:path w="1881953" h="1629710">
                  <a:moveTo>
                    <a:pt x="0" y="0"/>
                  </a:moveTo>
                  <a:lnTo>
                    <a:pt x="1881953" y="0"/>
                  </a:lnTo>
                  <a:lnTo>
                    <a:pt x="1881953" y="1629710"/>
                  </a:lnTo>
                  <a:lnTo>
                    <a:pt x="0" y="162971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4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AC13607C-0545-1785-63BE-BC6EC8512623}"/>
                </a:ext>
              </a:extLst>
            </p:cNvPr>
            <p:cNvGrpSpPr/>
            <p:nvPr/>
          </p:nvGrpSpPr>
          <p:grpSpPr>
            <a:xfrm>
              <a:off x="1682857" y="5805569"/>
              <a:ext cx="4878886" cy="1226512"/>
              <a:chOff x="0" y="0"/>
              <a:chExt cx="5046821" cy="1268730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6F7B11FD-423A-5C4F-C0ED-30F08506B140}"/>
                  </a:ext>
                </a:extLst>
              </p:cNvPr>
              <p:cNvSpPr/>
              <p:nvPr/>
            </p:nvSpPr>
            <p:spPr>
              <a:xfrm>
                <a:off x="0" y="0"/>
                <a:ext cx="5046821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5046821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5046821" y="1268730"/>
                    </a:lnTo>
                    <a:lnTo>
                      <a:pt x="4311491" y="0"/>
                    </a:lnTo>
                    <a:close/>
                  </a:path>
                </a:pathLst>
              </a:custGeom>
              <a:solidFill>
                <a:srgbClr val="43C386">
                  <a:alpha val="69804"/>
                </a:srgbClr>
              </a:solidFill>
            </p:spPr>
          </p:sp>
        </p:grp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C4E1D59C-68C1-FCF9-A453-0008CABCAD08}"/>
                </a:ext>
              </a:extLst>
            </p:cNvPr>
            <p:cNvGrpSpPr/>
            <p:nvPr/>
          </p:nvGrpSpPr>
          <p:grpSpPr>
            <a:xfrm>
              <a:off x="914400" y="7124700"/>
              <a:ext cx="6415800" cy="1226512"/>
              <a:chOff x="0" y="0"/>
              <a:chExt cx="6636637" cy="1268730"/>
            </a:xfrm>
          </p:grpSpPr>
          <p:sp>
            <p:nvSpPr>
              <p:cNvPr id="11" name="Freeform 12">
                <a:extLst>
                  <a:ext uri="{FF2B5EF4-FFF2-40B4-BE49-F238E27FC236}">
                    <a16:creationId xmlns:a16="http://schemas.microsoft.com/office/drawing/2014/main" id="{9BF6A3C0-0C1B-F5EA-A3D8-3B3F6B2CE06D}"/>
                  </a:ext>
                </a:extLst>
              </p:cNvPr>
              <p:cNvSpPr/>
              <p:nvPr/>
            </p:nvSpPr>
            <p:spPr>
              <a:xfrm>
                <a:off x="0" y="0"/>
                <a:ext cx="6636637" cy="1268730"/>
              </a:xfrm>
              <a:custGeom>
                <a:avLst/>
                <a:gdLst/>
                <a:ahLst/>
                <a:cxnLst/>
                <a:rect l="l" t="t" r="r" b="b"/>
                <a:pathLst>
                  <a:path w="6636637" h="1268730">
                    <a:moveTo>
                      <a:pt x="735330" y="0"/>
                    </a:moveTo>
                    <a:lnTo>
                      <a:pt x="0" y="1268730"/>
                    </a:lnTo>
                    <a:lnTo>
                      <a:pt x="6636637" y="1268730"/>
                    </a:lnTo>
                    <a:lnTo>
                      <a:pt x="5901307" y="0"/>
                    </a:lnTo>
                    <a:close/>
                  </a:path>
                </a:pathLst>
              </a:custGeom>
              <a:solidFill>
                <a:srgbClr val="FDCB1E">
                  <a:alpha val="80000"/>
                </a:srgbClr>
              </a:solidFill>
            </p:spPr>
          </p:sp>
        </p:grpSp>
        <p:sp>
          <p:nvSpPr>
            <p:cNvPr id="12" name="TextBox 17">
              <a:extLst>
                <a:ext uri="{FF2B5EF4-FFF2-40B4-BE49-F238E27FC236}">
                  <a16:creationId xmlns:a16="http://schemas.microsoft.com/office/drawing/2014/main" id="{37E7EE5E-B2EB-D707-F39C-AB365E3D82FE}"/>
                </a:ext>
              </a:extLst>
            </p:cNvPr>
            <p:cNvSpPr txBox="1"/>
            <p:nvPr/>
          </p:nvSpPr>
          <p:spPr>
            <a:xfrm>
              <a:off x="3181323" y="3688263"/>
              <a:ext cx="1881953" cy="34713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Corporate</a:t>
              </a:r>
            </a:p>
          </p:txBody>
        </p:sp>
        <p:sp>
          <p:nvSpPr>
            <p:cNvPr id="13" name="TextBox 18">
              <a:extLst>
                <a:ext uri="{FF2B5EF4-FFF2-40B4-BE49-F238E27FC236}">
                  <a16:creationId xmlns:a16="http://schemas.microsoft.com/office/drawing/2014/main" id="{0215F8D6-009C-D4C1-4CFD-6ED89BCB36EA}"/>
                </a:ext>
              </a:extLst>
            </p:cNvPr>
            <p:cNvSpPr txBox="1"/>
            <p:nvPr/>
          </p:nvSpPr>
          <p:spPr>
            <a:xfrm>
              <a:off x="3079513" y="4866014"/>
              <a:ext cx="2085573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800" b="1" dirty="0">
                  <a:solidFill>
                    <a:srgbClr val="365B6D"/>
                  </a:solidFill>
                  <a:latin typeface="Clear Sans Regular Bold"/>
                  <a:ea typeface="Clear Sans Regular Bold"/>
                  <a:cs typeface="Clear Sans Regular Bold"/>
                  <a:sym typeface="Clear Sans Regular Bold"/>
                </a:rPr>
                <a:t> </a:t>
              </a: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Business</a:t>
              </a:r>
            </a:p>
          </p:txBody>
        </p:sp>
        <p:sp>
          <p:nvSpPr>
            <p:cNvPr id="14" name="TextBox 19">
              <a:extLst>
                <a:ext uri="{FF2B5EF4-FFF2-40B4-BE49-F238E27FC236}">
                  <a16:creationId xmlns:a16="http://schemas.microsoft.com/office/drawing/2014/main" id="{94E2D110-F0D9-10DC-D933-72DF14ABF4E3}"/>
                </a:ext>
              </a:extLst>
            </p:cNvPr>
            <p:cNvSpPr txBox="1"/>
            <p:nvPr/>
          </p:nvSpPr>
          <p:spPr>
            <a:xfrm>
              <a:off x="2614474" y="6185145"/>
              <a:ext cx="301565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Functional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BC32B95E-5E3D-DC33-B16D-31E9A2709F71}"/>
                </a:ext>
              </a:extLst>
            </p:cNvPr>
            <p:cNvSpPr txBox="1"/>
            <p:nvPr/>
          </p:nvSpPr>
          <p:spPr>
            <a:xfrm>
              <a:off x="2148205" y="7504276"/>
              <a:ext cx="3948190" cy="347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640"/>
                </a:lnSpc>
                <a:spcBef>
                  <a:spcPct val="0"/>
                </a:spcBef>
              </a:pPr>
              <a:r>
                <a:rPr lang="en-US" sz="2400" b="1" dirty="0">
                  <a:solidFill>
                    <a:srgbClr val="365B6D"/>
                  </a:solidFill>
                  <a:latin typeface="Clear Sans Regular Bold"/>
                  <a:cs typeface="Clear Sans Regular Bold"/>
                  <a:sym typeface="Clear Sans Regular Bold"/>
                </a:rPr>
                <a:t>Operational</a:t>
              </a:r>
            </a:p>
          </p:txBody>
        </p:sp>
      </p:grp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1CC9524-0435-DF6C-5EFD-105E5AD613D7}"/>
              </a:ext>
            </a:extLst>
          </p:cNvPr>
          <p:cNvCxnSpPr/>
          <p:nvPr/>
        </p:nvCxnSpPr>
        <p:spPr>
          <a:xfrm>
            <a:off x="3786444" y="4227819"/>
            <a:ext cx="1335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2C3BF875-DE1B-8347-E2F3-4084F44CEAF4}"/>
              </a:ext>
            </a:extLst>
          </p:cNvPr>
          <p:cNvCxnSpPr/>
          <p:nvPr/>
        </p:nvCxnSpPr>
        <p:spPr>
          <a:xfrm>
            <a:off x="2762353" y="5870532"/>
            <a:ext cx="144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59DAA62F-C13C-DD6A-C88C-76AECB8FA5F7}"/>
              </a:ext>
            </a:extLst>
          </p:cNvPr>
          <p:cNvCxnSpPr/>
          <p:nvPr/>
        </p:nvCxnSpPr>
        <p:spPr>
          <a:xfrm>
            <a:off x="1741681" y="7490124"/>
            <a:ext cx="154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9D003636-5D9A-3CE4-318B-BDA7A06542EA}"/>
              </a:ext>
            </a:extLst>
          </p:cNvPr>
          <p:cNvSpPr txBox="1"/>
          <p:nvPr/>
        </p:nvSpPr>
        <p:spPr>
          <a:xfrm>
            <a:off x="6514319" y="3146322"/>
            <a:ext cx="9691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nva Sans Bold"/>
              </a:rPr>
              <a:t>Corporate-level strategy sets the organization's overarching direction, vision, and resource allocation.</a:t>
            </a:r>
            <a:endParaRPr lang="de-DE" sz="20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2173143-3693-FAB8-BF6D-CF7481A1B8C9}"/>
              </a:ext>
            </a:extLst>
          </p:cNvPr>
          <p:cNvSpPr txBox="1"/>
          <p:nvPr/>
        </p:nvSpPr>
        <p:spPr>
          <a:xfrm>
            <a:off x="7322221" y="4722914"/>
            <a:ext cx="1006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nva Sans Bold"/>
              </a:rPr>
              <a:t>Business-level strategy determines how each unit competes in its market, focusing on differentiation and competitive advantage.</a:t>
            </a:r>
            <a:endParaRPr lang="de-DE" sz="20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FC4E226-77F1-A9FF-4336-3A733F71E14C}"/>
              </a:ext>
            </a:extLst>
          </p:cNvPr>
          <p:cNvSpPr txBox="1"/>
          <p:nvPr/>
        </p:nvSpPr>
        <p:spPr>
          <a:xfrm>
            <a:off x="8284881" y="6299506"/>
            <a:ext cx="9000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nva Sans Bold"/>
              </a:rPr>
              <a:t>Functional-level strategy enables departments to support business goals with specialized knowledge and operational efficiency.</a:t>
            </a:r>
            <a:endParaRPr lang="de-DE" sz="2000" dirty="0">
              <a:solidFill>
                <a:srgbClr val="000000"/>
              </a:solidFill>
              <a:latin typeface="Canva Sans Bold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5D8E81B-5B05-55AE-8A4D-8459D6B23041}"/>
              </a:ext>
            </a:extLst>
          </p:cNvPr>
          <p:cNvSpPr txBox="1"/>
          <p:nvPr/>
        </p:nvSpPr>
        <p:spPr>
          <a:xfrm>
            <a:off x="9155087" y="7876097"/>
            <a:ext cx="838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nva Sans Bold"/>
              </a:rPr>
              <a:t>Operational-level strategy ensures that day-to-day activities align with higher-level strategic objectives, enabling smooth execution.</a:t>
            </a:r>
            <a:endParaRPr lang="de-DE" sz="2000" dirty="0">
              <a:solidFill>
                <a:srgbClr val="000000"/>
              </a:solidFill>
              <a:latin typeface="Canva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35428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Benutzerdefiniert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Muli Ultra-Bold</vt:lpstr>
      <vt:lpstr>Arial</vt:lpstr>
      <vt:lpstr>Calibri</vt:lpstr>
      <vt:lpstr>Canva Sans Bold</vt:lpstr>
      <vt:lpstr>Clear Sans Regular Bold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- 4 Levels of Strategy</dc:title>
  <dc:creator>StrategyPunk.com</dc:creator>
  <cp:lastModifiedBy>Thomas Kriete</cp:lastModifiedBy>
  <cp:revision>11</cp:revision>
  <dcterms:created xsi:type="dcterms:W3CDTF">2006-08-16T00:00:00Z</dcterms:created>
  <dcterms:modified xsi:type="dcterms:W3CDTF">2024-10-05T17:14:54Z</dcterms:modified>
  <dc:identifier>DAFs1ugOQp4</dc:identifier>
</cp:coreProperties>
</file>