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69" r:id="rId2"/>
    <p:sldId id="270" r:id="rId3"/>
    <p:sldId id="271" r:id="rId4"/>
  </p:sldIdLst>
  <p:sldSz cx="18288000" cy="10287000"/>
  <p:notesSz cx="6858000" cy="9144000"/>
  <p:embeddedFontLst>
    <p:embeddedFont>
      <p:font typeface="Canva Sans Bold" panose="020B0604020202020204" charset="0"/>
      <p:regular r:id="rId5"/>
    </p:embeddedFont>
    <p:embeddedFont>
      <p:font typeface="Clear Sans Regular Bold" panose="020B0604020202020204" charset="0"/>
      <p:regular r:id="rId6"/>
    </p:embeddedFont>
    <p:embeddedFont>
      <p:font typeface="Muli Ultra-Bold" panose="020B0604020202020204" charset="0"/>
      <p:regular r:id="rId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FEAB"/>
    <a:srgbClr val="FCF2BC"/>
    <a:srgbClr val="EA310F"/>
    <a:srgbClr val="F4BC1E"/>
    <a:srgbClr val="ABF021"/>
    <a:srgbClr val="FFFFFF"/>
    <a:srgbClr val="D9D9D9"/>
    <a:srgbClr val="FE4C00"/>
    <a:srgbClr val="306876"/>
    <a:srgbClr val="F49D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68" d="100"/>
          <a:sy n="68" d="100"/>
        </p:scale>
        <p:origin x="81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tableStyles" Target="tableStyles.xml"/><Relationship Id="rId5" Type="http://schemas.openxmlformats.org/officeDocument/2006/relationships/font" Target="fonts/font1.fntdata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sv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sv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sv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77D0CE9-39C5-065C-93CB-E757F5E72B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B86E9603-1286-764B-5E60-C6C24AF98CCD}"/>
              </a:ext>
            </a:extLst>
          </p:cNvPr>
          <p:cNvSpPr/>
          <p:nvPr/>
        </p:nvSpPr>
        <p:spPr>
          <a:xfrm>
            <a:off x="15972614" y="1"/>
            <a:ext cx="2315386" cy="2452386"/>
          </a:xfrm>
          <a:custGeom>
            <a:avLst/>
            <a:gdLst/>
            <a:ahLst/>
            <a:cxnLst/>
            <a:rect l="l" t="t" r="r" b="b"/>
            <a:pathLst>
              <a:path w="3698575" h="3698575">
                <a:moveTo>
                  <a:pt x="0" y="0"/>
                </a:moveTo>
                <a:lnTo>
                  <a:pt x="3698575" y="0"/>
                </a:lnTo>
                <a:lnTo>
                  <a:pt x="3698575" y="3698575"/>
                </a:lnTo>
                <a:lnTo>
                  <a:pt x="0" y="369857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3" name="Freeform 3">
            <a:extLst>
              <a:ext uri="{FF2B5EF4-FFF2-40B4-BE49-F238E27FC236}">
                <a16:creationId xmlns:a16="http://schemas.microsoft.com/office/drawing/2014/main" id="{A18B2B70-AAAB-233D-C133-3D019A481E5C}"/>
              </a:ext>
            </a:extLst>
          </p:cNvPr>
          <p:cNvSpPr/>
          <p:nvPr/>
        </p:nvSpPr>
        <p:spPr>
          <a:xfrm>
            <a:off x="16537681" y="351731"/>
            <a:ext cx="1494419" cy="1494419"/>
          </a:xfrm>
          <a:custGeom>
            <a:avLst/>
            <a:gdLst/>
            <a:ahLst/>
            <a:cxnLst/>
            <a:rect l="l" t="t" r="r" b="b"/>
            <a:pathLst>
              <a:path w="1494419" h="1494419">
                <a:moveTo>
                  <a:pt x="0" y="0"/>
                </a:moveTo>
                <a:lnTo>
                  <a:pt x="1494419" y="0"/>
                </a:lnTo>
                <a:lnTo>
                  <a:pt x="1494419" y="1494419"/>
                </a:lnTo>
                <a:lnTo>
                  <a:pt x="0" y="149441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40" name="TextBox 40">
            <a:extLst>
              <a:ext uri="{FF2B5EF4-FFF2-40B4-BE49-F238E27FC236}">
                <a16:creationId xmlns:a16="http://schemas.microsoft.com/office/drawing/2014/main" id="{6065584D-6AE8-38A0-1E90-B7BDC309AC6F}"/>
              </a:ext>
            </a:extLst>
          </p:cNvPr>
          <p:cNvSpPr txBox="1"/>
          <p:nvPr/>
        </p:nvSpPr>
        <p:spPr>
          <a:xfrm>
            <a:off x="744023" y="638808"/>
            <a:ext cx="14153084" cy="79072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6490"/>
              </a:lnSpc>
            </a:pPr>
            <a:r>
              <a:rPr lang="en-US" sz="5400" dirty="0">
                <a:solidFill>
                  <a:srgbClr val="000000"/>
                </a:solidFill>
                <a:latin typeface="Muli Ultra-Bold"/>
              </a:rPr>
              <a:t>Understanding the 4 Levels of Strategy </a:t>
            </a:r>
          </a:p>
        </p:txBody>
      </p:sp>
      <p:sp>
        <p:nvSpPr>
          <p:cNvPr id="53" name="TextBox 53">
            <a:extLst>
              <a:ext uri="{FF2B5EF4-FFF2-40B4-BE49-F238E27FC236}">
                <a16:creationId xmlns:a16="http://schemas.microsoft.com/office/drawing/2014/main" id="{D0F38518-8DA1-1B80-CCA6-29E8250FB044}"/>
              </a:ext>
            </a:extLst>
          </p:cNvPr>
          <p:cNvSpPr txBox="1"/>
          <p:nvPr/>
        </p:nvSpPr>
        <p:spPr>
          <a:xfrm>
            <a:off x="744023" y="1494790"/>
            <a:ext cx="15391283" cy="4483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639"/>
              </a:lnSpc>
            </a:pPr>
            <a:r>
              <a:rPr lang="en-US" sz="2599" dirty="0">
                <a:solidFill>
                  <a:srgbClr val="000000"/>
                </a:solidFill>
                <a:latin typeface="Canva Sans Bold"/>
              </a:rPr>
              <a:t>From Corporate to Operational Strategy</a:t>
            </a:r>
          </a:p>
        </p:txBody>
      </p:sp>
      <p:sp>
        <p:nvSpPr>
          <p:cNvPr id="54" name="Freeform 54">
            <a:extLst>
              <a:ext uri="{FF2B5EF4-FFF2-40B4-BE49-F238E27FC236}">
                <a16:creationId xmlns:a16="http://schemas.microsoft.com/office/drawing/2014/main" id="{BA7893B4-8391-7DDF-E1F7-568CCF73461A}"/>
              </a:ext>
            </a:extLst>
          </p:cNvPr>
          <p:cNvSpPr/>
          <p:nvPr/>
        </p:nvSpPr>
        <p:spPr>
          <a:xfrm>
            <a:off x="16537681" y="9345334"/>
            <a:ext cx="715269" cy="715269"/>
          </a:xfrm>
          <a:custGeom>
            <a:avLst/>
            <a:gdLst/>
            <a:ahLst/>
            <a:cxnLst/>
            <a:rect l="l" t="t" r="r" b="b"/>
            <a:pathLst>
              <a:path w="715269" h="715269">
                <a:moveTo>
                  <a:pt x="0" y="0"/>
                </a:moveTo>
                <a:lnTo>
                  <a:pt x="715269" y="0"/>
                </a:lnTo>
                <a:lnTo>
                  <a:pt x="715269" y="715268"/>
                </a:lnTo>
                <a:lnTo>
                  <a:pt x="0" y="715268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55" name="TextBox 55">
            <a:extLst>
              <a:ext uri="{FF2B5EF4-FFF2-40B4-BE49-F238E27FC236}">
                <a16:creationId xmlns:a16="http://schemas.microsoft.com/office/drawing/2014/main" id="{54099D6D-F5D4-8DF3-DAFC-EB26DB5E4C12}"/>
              </a:ext>
            </a:extLst>
          </p:cNvPr>
          <p:cNvSpPr txBox="1"/>
          <p:nvPr/>
        </p:nvSpPr>
        <p:spPr>
          <a:xfrm>
            <a:off x="13352761" y="9595784"/>
            <a:ext cx="3085951" cy="46481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780"/>
              </a:lnSpc>
            </a:pPr>
            <a:r>
              <a:rPr lang="en-US" sz="2700">
                <a:solidFill>
                  <a:srgbClr val="000000"/>
                </a:solidFill>
                <a:latin typeface="Canva Sans Bold"/>
              </a:rPr>
              <a:t>StrategyPunk.com</a:t>
            </a:r>
          </a:p>
        </p:txBody>
      </p:sp>
      <p:grpSp>
        <p:nvGrpSpPr>
          <p:cNvPr id="16" name="Gruppieren 15">
            <a:extLst>
              <a:ext uri="{FF2B5EF4-FFF2-40B4-BE49-F238E27FC236}">
                <a16:creationId xmlns:a16="http://schemas.microsoft.com/office/drawing/2014/main" id="{389B26F5-28D3-1E7E-270E-59FE592D7A48}"/>
              </a:ext>
            </a:extLst>
          </p:cNvPr>
          <p:cNvGrpSpPr/>
          <p:nvPr/>
        </p:nvGrpSpPr>
        <p:grpSpPr>
          <a:xfrm>
            <a:off x="4838700" y="2175213"/>
            <a:ext cx="8610600" cy="6888561"/>
            <a:chOff x="914400" y="2764109"/>
            <a:chExt cx="6415800" cy="5587103"/>
          </a:xfrm>
        </p:grpSpPr>
        <p:grpSp>
          <p:nvGrpSpPr>
            <p:cNvPr id="5" name="Group 2">
              <a:extLst>
                <a:ext uri="{FF2B5EF4-FFF2-40B4-BE49-F238E27FC236}">
                  <a16:creationId xmlns:a16="http://schemas.microsoft.com/office/drawing/2014/main" id="{A93EBBE3-9F1D-C6BC-340F-D428DE3D3B9E}"/>
                </a:ext>
              </a:extLst>
            </p:cNvPr>
            <p:cNvGrpSpPr/>
            <p:nvPr/>
          </p:nvGrpSpPr>
          <p:grpSpPr>
            <a:xfrm>
              <a:off x="2428750" y="4486438"/>
              <a:ext cx="3387098" cy="1226512"/>
              <a:chOff x="0" y="0"/>
              <a:chExt cx="3503685" cy="1268730"/>
            </a:xfrm>
          </p:grpSpPr>
          <p:sp>
            <p:nvSpPr>
              <p:cNvPr id="6" name="Freeform 3">
                <a:extLst>
                  <a:ext uri="{FF2B5EF4-FFF2-40B4-BE49-F238E27FC236}">
                    <a16:creationId xmlns:a16="http://schemas.microsoft.com/office/drawing/2014/main" id="{E7B40ADA-B0DF-C977-0AA3-B3F853FCDF8A}"/>
                  </a:ext>
                </a:extLst>
              </p:cNvPr>
              <p:cNvSpPr/>
              <p:nvPr/>
            </p:nvSpPr>
            <p:spPr>
              <a:xfrm>
                <a:off x="0" y="0"/>
                <a:ext cx="3503685" cy="1268730"/>
              </a:xfrm>
              <a:custGeom>
                <a:avLst/>
                <a:gdLst/>
                <a:ahLst/>
                <a:cxnLst/>
                <a:rect l="l" t="t" r="r" b="b"/>
                <a:pathLst>
                  <a:path w="3503685" h="1268730">
                    <a:moveTo>
                      <a:pt x="735330" y="0"/>
                    </a:moveTo>
                    <a:lnTo>
                      <a:pt x="0" y="1268730"/>
                    </a:lnTo>
                    <a:lnTo>
                      <a:pt x="3503685" y="1268730"/>
                    </a:lnTo>
                    <a:lnTo>
                      <a:pt x="2768355" y="0"/>
                    </a:lnTo>
                    <a:close/>
                  </a:path>
                </a:pathLst>
              </a:custGeom>
              <a:solidFill>
                <a:srgbClr val="3A96DF">
                  <a:alpha val="60000"/>
                </a:srgbClr>
              </a:solidFill>
            </p:spPr>
          </p:sp>
        </p:grpSp>
        <p:sp>
          <p:nvSpPr>
            <p:cNvPr id="7" name="Freeform 4">
              <a:extLst>
                <a:ext uri="{FF2B5EF4-FFF2-40B4-BE49-F238E27FC236}">
                  <a16:creationId xmlns:a16="http://schemas.microsoft.com/office/drawing/2014/main" id="{CF22180A-674F-51B0-0A89-44E39E7AF165}"/>
                </a:ext>
              </a:extLst>
            </p:cNvPr>
            <p:cNvSpPr/>
            <p:nvPr/>
          </p:nvSpPr>
          <p:spPr>
            <a:xfrm>
              <a:off x="3181323" y="2764109"/>
              <a:ext cx="1881953" cy="1629710"/>
            </a:xfrm>
            <a:custGeom>
              <a:avLst/>
              <a:gdLst/>
              <a:ahLst/>
              <a:cxnLst/>
              <a:rect l="l" t="t" r="r" b="b"/>
              <a:pathLst>
                <a:path w="1881953" h="1629710">
                  <a:moveTo>
                    <a:pt x="0" y="0"/>
                  </a:moveTo>
                  <a:lnTo>
                    <a:pt x="1881953" y="0"/>
                  </a:lnTo>
                  <a:lnTo>
                    <a:pt x="1881953" y="1629710"/>
                  </a:lnTo>
                  <a:lnTo>
                    <a:pt x="0" y="162971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7">
                <a:alphaModFix amt="40000"/>
                <a:extLs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a:blipFill>
          </p:spPr>
        </p:sp>
        <p:grpSp>
          <p:nvGrpSpPr>
            <p:cNvPr id="8" name="Group 5">
              <a:extLst>
                <a:ext uri="{FF2B5EF4-FFF2-40B4-BE49-F238E27FC236}">
                  <a16:creationId xmlns:a16="http://schemas.microsoft.com/office/drawing/2014/main" id="{28B2238E-6692-033A-C70E-065AF87F6AB9}"/>
                </a:ext>
              </a:extLst>
            </p:cNvPr>
            <p:cNvGrpSpPr/>
            <p:nvPr/>
          </p:nvGrpSpPr>
          <p:grpSpPr>
            <a:xfrm>
              <a:off x="1682857" y="5805569"/>
              <a:ext cx="4878886" cy="1226512"/>
              <a:chOff x="0" y="0"/>
              <a:chExt cx="5046821" cy="1268730"/>
            </a:xfrm>
          </p:grpSpPr>
          <p:sp>
            <p:nvSpPr>
              <p:cNvPr id="9" name="Freeform 6">
                <a:extLst>
                  <a:ext uri="{FF2B5EF4-FFF2-40B4-BE49-F238E27FC236}">
                    <a16:creationId xmlns:a16="http://schemas.microsoft.com/office/drawing/2014/main" id="{B48E6D82-FB18-3A7E-6D7C-D2CF7A19DDCF}"/>
                  </a:ext>
                </a:extLst>
              </p:cNvPr>
              <p:cNvSpPr/>
              <p:nvPr/>
            </p:nvSpPr>
            <p:spPr>
              <a:xfrm>
                <a:off x="0" y="0"/>
                <a:ext cx="5046821" cy="1268730"/>
              </a:xfrm>
              <a:custGeom>
                <a:avLst/>
                <a:gdLst/>
                <a:ahLst/>
                <a:cxnLst/>
                <a:rect l="l" t="t" r="r" b="b"/>
                <a:pathLst>
                  <a:path w="5046821" h="1268730">
                    <a:moveTo>
                      <a:pt x="735330" y="0"/>
                    </a:moveTo>
                    <a:lnTo>
                      <a:pt x="0" y="1268730"/>
                    </a:lnTo>
                    <a:lnTo>
                      <a:pt x="5046821" y="1268730"/>
                    </a:lnTo>
                    <a:lnTo>
                      <a:pt x="4311491" y="0"/>
                    </a:lnTo>
                    <a:close/>
                  </a:path>
                </a:pathLst>
              </a:custGeom>
              <a:solidFill>
                <a:srgbClr val="43C386">
                  <a:alpha val="69804"/>
                </a:srgbClr>
              </a:solidFill>
            </p:spPr>
          </p:sp>
        </p:grpSp>
        <p:grpSp>
          <p:nvGrpSpPr>
            <p:cNvPr id="10" name="Group 11">
              <a:extLst>
                <a:ext uri="{FF2B5EF4-FFF2-40B4-BE49-F238E27FC236}">
                  <a16:creationId xmlns:a16="http://schemas.microsoft.com/office/drawing/2014/main" id="{7F889ED0-EEDD-477E-98EF-6457D2E63FA1}"/>
                </a:ext>
              </a:extLst>
            </p:cNvPr>
            <p:cNvGrpSpPr/>
            <p:nvPr/>
          </p:nvGrpSpPr>
          <p:grpSpPr>
            <a:xfrm>
              <a:off x="914400" y="7124700"/>
              <a:ext cx="6415800" cy="1226512"/>
              <a:chOff x="0" y="0"/>
              <a:chExt cx="6636637" cy="1268730"/>
            </a:xfrm>
          </p:grpSpPr>
          <p:sp>
            <p:nvSpPr>
              <p:cNvPr id="11" name="Freeform 12">
                <a:extLst>
                  <a:ext uri="{FF2B5EF4-FFF2-40B4-BE49-F238E27FC236}">
                    <a16:creationId xmlns:a16="http://schemas.microsoft.com/office/drawing/2014/main" id="{91893D66-05CF-1580-25CC-B7E9008F8DDD}"/>
                  </a:ext>
                </a:extLst>
              </p:cNvPr>
              <p:cNvSpPr/>
              <p:nvPr/>
            </p:nvSpPr>
            <p:spPr>
              <a:xfrm>
                <a:off x="0" y="0"/>
                <a:ext cx="6636637" cy="1268730"/>
              </a:xfrm>
              <a:custGeom>
                <a:avLst/>
                <a:gdLst/>
                <a:ahLst/>
                <a:cxnLst/>
                <a:rect l="l" t="t" r="r" b="b"/>
                <a:pathLst>
                  <a:path w="6636637" h="1268730">
                    <a:moveTo>
                      <a:pt x="735330" y="0"/>
                    </a:moveTo>
                    <a:lnTo>
                      <a:pt x="0" y="1268730"/>
                    </a:lnTo>
                    <a:lnTo>
                      <a:pt x="6636637" y="1268730"/>
                    </a:lnTo>
                    <a:lnTo>
                      <a:pt x="5901307" y="0"/>
                    </a:lnTo>
                    <a:close/>
                  </a:path>
                </a:pathLst>
              </a:custGeom>
              <a:solidFill>
                <a:srgbClr val="FDCB1E">
                  <a:alpha val="80000"/>
                </a:srgbClr>
              </a:solidFill>
            </p:spPr>
          </p:sp>
        </p:grpSp>
        <p:sp>
          <p:nvSpPr>
            <p:cNvPr id="12" name="TextBox 17">
              <a:extLst>
                <a:ext uri="{FF2B5EF4-FFF2-40B4-BE49-F238E27FC236}">
                  <a16:creationId xmlns:a16="http://schemas.microsoft.com/office/drawing/2014/main" id="{D7ED830C-485F-0C76-5575-3FE4509A0364}"/>
                </a:ext>
              </a:extLst>
            </p:cNvPr>
            <p:cNvSpPr txBox="1"/>
            <p:nvPr/>
          </p:nvSpPr>
          <p:spPr>
            <a:xfrm>
              <a:off x="3181323" y="3688263"/>
              <a:ext cx="1881953" cy="347139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algn="ctr">
                <a:lnSpc>
                  <a:spcPts val="3640"/>
                </a:lnSpc>
                <a:spcBef>
                  <a:spcPct val="0"/>
                </a:spcBef>
              </a:pPr>
              <a:r>
                <a:rPr lang="en-US" sz="2400" b="1" dirty="0">
                  <a:solidFill>
                    <a:srgbClr val="365B6D"/>
                  </a:solidFill>
                  <a:latin typeface="Clear Sans Regular Bold"/>
                  <a:ea typeface="Clear Sans Regular Bold"/>
                  <a:cs typeface="Clear Sans Regular Bold"/>
                  <a:sym typeface="Clear Sans Regular Bold"/>
                </a:rPr>
                <a:t>Corporate</a:t>
              </a:r>
            </a:p>
          </p:txBody>
        </p:sp>
        <p:sp>
          <p:nvSpPr>
            <p:cNvPr id="13" name="TextBox 18">
              <a:extLst>
                <a:ext uri="{FF2B5EF4-FFF2-40B4-BE49-F238E27FC236}">
                  <a16:creationId xmlns:a16="http://schemas.microsoft.com/office/drawing/2014/main" id="{B4F391D8-F297-2215-2C99-1DEECB904B7A}"/>
                </a:ext>
              </a:extLst>
            </p:cNvPr>
            <p:cNvSpPr txBox="1"/>
            <p:nvPr/>
          </p:nvSpPr>
          <p:spPr>
            <a:xfrm>
              <a:off x="3079513" y="4866014"/>
              <a:ext cx="2085573" cy="34713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640"/>
                </a:lnSpc>
                <a:spcBef>
                  <a:spcPct val="0"/>
                </a:spcBef>
              </a:pPr>
              <a:r>
                <a:rPr lang="en-US" sz="2800" b="1" dirty="0">
                  <a:solidFill>
                    <a:srgbClr val="365B6D"/>
                  </a:solidFill>
                  <a:latin typeface="Clear Sans Regular Bold"/>
                  <a:ea typeface="Clear Sans Regular Bold"/>
                  <a:cs typeface="Clear Sans Regular Bold"/>
                  <a:sym typeface="Clear Sans Regular Bold"/>
                </a:rPr>
                <a:t> </a:t>
              </a:r>
              <a:r>
                <a:rPr lang="en-US" sz="2400" b="1" dirty="0">
                  <a:solidFill>
                    <a:srgbClr val="365B6D"/>
                  </a:solidFill>
                  <a:latin typeface="Clear Sans Regular Bold"/>
                  <a:cs typeface="Clear Sans Regular Bold"/>
                  <a:sym typeface="Clear Sans Regular Bold"/>
                </a:rPr>
                <a:t>Business</a:t>
              </a:r>
            </a:p>
          </p:txBody>
        </p:sp>
        <p:sp>
          <p:nvSpPr>
            <p:cNvPr id="14" name="TextBox 19">
              <a:extLst>
                <a:ext uri="{FF2B5EF4-FFF2-40B4-BE49-F238E27FC236}">
                  <a16:creationId xmlns:a16="http://schemas.microsoft.com/office/drawing/2014/main" id="{6B61DC14-06D8-8229-71BD-93C10EFDD05F}"/>
                </a:ext>
              </a:extLst>
            </p:cNvPr>
            <p:cNvSpPr txBox="1"/>
            <p:nvPr/>
          </p:nvSpPr>
          <p:spPr>
            <a:xfrm>
              <a:off x="2614474" y="6185145"/>
              <a:ext cx="3015650" cy="34713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640"/>
                </a:lnSpc>
                <a:spcBef>
                  <a:spcPct val="0"/>
                </a:spcBef>
              </a:pPr>
              <a:r>
                <a:rPr lang="en-US" sz="2400" b="1" dirty="0">
                  <a:solidFill>
                    <a:srgbClr val="365B6D"/>
                  </a:solidFill>
                  <a:latin typeface="Clear Sans Regular Bold"/>
                  <a:cs typeface="Clear Sans Regular Bold"/>
                  <a:sym typeface="Clear Sans Regular Bold"/>
                </a:rPr>
                <a:t>Functional</a:t>
              </a:r>
            </a:p>
          </p:txBody>
        </p:sp>
        <p:sp>
          <p:nvSpPr>
            <p:cNvPr id="15" name="TextBox 20">
              <a:extLst>
                <a:ext uri="{FF2B5EF4-FFF2-40B4-BE49-F238E27FC236}">
                  <a16:creationId xmlns:a16="http://schemas.microsoft.com/office/drawing/2014/main" id="{AC8580EA-1827-D667-58E8-7D8D66ECC72E}"/>
                </a:ext>
              </a:extLst>
            </p:cNvPr>
            <p:cNvSpPr txBox="1"/>
            <p:nvPr/>
          </p:nvSpPr>
          <p:spPr>
            <a:xfrm>
              <a:off x="2148205" y="7504276"/>
              <a:ext cx="3948190" cy="34713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640"/>
                </a:lnSpc>
                <a:spcBef>
                  <a:spcPct val="0"/>
                </a:spcBef>
              </a:pPr>
              <a:r>
                <a:rPr lang="en-US" sz="2400" b="1" dirty="0">
                  <a:solidFill>
                    <a:srgbClr val="365B6D"/>
                  </a:solidFill>
                  <a:latin typeface="Clear Sans Regular Bold"/>
                  <a:cs typeface="Clear Sans Regular Bold"/>
                  <a:sym typeface="Clear Sans Regular Bold"/>
                </a:rPr>
                <a:t>Operational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42640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4009028-F7DF-3CA6-E26C-D1DA955A1B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472FD3DD-2536-27AA-2F65-367ADE7C8690}"/>
              </a:ext>
            </a:extLst>
          </p:cNvPr>
          <p:cNvSpPr/>
          <p:nvPr/>
        </p:nvSpPr>
        <p:spPr>
          <a:xfrm>
            <a:off x="15972614" y="1"/>
            <a:ext cx="2315386" cy="2452386"/>
          </a:xfrm>
          <a:custGeom>
            <a:avLst/>
            <a:gdLst/>
            <a:ahLst/>
            <a:cxnLst/>
            <a:rect l="l" t="t" r="r" b="b"/>
            <a:pathLst>
              <a:path w="3698575" h="3698575">
                <a:moveTo>
                  <a:pt x="0" y="0"/>
                </a:moveTo>
                <a:lnTo>
                  <a:pt x="3698575" y="0"/>
                </a:lnTo>
                <a:lnTo>
                  <a:pt x="3698575" y="3698575"/>
                </a:lnTo>
                <a:lnTo>
                  <a:pt x="0" y="369857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3" name="Freeform 3">
            <a:extLst>
              <a:ext uri="{FF2B5EF4-FFF2-40B4-BE49-F238E27FC236}">
                <a16:creationId xmlns:a16="http://schemas.microsoft.com/office/drawing/2014/main" id="{29C087E8-C3F8-23ED-1675-F8073E7D6A5D}"/>
              </a:ext>
            </a:extLst>
          </p:cNvPr>
          <p:cNvSpPr/>
          <p:nvPr/>
        </p:nvSpPr>
        <p:spPr>
          <a:xfrm>
            <a:off x="16537681" y="351731"/>
            <a:ext cx="1494419" cy="1494419"/>
          </a:xfrm>
          <a:custGeom>
            <a:avLst/>
            <a:gdLst/>
            <a:ahLst/>
            <a:cxnLst/>
            <a:rect l="l" t="t" r="r" b="b"/>
            <a:pathLst>
              <a:path w="1494419" h="1494419">
                <a:moveTo>
                  <a:pt x="0" y="0"/>
                </a:moveTo>
                <a:lnTo>
                  <a:pt x="1494419" y="0"/>
                </a:lnTo>
                <a:lnTo>
                  <a:pt x="1494419" y="1494419"/>
                </a:lnTo>
                <a:lnTo>
                  <a:pt x="0" y="149441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40" name="TextBox 40">
            <a:extLst>
              <a:ext uri="{FF2B5EF4-FFF2-40B4-BE49-F238E27FC236}">
                <a16:creationId xmlns:a16="http://schemas.microsoft.com/office/drawing/2014/main" id="{450AE6D5-9FFC-C4D7-D3F0-BCBE7DEF6043}"/>
              </a:ext>
            </a:extLst>
          </p:cNvPr>
          <p:cNvSpPr txBox="1"/>
          <p:nvPr/>
        </p:nvSpPr>
        <p:spPr>
          <a:xfrm>
            <a:off x="744023" y="638808"/>
            <a:ext cx="14153084" cy="79072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6490"/>
              </a:lnSpc>
            </a:pPr>
            <a:r>
              <a:rPr lang="en-US" sz="5400" dirty="0">
                <a:solidFill>
                  <a:srgbClr val="000000"/>
                </a:solidFill>
                <a:latin typeface="Muli Ultra-Bold"/>
              </a:rPr>
              <a:t>Understanding the 4 Levels of Strategy </a:t>
            </a:r>
          </a:p>
        </p:txBody>
      </p:sp>
      <p:sp>
        <p:nvSpPr>
          <p:cNvPr id="53" name="TextBox 53">
            <a:extLst>
              <a:ext uri="{FF2B5EF4-FFF2-40B4-BE49-F238E27FC236}">
                <a16:creationId xmlns:a16="http://schemas.microsoft.com/office/drawing/2014/main" id="{310E0B10-019D-6F5B-5C4D-797C070A2C4E}"/>
              </a:ext>
            </a:extLst>
          </p:cNvPr>
          <p:cNvSpPr txBox="1"/>
          <p:nvPr/>
        </p:nvSpPr>
        <p:spPr>
          <a:xfrm>
            <a:off x="744023" y="1494790"/>
            <a:ext cx="15391283" cy="4483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639"/>
              </a:lnSpc>
            </a:pPr>
            <a:r>
              <a:rPr lang="en-US" sz="2599" dirty="0">
                <a:solidFill>
                  <a:srgbClr val="000000"/>
                </a:solidFill>
                <a:latin typeface="Canva Sans Bold"/>
              </a:rPr>
              <a:t>From Corporate to Operational Strategy</a:t>
            </a:r>
          </a:p>
        </p:txBody>
      </p:sp>
      <p:sp>
        <p:nvSpPr>
          <p:cNvPr id="54" name="Freeform 54">
            <a:extLst>
              <a:ext uri="{FF2B5EF4-FFF2-40B4-BE49-F238E27FC236}">
                <a16:creationId xmlns:a16="http://schemas.microsoft.com/office/drawing/2014/main" id="{E402B7FD-9622-C0E4-9AF1-5EE750D42AE3}"/>
              </a:ext>
            </a:extLst>
          </p:cNvPr>
          <p:cNvSpPr/>
          <p:nvPr/>
        </p:nvSpPr>
        <p:spPr>
          <a:xfrm>
            <a:off x="16537681" y="9345334"/>
            <a:ext cx="715269" cy="715269"/>
          </a:xfrm>
          <a:custGeom>
            <a:avLst/>
            <a:gdLst/>
            <a:ahLst/>
            <a:cxnLst/>
            <a:rect l="l" t="t" r="r" b="b"/>
            <a:pathLst>
              <a:path w="715269" h="715269">
                <a:moveTo>
                  <a:pt x="0" y="0"/>
                </a:moveTo>
                <a:lnTo>
                  <a:pt x="715269" y="0"/>
                </a:lnTo>
                <a:lnTo>
                  <a:pt x="715269" y="715268"/>
                </a:lnTo>
                <a:lnTo>
                  <a:pt x="0" y="715268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55" name="TextBox 55">
            <a:extLst>
              <a:ext uri="{FF2B5EF4-FFF2-40B4-BE49-F238E27FC236}">
                <a16:creationId xmlns:a16="http://schemas.microsoft.com/office/drawing/2014/main" id="{1C8BF4F1-3DBC-92E7-6A30-65CE1F41481C}"/>
              </a:ext>
            </a:extLst>
          </p:cNvPr>
          <p:cNvSpPr txBox="1"/>
          <p:nvPr/>
        </p:nvSpPr>
        <p:spPr>
          <a:xfrm>
            <a:off x="13352761" y="9595784"/>
            <a:ext cx="3085951" cy="46481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780"/>
              </a:lnSpc>
            </a:pPr>
            <a:r>
              <a:rPr lang="en-US" sz="2700">
                <a:solidFill>
                  <a:srgbClr val="000000"/>
                </a:solidFill>
                <a:latin typeface="Canva Sans Bold"/>
              </a:rPr>
              <a:t>StrategyPunk.com</a:t>
            </a:r>
          </a:p>
        </p:txBody>
      </p:sp>
      <p:grpSp>
        <p:nvGrpSpPr>
          <p:cNvPr id="16" name="Gruppieren 15">
            <a:extLst>
              <a:ext uri="{FF2B5EF4-FFF2-40B4-BE49-F238E27FC236}">
                <a16:creationId xmlns:a16="http://schemas.microsoft.com/office/drawing/2014/main" id="{BE3606DF-F6F4-7CBB-0854-A013422CFC55}"/>
              </a:ext>
            </a:extLst>
          </p:cNvPr>
          <p:cNvGrpSpPr/>
          <p:nvPr/>
        </p:nvGrpSpPr>
        <p:grpSpPr>
          <a:xfrm>
            <a:off x="744023" y="2171700"/>
            <a:ext cx="8610600" cy="6888561"/>
            <a:chOff x="914400" y="2764109"/>
            <a:chExt cx="6415800" cy="5587103"/>
          </a:xfrm>
        </p:grpSpPr>
        <p:grpSp>
          <p:nvGrpSpPr>
            <p:cNvPr id="5" name="Group 2">
              <a:extLst>
                <a:ext uri="{FF2B5EF4-FFF2-40B4-BE49-F238E27FC236}">
                  <a16:creationId xmlns:a16="http://schemas.microsoft.com/office/drawing/2014/main" id="{E08207C6-269A-1FA6-A3B6-2AB17BB6579E}"/>
                </a:ext>
              </a:extLst>
            </p:cNvPr>
            <p:cNvGrpSpPr/>
            <p:nvPr/>
          </p:nvGrpSpPr>
          <p:grpSpPr>
            <a:xfrm>
              <a:off x="2428750" y="4486438"/>
              <a:ext cx="3387098" cy="1226512"/>
              <a:chOff x="0" y="0"/>
              <a:chExt cx="3503685" cy="1268730"/>
            </a:xfrm>
          </p:grpSpPr>
          <p:sp>
            <p:nvSpPr>
              <p:cNvPr id="6" name="Freeform 3">
                <a:extLst>
                  <a:ext uri="{FF2B5EF4-FFF2-40B4-BE49-F238E27FC236}">
                    <a16:creationId xmlns:a16="http://schemas.microsoft.com/office/drawing/2014/main" id="{66A3CE48-4983-8A5F-EF81-6607F6F1C270}"/>
                  </a:ext>
                </a:extLst>
              </p:cNvPr>
              <p:cNvSpPr/>
              <p:nvPr/>
            </p:nvSpPr>
            <p:spPr>
              <a:xfrm>
                <a:off x="0" y="0"/>
                <a:ext cx="3503685" cy="1268730"/>
              </a:xfrm>
              <a:custGeom>
                <a:avLst/>
                <a:gdLst/>
                <a:ahLst/>
                <a:cxnLst/>
                <a:rect l="l" t="t" r="r" b="b"/>
                <a:pathLst>
                  <a:path w="3503685" h="1268730">
                    <a:moveTo>
                      <a:pt x="735330" y="0"/>
                    </a:moveTo>
                    <a:lnTo>
                      <a:pt x="0" y="1268730"/>
                    </a:lnTo>
                    <a:lnTo>
                      <a:pt x="3503685" y="1268730"/>
                    </a:lnTo>
                    <a:lnTo>
                      <a:pt x="2768355" y="0"/>
                    </a:lnTo>
                    <a:close/>
                  </a:path>
                </a:pathLst>
              </a:custGeom>
              <a:solidFill>
                <a:srgbClr val="3A96DF">
                  <a:alpha val="60000"/>
                </a:srgbClr>
              </a:solidFill>
            </p:spPr>
          </p:sp>
        </p:grpSp>
        <p:sp>
          <p:nvSpPr>
            <p:cNvPr id="7" name="Freeform 4">
              <a:extLst>
                <a:ext uri="{FF2B5EF4-FFF2-40B4-BE49-F238E27FC236}">
                  <a16:creationId xmlns:a16="http://schemas.microsoft.com/office/drawing/2014/main" id="{06A7649A-68A6-1851-0761-A002F42E2658}"/>
                </a:ext>
              </a:extLst>
            </p:cNvPr>
            <p:cNvSpPr/>
            <p:nvPr/>
          </p:nvSpPr>
          <p:spPr>
            <a:xfrm>
              <a:off x="3181323" y="2764109"/>
              <a:ext cx="1881953" cy="1629710"/>
            </a:xfrm>
            <a:custGeom>
              <a:avLst/>
              <a:gdLst/>
              <a:ahLst/>
              <a:cxnLst/>
              <a:rect l="l" t="t" r="r" b="b"/>
              <a:pathLst>
                <a:path w="1881953" h="1629710">
                  <a:moveTo>
                    <a:pt x="0" y="0"/>
                  </a:moveTo>
                  <a:lnTo>
                    <a:pt x="1881953" y="0"/>
                  </a:lnTo>
                  <a:lnTo>
                    <a:pt x="1881953" y="1629710"/>
                  </a:lnTo>
                  <a:lnTo>
                    <a:pt x="0" y="162971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7">
                <a:alphaModFix amt="40000"/>
                <a:extLs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a:blipFill>
          </p:spPr>
        </p:sp>
        <p:grpSp>
          <p:nvGrpSpPr>
            <p:cNvPr id="8" name="Group 5">
              <a:extLst>
                <a:ext uri="{FF2B5EF4-FFF2-40B4-BE49-F238E27FC236}">
                  <a16:creationId xmlns:a16="http://schemas.microsoft.com/office/drawing/2014/main" id="{A48F0501-F0CF-20F6-D466-FCC194301FAF}"/>
                </a:ext>
              </a:extLst>
            </p:cNvPr>
            <p:cNvGrpSpPr/>
            <p:nvPr/>
          </p:nvGrpSpPr>
          <p:grpSpPr>
            <a:xfrm>
              <a:off x="1682857" y="5805569"/>
              <a:ext cx="4878886" cy="1226512"/>
              <a:chOff x="0" y="0"/>
              <a:chExt cx="5046821" cy="1268730"/>
            </a:xfrm>
          </p:grpSpPr>
          <p:sp>
            <p:nvSpPr>
              <p:cNvPr id="9" name="Freeform 6">
                <a:extLst>
                  <a:ext uri="{FF2B5EF4-FFF2-40B4-BE49-F238E27FC236}">
                    <a16:creationId xmlns:a16="http://schemas.microsoft.com/office/drawing/2014/main" id="{4AEB542D-17EC-6ADA-25E0-9F96FADA2C9B}"/>
                  </a:ext>
                </a:extLst>
              </p:cNvPr>
              <p:cNvSpPr/>
              <p:nvPr/>
            </p:nvSpPr>
            <p:spPr>
              <a:xfrm>
                <a:off x="0" y="0"/>
                <a:ext cx="5046821" cy="1268730"/>
              </a:xfrm>
              <a:custGeom>
                <a:avLst/>
                <a:gdLst/>
                <a:ahLst/>
                <a:cxnLst/>
                <a:rect l="l" t="t" r="r" b="b"/>
                <a:pathLst>
                  <a:path w="5046821" h="1268730">
                    <a:moveTo>
                      <a:pt x="735330" y="0"/>
                    </a:moveTo>
                    <a:lnTo>
                      <a:pt x="0" y="1268730"/>
                    </a:lnTo>
                    <a:lnTo>
                      <a:pt x="5046821" y="1268730"/>
                    </a:lnTo>
                    <a:lnTo>
                      <a:pt x="4311491" y="0"/>
                    </a:lnTo>
                    <a:close/>
                  </a:path>
                </a:pathLst>
              </a:custGeom>
              <a:solidFill>
                <a:srgbClr val="43C386">
                  <a:alpha val="69804"/>
                </a:srgbClr>
              </a:solidFill>
            </p:spPr>
          </p:sp>
        </p:grpSp>
        <p:grpSp>
          <p:nvGrpSpPr>
            <p:cNvPr id="10" name="Group 11">
              <a:extLst>
                <a:ext uri="{FF2B5EF4-FFF2-40B4-BE49-F238E27FC236}">
                  <a16:creationId xmlns:a16="http://schemas.microsoft.com/office/drawing/2014/main" id="{75B33171-04EF-FDE9-1D2C-A24C6827E265}"/>
                </a:ext>
              </a:extLst>
            </p:cNvPr>
            <p:cNvGrpSpPr/>
            <p:nvPr/>
          </p:nvGrpSpPr>
          <p:grpSpPr>
            <a:xfrm>
              <a:off x="914400" y="7124700"/>
              <a:ext cx="6415800" cy="1226512"/>
              <a:chOff x="0" y="0"/>
              <a:chExt cx="6636637" cy="1268730"/>
            </a:xfrm>
          </p:grpSpPr>
          <p:sp>
            <p:nvSpPr>
              <p:cNvPr id="11" name="Freeform 12">
                <a:extLst>
                  <a:ext uri="{FF2B5EF4-FFF2-40B4-BE49-F238E27FC236}">
                    <a16:creationId xmlns:a16="http://schemas.microsoft.com/office/drawing/2014/main" id="{73D2CCE1-12DC-D797-E432-0DC384D6B6EE}"/>
                  </a:ext>
                </a:extLst>
              </p:cNvPr>
              <p:cNvSpPr/>
              <p:nvPr/>
            </p:nvSpPr>
            <p:spPr>
              <a:xfrm>
                <a:off x="0" y="0"/>
                <a:ext cx="6636637" cy="1268730"/>
              </a:xfrm>
              <a:custGeom>
                <a:avLst/>
                <a:gdLst/>
                <a:ahLst/>
                <a:cxnLst/>
                <a:rect l="l" t="t" r="r" b="b"/>
                <a:pathLst>
                  <a:path w="6636637" h="1268730">
                    <a:moveTo>
                      <a:pt x="735330" y="0"/>
                    </a:moveTo>
                    <a:lnTo>
                      <a:pt x="0" y="1268730"/>
                    </a:lnTo>
                    <a:lnTo>
                      <a:pt x="6636637" y="1268730"/>
                    </a:lnTo>
                    <a:lnTo>
                      <a:pt x="5901307" y="0"/>
                    </a:lnTo>
                    <a:close/>
                  </a:path>
                </a:pathLst>
              </a:custGeom>
              <a:solidFill>
                <a:srgbClr val="FDCB1E">
                  <a:alpha val="80000"/>
                </a:srgbClr>
              </a:solidFill>
            </p:spPr>
          </p:sp>
        </p:grpSp>
        <p:sp>
          <p:nvSpPr>
            <p:cNvPr id="12" name="TextBox 17">
              <a:extLst>
                <a:ext uri="{FF2B5EF4-FFF2-40B4-BE49-F238E27FC236}">
                  <a16:creationId xmlns:a16="http://schemas.microsoft.com/office/drawing/2014/main" id="{252DEA07-1BE2-972B-FE8A-7DDC07C52272}"/>
                </a:ext>
              </a:extLst>
            </p:cNvPr>
            <p:cNvSpPr txBox="1"/>
            <p:nvPr/>
          </p:nvSpPr>
          <p:spPr>
            <a:xfrm>
              <a:off x="3181323" y="3688263"/>
              <a:ext cx="1881953" cy="347139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algn="ctr">
                <a:lnSpc>
                  <a:spcPts val="3640"/>
                </a:lnSpc>
                <a:spcBef>
                  <a:spcPct val="0"/>
                </a:spcBef>
              </a:pPr>
              <a:r>
                <a:rPr lang="en-US" sz="2400" b="1" dirty="0">
                  <a:solidFill>
                    <a:srgbClr val="365B6D"/>
                  </a:solidFill>
                  <a:latin typeface="Clear Sans Regular Bold"/>
                  <a:ea typeface="Clear Sans Regular Bold"/>
                  <a:cs typeface="Clear Sans Regular Bold"/>
                  <a:sym typeface="Clear Sans Regular Bold"/>
                </a:rPr>
                <a:t>Corporate</a:t>
              </a:r>
            </a:p>
          </p:txBody>
        </p:sp>
        <p:sp>
          <p:nvSpPr>
            <p:cNvPr id="13" name="TextBox 18">
              <a:extLst>
                <a:ext uri="{FF2B5EF4-FFF2-40B4-BE49-F238E27FC236}">
                  <a16:creationId xmlns:a16="http://schemas.microsoft.com/office/drawing/2014/main" id="{BFC0DD3D-3412-3CE9-F145-3D798C403801}"/>
                </a:ext>
              </a:extLst>
            </p:cNvPr>
            <p:cNvSpPr txBox="1"/>
            <p:nvPr/>
          </p:nvSpPr>
          <p:spPr>
            <a:xfrm>
              <a:off x="3079513" y="4866014"/>
              <a:ext cx="2085573" cy="34713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640"/>
                </a:lnSpc>
                <a:spcBef>
                  <a:spcPct val="0"/>
                </a:spcBef>
              </a:pPr>
              <a:r>
                <a:rPr lang="en-US" sz="2800" b="1" dirty="0">
                  <a:solidFill>
                    <a:srgbClr val="365B6D"/>
                  </a:solidFill>
                  <a:latin typeface="Clear Sans Regular Bold"/>
                  <a:ea typeface="Clear Sans Regular Bold"/>
                  <a:cs typeface="Clear Sans Regular Bold"/>
                  <a:sym typeface="Clear Sans Regular Bold"/>
                </a:rPr>
                <a:t> </a:t>
              </a:r>
              <a:r>
                <a:rPr lang="en-US" sz="2400" b="1" dirty="0">
                  <a:solidFill>
                    <a:srgbClr val="365B6D"/>
                  </a:solidFill>
                  <a:latin typeface="Clear Sans Regular Bold"/>
                  <a:cs typeface="Clear Sans Regular Bold"/>
                  <a:sym typeface="Clear Sans Regular Bold"/>
                </a:rPr>
                <a:t>Business</a:t>
              </a:r>
            </a:p>
          </p:txBody>
        </p:sp>
        <p:sp>
          <p:nvSpPr>
            <p:cNvPr id="14" name="TextBox 19">
              <a:extLst>
                <a:ext uri="{FF2B5EF4-FFF2-40B4-BE49-F238E27FC236}">
                  <a16:creationId xmlns:a16="http://schemas.microsoft.com/office/drawing/2014/main" id="{F11B49CF-9D3E-6377-36AE-D537D31C4955}"/>
                </a:ext>
              </a:extLst>
            </p:cNvPr>
            <p:cNvSpPr txBox="1"/>
            <p:nvPr/>
          </p:nvSpPr>
          <p:spPr>
            <a:xfrm>
              <a:off x="2614474" y="6185145"/>
              <a:ext cx="3015650" cy="34713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640"/>
                </a:lnSpc>
                <a:spcBef>
                  <a:spcPct val="0"/>
                </a:spcBef>
              </a:pPr>
              <a:r>
                <a:rPr lang="en-US" sz="2400" b="1" dirty="0">
                  <a:solidFill>
                    <a:srgbClr val="365B6D"/>
                  </a:solidFill>
                  <a:latin typeface="Clear Sans Regular Bold"/>
                  <a:cs typeface="Clear Sans Regular Bold"/>
                  <a:sym typeface="Clear Sans Regular Bold"/>
                </a:rPr>
                <a:t>Functional</a:t>
              </a:r>
            </a:p>
          </p:txBody>
        </p:sp>
        <p:sp>
          <p:nvSpPr>
            <p:cNvPr id="15" name="TextBox 20">
              <a:extLst>
                <a:ext uri="{FF2B5EF4-FFF2-40B4-BE49-F238E27FC236}">
                  <a16:creationId xmlns:a16="http://schemas.microsoft.com/office/drawing/2014/main" id="{37023F36-3CA6-0E2E-4945-FB4D01938716}"/>
                </a:ext>
              </a:extLst>
            </p:cNvPr>
            <p:cNvSpPr txBox="1"/>
            <p:nvPr/>
          </p:nvSpPr>
          <p:spPr>
            <a:xfrm>
              <a:off x="2148205" y="7504276"/>
              <a:ext cx="3948190" cy="34713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640"/>
                </a:lnSpc>
                <a:spcBef>
                  <a:spcPct val="0"/>
                </a:spcBef>
              </a:pPr>
              <a:r>
                <a:rPr lang="en-US" sz="2400" b="1" dirty="0">
                  <a:solidFill>
                    <a:srgbClr val="365B6D"/>
                  </a:solidFill>
                  <a:latin typeface="Clear Sans Regular Bold"/>
                  <a:cs typeface="Clear Sans Regular Bold"/>
                  <a:sym typeface="Clear Sans Regular Bold"/>
                </a:rPr>
                <a:t>Operational</a:t>
              </a:r>
            </a:p>
          </p:txBody>
        </p:sp>
      </p:grp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25001719-738E-B7DF-011F-6606B28C2DD3}"/>
              </a:ext>
            </a:extLst>
          </p:cNvPr>
          <p:cNvCxnSpPr/>
          <p:nvPr/>
        </p:nvCxnSpPr>
        <p:spPr>
          <a:xfrm>
            <a:off x="3786444" y="4227819"/>
            <a:ext cx="13356000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5DA769FC-FFC4-8116-830D-1FAA2A3DB356}"/>
              </a:ext>
            </a:extLst>
          </p:cNvPr>
          <p:cNvCxnSpPr/>
          <p:nvPr/>
        </p:nvCxnSpPr>
        <p:spPr>
          <a:xfrm>
            <a:off x="2762353" y="5870532"/>
            <a:ext cx="14400000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r Verbinder 18">
            <a:extLst>
              <a:ext uri="{FF2B5EF4-FFF2-40B4-BE49-F238E27FC236}">
                <a16:creationId xmlns:a16="http://schemas.microsoft.com/office/drawing/2014/main" id="{A0E93F73-9FD9-8385-9F57-FB56D24C484B}"/>
              </a:ext>
            </a:extLst>
          </p:cNvPr>
          <p:cNvCxnSpPr/>
          <p:nvPr/>
        </p:nvCxnSpPr>
        <p:spPr>
          <a:xfrm>
            <a:off x="1741681" y="7490124"/>
            <a:ext cx="15444000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feld 21">
            <a:extLst>
              <a:ext uri="{FF2B5EF4-FFF2-40B4-BE49-F238E27FC236}">
                <a16:creationId xmlns:a16="http://schemas.microsoft.com/office/drawing/2014/main" id="{CECD306E-3F4B-5C32-8850-F212BF92AD10}"/>
              </a:ext>
            </a:extLst>
          </p:cNvPr>
          <p:cNvSpPr txBox="1"/>
          <p:nvPr/>
        </p:nvSpPr>
        <p:spPr>
          <a:xfrm>
            <a:off x="6614897" y="3294293"/>
            <a:ext cx="62728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Canva Sans Bold"/>
              </a:rPr>
              <a:t>Set the overarching direction and vision.</a:t>
            </a:r>
            <a:endParaRPr lang="de-DE" sz="2400" dirty="0">
              <a:solidFill>
                <a:srgbClr val="000000"/>
              </a:solidFill>
              <a:latin typeface="Canva Sans Bold"/>
            </a:endParaRP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171F2D82-866C-6A1C-2E12-C07EAF903B46}"/>
              </a:ext>
            </a:extLst>
          </p:cNvPr>
          <p:cNvSpPr txBox="1"/>
          <p:nvPr/>
        </p:nvSpPr>
        <p:spPr>
          <a:xfrm>
            <a:off x="7467600" y="4818984"/>
            <a:ext cx="67794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Canva Sans Bold"/>
              </a:rPr>
              <a:t>Define competitive strategy within markets.</a:t>
            </a:r>
            <a:endParaRPr lang="de-DE" sz="2400" dirty="0">
              <a:solidFill>
                <a:srgbClr val="000000"/>
              </a:solidFill>
              <a:latin typeface="Canva Sans Bold"/>
            </a:endParaRP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552FB867-A111-BE6B-1B81-C4A966640C6F}"/>
              </a:ext>
            </a:extLst>
          </p:cNvPr>
          <p:cNvSpPr txBox="1"/>
          <p:nvPr/>
        </p:nvSpPr>
        <p:spPr>
          <a:xfrm>
            <a:off x="8252941" y="6372798"/>
            <a:ext cx="64860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Canva Sans Bold"/>
              </a:rPr>
              <a:t>Support business goals through expertise.</a:t>
            </a:r>
            <a:endParaRPr lang="de-DE" sz="2400" dirty="0">
              <a:solidFill>
                <a:srgbClr val="000000"/>
              </a:solidFill>
              <a:latin typeface="Canva Sans Bold"/>
            </a:endParaRP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F8132A56-40AB-D364-BA6A-F81392515396}"/>
              </a:ext>
            </a:extLst>
          </p:cNvPr>
          <p:cNvSpPr txBox="1"/>
          <p:nvPr/>
        </p:nvSpPr>
        <p:spPr>
          <a:xfrm>
            <a:off x="9498266" y="8073320"/>
            <a:ext cx="64860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Canva Sans Bold"/>
              </a:rPr>
              <a:t>Execute strategies through daily activities</a:t>
            </a:r>
            <a:endParaRPr lang="de-DE" sz="2400" dirty="0">
              <a:solidFill>
                <a:srgbClr val="000000"/>
              </a:solidFill>
              <a:latin typeface="Canva Sans Bold"/>
            </a:endParaRPr>
          </a:p>
        </p:txBody>
      </p:sp>
    </p:spTree>
    <p:extLst>
      <p:ext uri="{BB962C8B-B14F-4D97-AF65-F5344CB8AC3E}">
        <p14:creationId xmlns:p14="http://schemas.microsoft.com/office/powerpoint/2010/main" val="3838025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68BB3A0-98AD-94D0-C9BB-7891A99C0C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DB5DBC83-F880-E888-200B-BA978F8BAAAE}"/>
              </a:ext>
            </a:extLst>
          </p:cNvPr>
          <p:cNvSpPr/>
          <p:nvPr/>
        </p:nvSpPr>
        <p:spPr>
          <a:xfrm>
            <a:off x="15972614" y="1"/>
            <a:ext cx="2315386" cy="2452386"/>
          </a:xfrm>
          <a:custGeom>
            <a:avLst/>
            <a:gdLst/>
            <a:ahLst/>
            <a:cxnLst/>
            <a:rect l="l" t="t" r="r" b="b"/>
            <a:pathLst>
              <a:path w="3698575" h="3698575">
                <a:moveTo>
                  <a:pt x="0" y="0"/>
                </a:moveTo>
                <a:lnTo>
                  <a:pt x="3698575" y="0"/>
                </a:lnTo>
                <a:lnTo>
                  <a:pt x="3698575" y="3698575"/>
                </a:lnTo>
                <a:lnTo>
                  <a:pt x="0" y="369857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3" name="Freeform 3">
            <a:extLst>
              <a:ext uri="{FF2B5EF4-FFF2-40B4-BE49-F238E27FC236}">
                <a16:creationId xmlns:a16="http://schemas.microsoft.com/office/drawing/2014/main" id="{34341677-1CBE-ED68-458F-D0C89CF759A8}"/>
              </a:ext>
            </a:extLst>
          </p:cNvPr>
          <p:cNvSpPr/>
          <p:nvPr/>
        </p:nvSpPr>
        <p:spPr>
          <a:xfrm>
            <a:off x="16537681" y="351731"/>
            <a:ext cx="1494419" cy="1494419"/>
          </a:xfrm>
          <a:custGeom>
            <a:avLst/>
            <a:gdLst/>
            <a:ahLst/>
            <a:cxnLst/>
            <a:rect l="l" t="t" r="r" b="b"/>
            <a:pathLst>
              <a:path w="1494419" h="1494419">
                <a:moveTo>
                  <a:pt x="0" y="0"/>
                </a:moveTo>
                <a:lnTo>
                  <a:pt x="1494419" y="0"/>
                </a:lnTo>
                <a:lnTo>
                  <a:pt x="1494419" y="1494419"/>
                </a:lnTo>
                <a:lnTo>
                  <a:pt x="0" y="149441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40" name="TextBox 40">
            <a:extLst>
              <a:ext uri="{FF2B5EF4-FFF2-40B4-BE49-F238E27FC236}">
                <a16:creationId xmlns:a16="http://schemas.microsoft.com/office/drawing/2014/main" id="{957099D0-4202-9814-1F95-6B98262A537A}"/>
              </a:ext>
            </a:extLst>
          </p:cNvPr>
          <p:cNvSpPr txBox="1"/>
          <p:nvPr/>
        </p:nvSpPr>
        <p:spPr>
          <a:xfrm>
            <a:off x="744023" y="638808"/>
            <a:ext cx="14153084" cy="79072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6490"/>
              </a:lnSpc>
            </a:pPr>
            <a:r>
              <a:rPr lang="en-US" sz="5400" dirty="0">
                <a:solidFill>
                  <a:srgbClr val="000000"/>
                </a:solidFill>
                <a:latin typeface="Muli Ultra-Bold"/>
              </a:rPr>
              <a:t>Understanding the 4 Levels of Strategy </a:t>
            </a:r>
          </a:p>
        </p:txBody>
      </p:sp>
      <p:sp>
        <p:nvSpPr>
          <p:cNvPr id="53" name="TextBox 53">
            <a:extLst>
              <a:ext uri="{FF2B5EF4-FFF2-40B4-BE49-F238E27FC236}">
                <a16:creationId xmlns:a16="http://schemas.microsoft.com/office/drawing/2014/main" id="{5DDCB45B-F5C6-AE1E-4250-E1F2BA79855D}"/>
              </a:ext>
            </a:extLst>
          </p:cNvPr>
          <p:cNvSpPr txBox="1"/>
          <p:nvPr/>
        </p:nvSpPr>
        <p:spPr>
          <a:xfrm>
            <a:off x="744023" y="1494790"/>
            <a:ext cx="15391283" cy="4483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639"/>
              </a:lnSpc>
            </a:pPr>
            <a:r>
              <a:rPr lang="en-US" sz="2599" dirty="0">
                <a:solidFill>
                  <a:srgbClr val="000000"/>
                </a:solidFill>
                <a:latin typeface="Canva Sans Bold"/>
              </a:rPr>
              <a:t>From Corporate to Operational Strategy</a:t>
            </a:r>
          </a:p>
        </p:txBody>
      </p:sp>
      <p:sp>
        <p:nvSpPr>
          <p:cNvPr id="54" name="Freeform 54">
            <a:extLst>
              <a:ext uri="{FF2B5EF4-FFF2-40B4-BE49-F238E27FC236}">
                <a16:creationId xmlns:a16="http://schemas.microsoft.com/office/drawing/2014/main" id="{9A40330F-0468-2362-8C2A-5AA24B2FD7A0}"/>
              </a:ext>
            </a:extLst>
          </p:cNvPr>
          <p:cNvSpPr/>
          <p:nvPr/>
        </p:nvSpPr>
        <p:spPr>
          <a:xfrm>
            <a:off x="16537681" y="9345334"/>
            <a:ext cx="715269" cy="715269"/>
          </a:xfrm>
          <a:custGeom>
            <a:avLst/>
            <a:gdLst/>
            <a:ahLst/>
            <a:cxnLst/>
            <a:rect l="l" t="t" r="r" b="b"/>
            <a:pathLst>
              <a:path w="715269" h="715269">
                <a:moveTo>
                  <a:pt x="0" y="0"/>
                </a:moveTo>
                <a:lnTo>
                  <a:pt x="715269" y="0"/>
                </a:lnTo>
                <a:lnTo>
                  <a:pt x="715269" y="715268"/>
                </a:lnTo>
                <a:lnTo>
                  <a:pt x="0" y="715268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55" name="TextBox 55">
            <a:extLst>
              <a:ext uri="{FF2B5EF4-FFF2-40B4-BE49-F238E27FC236}">
                <a16:creationId xmlns:a16="http://schemas.microsoft.com/office/drawing/2014/main" id="{09A06DB3-60FD-7906-A5BE-11831659E413}"/>
              </a:ext>
            </a:extLst>
          </p:cNvPr>
          <p:cNvSpPr txBox="1"/>
          <p:nvPr/>
        </p:nvSpPr>
        <p:spPr>
          <a:xfrm>
            <a:off x="13352761" y="9595784"/>
            <a:ext cx="3085951" cy="46481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780"/>
              </a:lnSpc>
            </a:pPr>
            <a:r>
              <a:rPr lang="en-US" sz="2700">
                <a:solidFill>
                  <a:srgbClr val="000000"/>
                </a:solidFill>
                <a:latin typeface="Canva Sans Bold"/>
              </a:rPr>
              <a:t>StrategyPunk.com</a:t>
            </a:r>
          </a:p>
        </p:txBody>
      </p:sp>
      <p:grpSp>
        <p:nvGrpSpPr>
          <p:cNvPr id="16" name="Gruppieren 15">
            <a:extLst>
              <a:ext uri="{FF2B5EF4-FFF2-40B4-BE49-F238E27FC236}">
                <a16:creationId xmlns:a16="http://schemas.microsoft.com/office/drawing/2014/main" id="{7E7E476F-BB02-9388-D8DA-308796CAAF7A}"/>
              </a:ext>
            </a:extLst>
          </p:cNvPr>
          <p:cNvGrpSpPr/>
          <p:nvPr/>
        </p:nvGrpSpPr>
        <p:grpSpPr>
          <a:xfrm>
            <a:off x="744023" y="2171700"/>
            <a:ext cx="8610600" cy="6888561"/>
            <a:chOff x="914400" y="2764109"/>
            <a:chExt cx="6415800" cy="5587103"/>
          </a:xfrm>
        </p:grpSpPr>
        <p:grpSp>
          <p:nvGrpSpPr>
            <p:cNvPr id="5" name="Group 2">
              <a:extLst>
                <a:ext uri="{FF2B5EF4-FFF2-40B4-BE49-F238E27FC236}">
                  <a16:creationId xmlns:a16="http://schemas.microsoft.com/office/drawing/2014/main" id="{8E713FFD-F777-4ACE-36E2-B642D704BD7B}"/>
                </a:ext>
              </a:extLst>
            </p:cNvPr>
            <p:cNvGrpSpPr/>
            <p:nvPr/>
          </p:nvGrpSpPr>
          <p:grpSpPr>
            <a:xfrm>
              <a:off x="2428750" y="4486438"/>
              <a:ext cx="3387098" cy="1226512"/>
              <a:chOff x="0" y="0"/>
              <a:chExt cx="3503685" cy="1268730"/>
            </a:xfrm>
          </p:grpSpPr>
          <p:sp>
            <p:nvSpPr>
              <p:cNvPr id="6" name="Freeform 3">
                <a:extLst>
                  <a:ext uri="{FF2B5EF4-FFF2-40B4-BE49-F238E27FC236}">
                    <a16:creationId xmlns:a16="http://schemas.microsoft.com/office/drawing/2014/main" id="{A376030B-AF12-E7E6-9A7D-A63F0704EDB0}"/>
                  </a:ext>
                </a:extLst>
              </p:cNvPr>
              <p:cNvSpPr/>
              <p:nvPr/>
            </p:nvSpPr>
            <p:spPr>
              <a:xfrm>
                <a:off x="0" y="0"/>
                <a:ext cx="3503685" cy="1268730"/>
              </a:xfrm>
              <a:custGeom>
                <a:avLst/>
                <a:gdLst/>
                <a:ahLst/>
                <a:cxnLst/>
                <a:rect l="l" t="t" r="r" b="b"/>
                <a:pathLst>
                  <a:path w="3503685" h="1268730">
                    <a:moveTo>
                      <a:pt x="735330" y="0"/>
                    </a:moveTo>
                    <a:lnTo>
                      <a:pt x="0" y="1268730"/>
                    </a:lnTo>
                    <a:lnTo>
                      <a:pt x="3503685" y="1268730"/>
                    </a:lnTo>
                    <a:lnTo>
                      <a:pt x="2768355" y="0"/>
                    </a:lnTo>
                    <a:close/>
                  </a:path>
                </a:pathLst>
              </a:custGeom>
              <a:solidFill>
                <a:srgbClr val="3A96DF">
                  <a:alpha val="60000"/>
                </a:srgbClr>
              </a:solidFill>
            </p:spPr>
          </p:sp>
        </p:grpSp>
        <p:sp>
          <p:nvSpPr>
            <p:cNvPr id="7" name="Freeform 4">
              <a:extLst>
                <a:ext uri="{FF2B5EF4-FFF2-40B4-BE49-F238E27FC236}">
                  <a16:creationId xmlns:a16="http://schemas.microsoft.com/office/drawing/2014/main" id="{A411F4A4-5BB3-0674-C264-215AC380593A}"/>
                </a:ext>
              </a:extLst>
            </p:cNvPr>
            <p:cNvSpPr/>
            <p:nvPr/>
          </p:nvSpPr>
          <p:spPr>
            <a:xfrm>
              <a:off x="3181323" y="2764109"/>
              <a:ext cx="1881953" cy="1629710"/>
            </a:xfrm>
            <a:custGeom>
              <a:avLst/>
              <a:gdLst/>
              <a:ahLst/>
              <a:cxnLst/>
              <a:rect l="l" t="t" r="r" b="b"/>
              <a:pathLst>
                <a:path w="1881953" h="1629710">
                  <a:moveTo>
                    <a:pt x="0" y="0"/>
                  </a:moveTo>
                  <a:lnTo>
                    <a:pt x="1881953" y="0"/>
                  </a:lnTo>
                  <a:lnTo>
                    <a:pt x="1881953" y="1629710"/>
                  </a:lnTo>
                  <a:lnTo>
                    <a:pt x="0" y="162971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7">
                <a:alphaModFix amt="40000"/>
                <a:extLs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a:blipFill>
          </p:spPr>
        </p:sp>
        <p:grpSp>
          <p:nvGrpSpPr>
            <p:cNvPr id="8" name="Group 5">
              <a:extLst>
                <a:ext uri="{FF2B5EF4-FFF2-40B4-BE49-F238E27FC236}">
                  <a16:creationId xmlns:a16="http://schemas.microsoft.com/office/drawing/2014/main" id="{AC13607C-0545-1785-63BE-BC6EC8512623}"/>
                </a:ext>
              </a:extLst>
            </p:cNvPr>
            <p:cNvGrpSpPr/>
            <p:nvPr/>
          </p:nvGrpSpPr>
          <p:grpSpPr>
            <a:xfrm>
              <a:off x="1682857" y="5805569"/>
              <a:ext cx="4878886" cy="1226512"/>
              <a:chOff x="0" y="0"/>
              <a:chExt cx="5046821" cy="1268730"/>
            </a:xfrm>
          </p:grpSpPr>
          <p:sp>
            <p:nvSpPr>
              <p:cNvPr id="9" name="Freeform 6">
                <a:extLst>
                  <a:ext uri="{FF2B5EF4-FFF2-40B4-BE49-F238E27FC236}">
                    <a16:creationId xmlns:a16="http://schemas.microsoft.com/office/drawing/2014/main" id="{6F7B11FD-423A-5C4F-C0ED-30F08506B140}"/>
                  </a:ext>
                </a:extLst>
              </p:cNvPr>
              <p:cNvSpPr/>
              <p:nvPr/>
            </p:nvSpPr>
            <p:spPr>
              <a:xfrm>
                <a:off x="0" y="0"/>
                <a:ext cx="5046821" cy="1268730"/>
              </a:xfrm>
              <a:custGeom>
                <a:avLst/>
                <a:gdLst/>
                <a:ahLst/>
                <a:cxnLst/>
                <a:rect l="l" t="t" r="r" b="b"/>
                <a:pathLst>
                  <a:path w="5046821" h="1268730">
                    <a:moveTo>
                      <a:pt x="735330" y="0"/>
                    </a:moveTo>
                    <a:lnTo>
                      <a:pt x="0" y="1268730"/>
                    </a:lnTo>
                    <a:lnTo>
                      <a:pt x="5046821" y="1268730"/>
                    </a:lnTo>
                    <a:lnTo>
                      <a:pt x="4311491" y="0"/>
                    </a:lnTo>
                    <a:close/>
                  </a:path>
                </a:pathLst>
              </a:custGeom>
              <a:solidFill>
                <a:srgbClr val="43C386">
                  <a:alpha val="69804"/>
                </a:srgbClr>
              </a:solidFill>
            </p:spPr>
          </p:sp>
        </p:grpSp>
        <p:grpSp>
          <p:nvGrpSpPr>
            <p:cNvPr id="10" name="Group 11">
              <a:extLst>
                <a:ext uri="{FF2B5EF4-FFF2-40B4-BE49-F238E27FC236}">
                  <a16:creationId xmlns:a16="http://schemas.microsoft.com/office/drawing/2014/main" id="{C4E1D59C-68C1-FCF9-A453-0008CABCAD08}"/>
                </a:ext>
              </a:extLst>
            </p:cNvPr>
            <p:cNvGrpSpPr/>
            <p:nvPr/>
          </p:nvGrpSpPr>
          <p:grpSpPr>
            <a:xfrm>
              <a:off x="914400" y="7124700"/>
              <a:ext cx="6415800" cy="1226512"/>
              <a:chOff x="0" y="0"/>
              <a:chExt cx="6636637" cy="1268730"/>
            </a:xfrm>
          </p:grpSpPr>
          <p:sp>
            <p:nvSpPr>
              <p:cNvPr id="11" name="Freeform 12">
                <a:extLst>
                  <a:ext uri="{FF2B5EF4-FFF2-40B4-BE49-F238E27FC236}">
                    <a16:creationId xmlns:a16="http://schemas.microsoft.com/office/drawing/2014/main" id="{9BF6A3C0-0C1B-F5EA-A3D8-3B3F6B2CE06D}"/>
                  </a:ext>
                </a:extLst>
              </p:cNvPr>
              <p:cNvSpPr/>
              <p:nvPr/>
            </p:nvSpPr>
            <p:spPr>
              <a:xfrm>
                <a:off x="0" y="0"/>
                <a:ext cx="6636637" cy="1268730"/>
              </a:xfrm>
              <a:custGeom>
                <a:avLst/>
                <a:gdLst/>
                <a:ahLst/>
                <a:cxnLst/>
                <a:rect l="l" t="t" r="r" b="b"/>
                <a:pathLst>
                  <a:path w="6636637" h="1268730">
                    <a:moveTo>
                      <a:pt x="735330" y="0"/>
                    </a:moveTo>
                    <a:lnTo>
                      <a:pt x="0" y="1268730"/>
                    </a:lnTo>
                    <a:lnTo>
                      <a:pt x="6636637" y="1268730"/>
                    </a:lnTo>
                    <a:lnTo>
                      <a:pt x="5901307" y="0"/>
                    </a:lnTo>
                    <a:close/>
                  </a:path>
                </a:pathLst>
              </a:custGeom>
              <a:solidFill>
                <a:srgbClr val="FDCB1E">
                  <a:alpha val="80000"/>
                </a:srgbClr>
              </a:solidFill>
            </p:spPr>
          </p:sp>
        </p:grpSp>
        <p:sp>
          <p:nvSpPr>
            <p:cNvPr id="12" name="TextBox 17">
              <a:extLst>
                <a:ext uri="{FF2B5EF4-FFF2-40B4-BE49-F238E27FC236}">
                  <a16:creationId xmlns:a16="http://schemas.microsoft.com/office/drawing/2014/main" id="{37E7EE5E-B2EB-D707-F39C-AB365E3D82FE}"/>
                </a:ext>
              </a:extLst>
            </p:cNvPr>
            <p:cNvSpPr txBox="1"/>
            <p:nvPr/>
          </p:nvSpPr>
          <p:spPr>
            <a:xfrm>
              <a:off x="3181323" y="3688263"/>
              <a:ext cx="1881953" cy="347139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algn="ctr">
                <a:lnSpc>
                  <a:spcPts val="3640"/>
                </a:lnSpc>
                <a:spcBef>
                  <a:spcPct val="0"/>
                </a:spcBef>
              </a:pPr>
              <a:r>
                <a:rPr lang="en-US" sz="2400" b="1" dirty="0">
                  <a:solidFill>
                    <a:srgbClr val="365B6D"/>
                  </a:solidFill>
                  <a:latin typeface="Clear Sans Regular Bold"/>
                  <a:ea typeface="Clear Sans Regular Bold"/>
                  <a:cs typeface="Clear Sans Regular Bold"/>
                  <a:sym typeface="Clear Sans Regular Bold"/>
                </a:rPr>
                <a:t>Corporate</a:t>
              </a:r>
            </a:p>
          </p:txBody>
        </p:sp>
        <p:sp>
          <p:nvSpPr>
            <p:cNvPr id="13" name="TextBox 18">
              <a:extLst>
                <a:ext uri="{FF2B5EF4-FFF2-40B4-BE49-F238E27FC236}">
                  <a16:creationId xmlns:a16="http://schemas.microsoft.com/office/drawing/2014/main" id="{0215F8D6-009C-D4C1-4CFD-6ED89BCB36EA}"/>
                </a:ext>
              </a:extLst>
            </p:cNvPr>
            <p:cNvSpPr txBox="1"/>
            <p:nvPr/>
          </p:nvSpPr>
          <p:spPr>
            <a:xfrm>
              <a:off x="3079513" y="4866014"/>
              <a:ext cx="2085573" cy="34713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640"/>
                </a:lnSpc>
                <a:spcBef>
                  <a:spcPct val="0"/>
                </a:spcBef>
              </a:pPr>
              <a:r>
                <a:rPr lang="en-US" sz="2800" b="1" dirty="0">
                  <a:solidFill>
                    <a:srgbClr val="365B6D"/>
                  </a:solidFill>
                  <a:latin typeface="Clear Sans Regular Bold"/>
                  <a:ea typeface="Clear Sans Regular Bold"/>
                  <a:cs typeface="Clear Sans Regular Bold"/>
                  <a:sym typeface="Clear Sans Regular Bold"/>
                </a:rPr>
                <a:t> </a:t>
              </a:r>
              <a:r>
                <a:rPr lang="en-US" sz="2400" b="1" dirty="0">
                  <a:solidFill>
                    <a:srgbClr val="365B6D"/>
                  </a:solidFill>
                  <a:latin typeface="Clear Sans Regular Bold"/>
                  <a:cs typeface="Clear Sans Regular Bold"/>
                  <a:sym typeface="Clear Sans Regular Bold"/>
                </a:rPr>
                <a:t>Business</a:t>
              </a:r>
            </a:p>
          </p:txBody>
        </p:sp>
        <p:sp>
          <p:nvSpPr>
            <p:cNvPr id="14" name="TextBox 19">
              <a:extLst>
                <a:ext uri="{FF2B5EF4-FFF2-40B4-BE49-F238E27FC236}">
                  <a16:creationId xmlns:a16="http://schemas.microsoft.com/office/drawing/2014/main" id="{94E2D110-F0D9-10DC-D933-72DF14ABF4E3}"/>
                </a:ext>
              </a:extLst>
            </p:cNvPr>
            <p:cNvSpPr txBox="1"/>
            <p:nvPr/>
          </p:nvSpPr>
          <p:spPr>
            <a:xfrm>
              <a:off x="2614474" y="6185145"/>
              <a:ext cx="3015650" cy="34713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640"/>
                </a:lnSpc>
                <a:spcBef>
                  <a:spcPct val="0"/>
                </a:spcBef>
              </a:pPr>
              <a:r>
                <a:rPr lang="en-US" sz="2400" b="1" dirty="0">
                  <a:solidFill>
                    <a:srgbClr val="365B6D"/>
                  </a:solidFill>
                  <a:latin typeface="Clear Sans Regular Bold"/>
                  <a:cs typeface="Clear Sans Regular Bold"/>
                  <a:sym typeface="Clear Sans Regular Bold"/>
                </a:rPr>
                <a:t>Functional</a:t>
              </a:r>
            </a:p>
          </p:txBody>
        </p:sp>
        <p:sp>
          <p:nvSpPr>
            <p:cNvPr id="15" name="TextBox 20">
              <a:extLst>
                <a:ext uri="{FF2B5EF4-FFF2-40B4-BE49-F238E27FC236}">
                  <a16:creationId xmlns:a16="http://schemas.microsoft.com/office/drawing/2014/main" id="{BC32B95E-5E3D-DC33-B16D-31E9A2709F71}"/>
                </a:ext>
              </a:extLst>
            </p:cNvPr>
            <p:cNvSpPr txBox="1"/>
            <p:nvPr/>
          </p:nvSpPr>
          <p:spPr>
            <a:xfrm>
              <a:off x="2148205" y="7504276"/>
              <a:ext cx="3948190" cy="34713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640"/>
                </a:lnSpc>
                <a:spcBef>
                  <a:spcPct val="0"/>
                </a:spcBef>
              </a:pPr>
              <a:r>
                <a:rPr lang="en-US" sz="2400" b="1" dirty="0">
                  <a:solidFill>
                    <a:srgbClr val="365B6D"/>
                  </a:solidFill>
                  <a:latin typeface="Clear Sans Regular Bold"/>
                  <a:cs typeface="Clear Sans Regular Bold"/>
                  <a:sym typeface="Clear Sans Regular Bold"/>
                </a:rPr>
                <a:t>Operational</a:t>
              </a:r>
            </a:p>
          </p:txBody>
        </p:sp>
      </p:grp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E1CC9524-0435-DF6C-5EFD-105E5AD613D7}"/>
              </a:ext>
            </a:extLst>
          </p:cNvPr>
          <p:cNvCxnSpPr/>
          <p:nvPr/>
        </p:nvCxnSpPr>
        <p:spPr>
          <a:xfrm>
            <a:off x="3786444" y="4227819"/>
            <a:ext cx="13356000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2C3BF875-DE1B-8347-E2F3-4084F44CEAF4}"/>
              </a:ext>
            </a:extLst>
          </p:cNvPr>
          <p:cNvCxnSpPr/>
          <p:nvPr/>
        </p:nvCxnSpPr>
        <p:spPr>
          <a:xfrm>
            <a:off x="2762353" y="5870532"/>
            <a:ext cx="14400000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r Verbinder 18">
            <a:extLst>
              <a:ext uri="{FF2B5EF4-FFF2-40B4-BE49-F238E27FC236}">
                <a16:creationId xmlns:a16="http://schemas.microsoft.com/office/drawing/2014/main" id="{59DAA62F-C13C-DD6A-C88C-76AECB8FA5F7}"/>
              </a:ext>
            </a:extLst>
          </p:cNvPr>
          <p:cNvCxnSpPr/>
          <p:nvPr/>
        </p:nvCxnSpPr>
        <p:spPr>
          <a:xfrm>
            <a:off x="1741681" y="7490124"/>
            <a:ext cx="15444000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feld 21">
            <a:extLst>
              <a:ext uri="{FF2B5EF4-FFF2-40B4-BE49-F238E27FC236}">
                <a16:creationId xmlns:a16="http://schemas.microsoft.com/office/drawing/2014/main" id="{9D003636-5D9A-3CE4-318B-BDA7A06542EA}"/>
              </a:ext>
            </a:extLst>
          </p:cNvPr>
          <p:cNvSpPr txBox="1"/>
          <p:nvPr/>
        </p:nvSpPr>
        <p:spPr>
          <a:xfrm>
            <a:off x="6514319" y="3146322"/>
            <a:ext cx="96919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Canva Sans Bold"/>
              </a:rPr>
              <a:t>Corporate-level strategy sets the organization's overarching direction, vision, and resource allocation.</a:t>
            </a:r>
            <a:endParaRPr lang="de-DE" sz="2000" dirty="0">
              <a:solidFill>
                <a:srgbClr val="000000"/>
              </a:solidFill>
              <a:latin typeface="Canva Sans Bold"/>
            </a:endParaRP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02173143-3693-FAB8-BF6D-CF7481A1B8C9}"/>
              </a:ext>
            </a:extLst>
          </p:cNvPr>
          <p:cNvSpPr txBox="1"/>
          <p:nvPr/>
        </p:nvSpPr>
        <p:spPr>
          <a:xfrm>
            <a:off x="7322221" y="4722914"/>
            <a:ext cx="100686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Canva Sans Bold"/>
              </a:rPr>
              <a:t>Business-level strategy determines how each unit competes in its market, focusing on differentiation and competitive advantage.</a:t>
            </a:r>
            <a:endParaRPr lang="de-DE" sz="2000" dirty="0">
              <a:solidFill>
                <a:srgbClr val="000000"/>
              </a:solidFill>
              <a:latin typeface="Canva Sans Bold"/>
            </a:endParaRP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DFC4E226-77F1-A9FF-4336-3A733F71E14C}"/>
              </a:ext>
            </a:extLst>
          </p:cNvPr>
          <p:cNvSpPr txBox="1"/>
          <p:nvPr/>
        </p:nvSpPr>
        <p:spPr>
          <a:xfrm>
            <a:off x="8284881" y="6299506"/>
            <a:ext cx="90000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Canva Sans Bold"/>
              </a:rPr>
              <a:t>Functional-level strategy enables departments to support business goals with specialized knowledge and operational efficiency.</a:t>
            </a:r>
            <a:endParaRPr lang="de-DE" sz="2000" dirty="0">
              <a:solidFill>
                <a:srgbClr val="000000"/>
              </a:solidFill>
              <a:latin typeface="Canva Sans Bold"/>
            </a:endParaRP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F5D8E81B-5B05-55AE-8A4D-8459D6B23041}"/>
              </a:ext>
            </a:extLst>
          </p:cNvPr>
          <p:cNvSpPr txBox="1"/>
          <p:nvPr/>
        </p:nvSpPr>
        <p:spPr>
          <a:xfrm>
            <a:off x="9155087" y="7876097"/>
            <a:ext cx="83888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Canva Sans Bold"/>
              </a:rPr>
              <a:t>Operational-level strategy ensures that day-to-day activities align with higher-level strategic objectives, enabling smooth execution.</a:t>
            </a:r>
            <a:endParaRPr lang="de-DE" sz="2000" dirty="0">
              <a:solidFill>
                <a:srgbClr val="000000"/>
              </a:solidFill>
              <a:latin typeface="Canva Sans Bold"/>
            </a:endParaRPr>
          </a:p>
        </p:txBody>
      </p:sp>
    </p:spTree>
    <p:extLst>
      <p:ext uri="{BB962C8B-B14F-4D97-AF65-F5344CB8AC3E}">
        <p14:creationId xmlns:p14="http://schemas.microsoft.com/office/powerpoint/2010/main" val="23542819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144</Words>
  <Application>Microsoft Office PowerPoint</Application>
  <PresentationFormat>Benutzerdefiniert</PresentationFormat>
  <Paragraphs>29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9" baseType="lpstr">
      <vt:lpstr>Muli Ultra-Bold</vt:lpstr>
      <vt:lpstr>Arial</vt:lpstr>
      <vt:lpstr>Calibri</vt:lpstr>
      <vt:lpstr>Canva Sans Bold</vt:lpstr>
      <vt:lpstr>Clear Sans Regular Bold</vt:lpstr>
      <vt:lpstr>Office Theme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StrategyPunk.com - 4 Levels of Strategy</dc:title>
  <dc:creator>StrategyPunk.com</dc:creator>
  <cp:lastModifiedBy>Thomas Kriete</cp:lastModifiedBy>
  <cp:revision>11</cp:revision>
  <dcterms:created xsi:type="dcterms:W3CDTF">2006-08-16T00:00:00Z</dcterms:created>
  <dcterms:modified xsi:type="dcterms:W3CDTF">2024-10-05T17:14:54Z</dcterms:modified>
  <dc:identifier>DAFs1ugOQp4</dc:identifier>
</cp:coreProperties>
</file>