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8" r:id="rId2"/>
    <p:sldId id="279" r:id="rId3"/>
    <p:sldId id="281" r:id="rId4"/>
    <p:sldId id="282" r:id="rId5"/>
  </p:sldIdLst>
  <p:sldSz cx="18288000" cy="10287000"/>
  <p:notesSz cx="6858000" cy="9144000"/>
  <p:embeddedFontLst>
    <p:embeddedFont>
      <p:font typeface="Canva Sans Bold" panose="020B0604020202020204" charset="0"/>
      <p:regular r:id="rId6"/>
    </p:embeddedFont>
    <p:embeddedFont>
      <p:font typeface="Muli Ultra-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392F"/>
    <a:srgbClr val="F29B26"/>
    <a:srgbClr val="1EA185"/>
    <a:srgbClr val="9BBB5C"/>
    <a:srgbClr val="1F497D"/>
    <a:srgbClr val="4E4E4E"/>
    <a:srgbClr val="EEFEAB"/>
    <a:srgbClr val="FCF2BC"/>
    <a:srgbClr val="EA310F"/>
    <a:srgbClr val="F4B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51C834-105E-8CC2-2DD6-9AE1E95CA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1B08DC44-E6A8-F7BC-7AD2-4567E7EFDC64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TOWS Matrix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76476A8A-49A8-2056-51A7-9B000F194637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Framework for Decision-Making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DE648E94-BAA5-1DF8-9D63-C5018D2B5731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3606DFFE-F8E4-DB08-7B1E-D6CF64E334F0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72E0690-D37D-951A-581A-05C226A9B6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57400" y="2242522"/>
            <a:ext cx="828000" cy="82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11F04F8-13D5-0C3F-7251-B5C5DC1535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4CD0F1C-AF75-30A3-57FF-7F02421915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452D3C3-FDD8-46B1-594E-62AE535F1B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BDD890B-77B9-DA05-0CA0-4FC2064A647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BAD388F6-531D-7285-5EDB-72BF242A6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985649"/>
              </p:ext>
            </p:extLst>
          </p:nvPr>
        </p:nvGraphicFramePr>
        <p:xfrm>
          <a:off x="457199" y="2929414"/>
          <a:ext cx="17027877" cy="5400000"/>
        </p:xfrm>
        <a:graphic>
          <a:graphicData uri="http://schemas.openxmlformats.org/drawingml/2006/table">
            <a:tbl>
              <a:tblPr/>
              <a:tblGrid>
                <a:gridCol w="5675959">
                  <a:extLst>
                    <a:ext uri="{9D8B030D-6E8A-4147-A177-3AD203B41FA5}">
                      <a16:colId xmlns:a16="http://schemas.microsoft.com/office/drawing/2014/main" val="248572450"/>
                    </a:ext>
                  </a:extLst>
                </a:gridCol>
                <a:gridCol w="5675959">
                  <a:extLst>
                    <a:ext uri="{9D8B030D-6E8A-4147-A177-3AD203B41FA5}">
                      <a16:colId xmlns:a16="http://schemas.microsoft.com/office/drawing/2014/main" val="4085337167"/>
                    </a:ext>
                  </a:extLst>
                </a:gridCol>
                <a:gridCol w="5675959">
                  <a:extLst>
                    <a:ext uri="{9D8B030D-6E8A-4147-A177-3AD203B41FA5}">
                      <a16:colId xmlns:a16="http://schemas.microsoft.com/office/drawing/2014/main" val="892853960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Opportunities</a:t>
                      </a:r>
                      <a:r>
                        <a:rPr lang="de-DE" sz="3200" b="1" dirty="0"/>
                        <a:t> (External)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Threats</a:t>
                      </a:r>
                      <a:r>
                        <a:rPr lang="de-DE" sz="3200" b="1" dirty="0"/>
                        <a:t> (External)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5373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Strengths</a:t>
                      </a:r>
                      <a:r>
                        <a:rPr lang="de-DE" sz="3200" b="1" dirty="0"/>
                        <a:t> (Internal)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SO Strategies</a:t>
                      </a:r>
                    </a:p>
                    <a:p>
                      <a:pPr algn="ctr"/>
                      <a:r>
                        <a:rPr lang="en-US" sz="3200" dirty="0"/>
                        <a:t>Use strengths to capitalize on opportunities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ST Strategies</a:t>
                      </a:r>
                    </a:p>
                    <a:p>
                      <a:pPr algn="ctr"/>
                      <a:r>
                        <a:rPr lang="en-US" sz="3200" dirty="0"/>
                        <a:t>Use strengths to mitigate </a:t>
                      </a:r>
                    </a:p>
                    <a:p>
                      <a:pPr algn="ctr"/>
                      <a:r>
                        <a:rPr lang="en-US" sz="3200" dirty="0"/>
                        <a:t>threats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756362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Weaknesses</a:t>
                      </a:r>
                      <a:r>
                        <a:rPr lang="de-DE" sz="3200" b="1" dirty="0"/>
                        <a:t> (Internal)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WO Strategies</a:t>
                      </a:r>
                    </a:p>
                    <a:p>
                      <a:pPr algn="ctr"/>
                      <a:r>
                        <a:rPr lang="en-US" sz="3200" dirty="0"/>
                        <a:t>Overcome weaknesses by taking advantage of opportunities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WT Strategies</a:t>
                      </a:r>
                    </a:p>
                    <a:p>
                      <a:pPr algn="ctr"/>
                      <a:r>
                        <a:rPr lang="en-US" sz="3200" dirty="0"/>
                        <a:t>Minimize weaknesses to avoid threats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9652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60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E190B7-39F2-CD6B-9BCB-F1A9C34BA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283E3A80-0CC1-EDCC-5C29-42E340955F7B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TOWS Matrix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413B4B2E-BDB0-2017-3A3A-0AC214425EC0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Framework for Decision-Making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A17E1EE1-FD8A-0055-2905-432E2C665CC1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1A7F6C6D-9B77-21E8-52FD-1F566BF31913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1034BD5-76A5-7266-36F2-E12874CAA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57400" y="2242522"/>
            <a:ext cx="828000" cy="82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15A368A-4FB1-FE2F-B7CD-1B6EA9DE63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5F9CBC76-0EA0-60B1-9AF7-5E394A7A15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0738FBC-1592-799F-88FD-0592E631BF9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1314EB8-626E-E8AE-EC67-4C56C773CA2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C37AEF6-8FA0-E7AD-09EC-94E144ED2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764852"/>
              </p:ext>
            </p:extLst>
          </p:nvPr>
        </p:nvGraphicFramePr>
        <p:xfrm>
          <a:off x="457199" y="2929414"/>
          <a:ext cx="17027877" cy="5400000"/>
        </p:xfrm>
        <a:graphic>
          <a:graphicData uri="http://schemas.openxmlformats.org/drawingml/2006/table">
            <a:tbl>
              <a:tblPr/>
              <a:tblGrid>
                <a:gridCol w="5675959">
                  <a:extLst>
                    <a:ext uri="{9D8B030D-6E8A-4147-A177-3AD203B41FA5}">
                      <a16:colId xmlns:a16="http://schemas.microsoft.com/office/drawing/2014/main" val="248572450"/>
                    </a:ext>
                  </a:extLst>
                </a:gridCol>
                <a:gridCol w="5675959">
                  <a:extLst>
                    <a:ext uri="{9D8B030D-6E8A-4147-A177-3AD203B41FA5}">
                      <a16:colId xmlns:a16="http://schemas.microsoft.com/office/drawing/2014/main" val="4085337167"/>
                    </a:ext>
                  </a:extLst>
                </a:gridCol>
                <a:gridCol w="5675959">
                  <a:extLst>
                    <a:ext uri="{9D8B030D-6E8A-4147-A177-3AD203B41FA5}">
                      <a16:colId xmlns:a16="http://schemas.microsoft.com/office/drawing/2014/main" val="892853960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Opportunities</a:t>
                      </a:r>
                      <a:r>
                        <a:rPr lang="de-DE" sz="3200" b="1" dirty="0"/>
                        <a:t> (External)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Threats</a:t>
                      </a:r>
                      <a:r>
                        <a:rPr lang="de-DE" sz="3200" b="1" dirty="0"/>
                        <a:t> (External)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39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5373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Strengths</a:t>
                      </a:r>
                      <a:r>
                        <a:rPr lang="de-DE" sz="3200" b="1" dirty="0"/>
                        <a:t> (Internal)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SO Strategies</a:t>
                      </a:r>
                    </a:p>
                    <a:p>
                      <a:pPr algn="ctr"/>
                      <a:r>
                        <a:rPr lang="en-US" sz="3200" dirty="0"/>
                        <a:t>Use strengths to capitalize on opportunities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ST Strategies</a:t>
                      </a:r>
                    </a:p>
                    <a:p>
                      <a:pPr algn="ctr"/>
                      <a:r>
                        <a:rPr lang="en-US" sz="3200" dirty="0"/>
                        <a:t>Use strengths to mitigate </a:t>
                      </a:r>
                    </a:p>
                    <a:p>
                      <a:pPr algn="ctr"/>
                      <a:r>
                        <a:rPr lang="en-US" sz="3200" dirty="0"/>
                        <a:t>threats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756362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Weaknesses</a:t>
                      </a:r>
                      <a:r>
                        <a:rPr lang="de-DE" sz="3200" b="1" dirty="0"/>
                        <a:t> (Internal)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1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WO Strategies</a:t>
                      </a:r>
                    </a:p>
                    <a:p>
                      <a:pPr algn="ctr"/>
                      <a:r>
                        <a:rPr lang="en-US" sz="3200" dirty="0"/>
                        <a:t>Overcome weaknesses by taking advantage of opportunities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WT Strategies</a:t>
                      </a:r>
                    </a:p>
                    <a:p>
                      <a:pPr algn="ctr"/>
                      <a:r>
                        <a:rPr lang="en-US" sz="3200" dirty="0"/>
                        <a:t>Minimize weaknesses to avoid threats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9652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52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767B4D-B9A7-3609-1F85-6A1A4704A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CA0A2AA2-92BD-9397-2F1A-3C05865456E0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TOWS Matrix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74EE82C0-5B89-7148-2BD2-D630D6F5140D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Framework for Decision-Making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E3F86B95-ED5D-6B11-A0A6-4A16A4D882C3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A356C14C-DA07-E2E2-A118-E723C53E153F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A4FA42A-77CF-6918-477C-CB98B5E9F6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57400" y="2242522"/>
            <a:ext cx="828000" cy="82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B6A43E9-156A-352E-B48F-D3A026D5B1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30E1D0E3-37CE-9834-86C4-9209A56AE6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A4FABF3-1F9A-FAB6-504C-E72F42B8D0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AF85BD3-B63E-1D27-C802-5A77319DCEB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19B135FC-5FEA-6795-8F9F-DBF9C29EB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277141"/>
              </p:ext>
            </p:extLst>
          </p:nvPr>
        </p:nvGraphicFramePr>
        <p:xfrm>
          <a:off x="457199" y="2929414"/>
          <a:ext cx="17027877" cy="5400000"/>
        </p:xfrm>
        <a:graphic>
          <a:graphicData uri="http://schemas.openxmlformats.org/drawingml/2006/table">
            <a:tbl>
              <a:tblPr/>
              <a:tblGrid>
                <a:gridCol w="5675959">
                  <a:extLst>
                    <a:ext uri="{9D8B030D-6E8A-4147-A177-3AD203B41FA5}">
                      <a16:colId xmlns:a16="http://schemas.microsoft.com/office/drawing/2014/main" val="248572450"/>
                    </a:ext>
                  </a:extLst>
                </a:gridCol>
                <a:gridCol w="5675959">
                  <a:extLst>
                    <a:ext uri="{9D8B030D-6E8A-4147-A177-3AD203B41FA5}">
                      <a16:colId xmlns:a16="http://schemas.microsoft.com/office/drawing/2014/main" val="4085337167"/>
                    </a:ext>
                  </a:extLst>
                </a:gridCol>
                <a:gridCol w="5675959">
                  <a:extLst>
                    <a:ext uri="{9D8B030D-6E8A-4147-A177-3AD203B41FA5}">
                      <a16:colId xmlns:a16="http://schemas.microsoft.com/office/drawing/2014/main" val="892853960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Opportunities</a:t>
                      </a:r>
                      <a:r>
                        <a:rPr lang="de-DE" sz="3200" b="1" dirty="0"/>
                        <a:t> (External)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Threats</a:t>
                      </a:r>
                      <a:r>
                        <a:rPr lang="de-DE" sz="3200" b="1" dirty="0"/>
                        <a:t> (External)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39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5373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Strengths</a:t>
                      </a:r>
                      <a:r>
                        <a:rPr lang="de-DE" sz="3200" b="1" dirty="0"/>
                        <a:t> (Internal)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74638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consetetur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sadipscing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elitr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2746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consetetur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sadipscing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elitr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74638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consetetur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sadipscing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elitr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2746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consetetur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sadipscing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elitr</a:t>
                      </a:r>
                      <a:endParaRPr lang="de-DE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756362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Weaknesses</a:t>
                      </a:r>
                      <a:r>
                        <a:rPr lang="de-DE" sz="3200" b="1" dirty="0"/>
                        <a:t> (Internal)</a:t>
                      </a:r>
                      <a:endParaRPr lang="de-DE" sz="32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185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74638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consetetur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sadipscing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elitr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2746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consetetur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sadipscing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elitr</a:t>
                      </a:r>
                      <a:endParaRPr lang="de-DE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74638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consetetur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sadipscing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elitr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2746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consetetur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sadipscing</a:t>
                      </a:r>
                      <a:r>
                        <a:rPr lang="de-DE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elitr</a:t>
                      </a:r>
                      <a:endParaRPr lang="de-DE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9652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25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897757-646A-6DFE-4184-AD2024FD7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3DC3C1D8-1439-C684-C134-3D9C1DEFF96A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SWOT Analysis vs TOWS Matrix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78EA3832-8F09-A0ED-8D5B-A255FC5A1EE0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Comparison Table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9C41B91A-067C-42D2-D1C7-D8B3EBA3D1E7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43956112-2A53-37C3-E1EC-C2C4E8719957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E0E580F-F294-235D-5DF0-E9198BD94E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57400" y="2242522"/>
            <a:ext cx="828000" cy="82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75CCBDC-1816-548E-5F5D-50A9427162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5C1B3211-B151-93A9-46E4-7F817F2E97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A13E640-B5C5-E71E-3E19-1C8732B4436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69DAD76-0536-8465-0681-441137E9F0D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E4F5BE8E-20DB-CE9F-604E-C581FE3AB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586048"/>
              </p:ext>
            </p:extLst>
          </p:nvPr>
        </p:nvGraphicFramePr>
        <p:xfrm>
          <a:off x="712371" y="2432293"/>
          <a:ext cx="16741054" cy="7030540"/>
        </p:xfrm>
        <a:graphic>
          <a:graphicData uri="http://schemas.openxmlformats.org/drawingml/2006/table">
            <a:tbl>
              <a:tblPr/>
              <a:tblGrid>
                <a:gridCol w="2218273">
                  <a:extLst>
                    <a:ext uri="{9D8B030D-6E8A-4147-A177-3AD203B41FA5}">
                      <a16:colId xmlns:a16="http://schemas.microsoft.com/office/drawing/2014/main" val="890849284"/>
                    </a:ext>
                  </a:extLst>
                </a:gridCol>
                <a:gridCol w="6932172">
                  <a:extLst>
                    <a:ext uri="{9D8B030D-6E8A-4147-A177-3AD203B41FA5}">
                      <a16:colId xmlns:a16="http://schemas.microsoft.com/office/drawing/2014/main" val="3951183656"/>
                    </a:ext>
                  </a:extLst>
                </a:gridCol>
                <a:gridCol w="7590609">
                  <a:extLst>
                    <a:ext uri="{9D8B030D-6E8A-4147-A177-3AD203B41FA5}">
                      <a16:colId xmlns:a16="http://schemas.microsoft.com/office/drawing/2014/main" val="3907589208"/>
                    </a:ext>
                  </a:extLst>
                </a:gridCol>
              </a:tblGrid>
              <a:tr h="315645">
                <a:tc>
                  <a:txBody>
                    <a:bodyPr/>
                    <a:lstStyle/>
                    <a:p>
                      <a:r>
                        <a:rPr lang="de-DE" sz="3200" b="1" dirty="0" err="1"/>
                        <a:t>Aspect</a:t>
                      </a:r>
                      <a:endParaRPr lang="de-DE" sz="3200" b="1" dirty="0"/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200" b="1" dirty="0"/>
                        <a:t>SWOT Analysis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200" b="1" dirty="0"/>
                        <a:t>TOWS Analysis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340230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r>
                        <a:rPr lang="de-DE" sz="2400" b="1" dirty="0"/>
                        <a:t>Purpose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Primarily descriptive; identifies and categorizes strengths, weaknesses, opportunities, and threats.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Focuses on generating strategic options by combining internal and external factors.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678124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r>
                        <a:rPr lang="de-DE" sz="2400" b="1" dirty="0"/>
                        <a:t>Approach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Analytical; serves as a basis for understanding the current situation.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Action-oriented; uses the identified factors to develop actionable strategies.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96122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r>
                        <a:rPr lang="de-DE" sz="2400" b="1" dirty="0"/>
                        <a:t>Focus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Internal and external factors are analyzed separately.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Combines internal and external factors to create strategies (e.g., SO, WO, ST, WT).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666024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r>
                        <a:rPr lang="de-DE" sz="2400" b="1" dirty="0"/>
                        <a:t>Outcome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Provides an overview of the business environment but does not inherently generate strategies.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Results in specific strategies based on the relationships between internal and external factors.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850176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r>
                        <a:rPr lang="de-DE" sz="2400" b="1" dirty="0"/>
                        <a:t>Use Case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Useful for identifying key factors affecting an organization.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Useful for translating the analysis into actionable strategies to address opportunities and threats.</a:t>
                      </a:r>
                    </a:p>
                  </a:txBody>
                  <a:tcPr marL="62861" marR="62861" marT="31430" marB="3143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054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384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Benutzerdefiniert</PresentationFormat>
  <Paragraphs>68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Muli Ultra-Bold</vt:lpstr>
      <vt:lpstr>Wingdings</vt:lpstr>
      <vt:lpstr>Arial</vt:lpstr>
      <vt:lpstr>Calibri</vt:lpstr>
      <vt:lpstr>Canva Sans Bold</vt:lpstr>
      <vt:lpstr>Office Theme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TOWS Matrix</dc:title>
  <dc:creator>StrategyPunk.com</dc:creator>
  <cp:lastModifiedBy>Thomas Kriete</cp:lastModifiedBy>
  <cp:revision>18</cp:revision>
  <dcterms:created xsi:type="dcterms:W3CDTF">2006-08-16T00:00:00Z</dcterms:created>
  <dcterms:modified xsi:type="dcterms:W3CDTF">2024-10-06T17:36:53Z</dcterms:modified>
  <dc:identifier>DAFs1ugOQp4</dc:identifier>
</cp:coreProperties>
</file>