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4" r:id="rId2"/>
    <p:sldId id="397" r:id="rId3"/>
    <p:sldId id="256" r:id="rId4"/>
    <p:sldId id="392" r:id="rId5"/>
    <p:sldId id="393" r:id="rId6"/>
    <p:sldId id="394" r:id="rId7"/>
    <p:sldId id="395" r:id="rId8"/>
    <p:sldId id="396" r:id="rId9"/>
  </p:sldIdLst>
  <p:sldSz cx="18288000" cy="10287000"/>
  <p:notesSz cx="6858000" cy="9144000"/>
  <p:embeddedFontLst>
    <p:embeddedFont>
      <p:font typeface="Now" panose="020B0604020202020204" charset="0"/>
      <p:regular r:id="rId10"/>
    </p:embeddedFont>
    <p:embeddedFont>
      <p:font typeface="Now Bold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29F"/>
    <a:srgbClr val="B8966A"/>
    <a:srgbClr val="D0472A"/>
    <a:srgbClr val="FFF9E7"/>
    <a:srgbClr val="F6F8F5"/>
    <a:srgbClr val="FBF0F4"/>
    <a:srgbClr val="DEDBD6"/>
    <a:srgbClr val="12B2E4"/>
    <a:srgbClr val="FEB800"/>
    <a:srgbClr val="FD4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1"/>
          <p:cNvSpPr/>
          <p:nvPr/>
        </p:nvSpPr>
        <p:spPr>
          <a:xfrm>
            <a:off x="2450469" y="1174872"/>
            <a:ext cx="1578973" cy="545463"/>
          </a:xfrm>
          <a:custGeom>
            <a:avLst/>
            <a:gdLst/>
            <a:ahLst/>
            <a:cxnLst/>
            <a:rect l="l" t="t" r="r" b="b"/>
            <a:pathLst>
              <a:path w="1578973" h="545463">
                <a:moveTo>
                  <a:pt x="0" y="0"/>
                </a:moveTo>
                <a:lnTo>
                  <a:pt x="1578973" y="0"/>
                </a:lnTo>
                <a:lnTo>
                  <a:pt x="1578973" y="545464"/>
                </a:lnTo>
                <a:lnTo>
                  <a:pt x="0" y="5454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2" name="TextBox 42"/>
          <p:cNvSpPr txBox="1"/>
          <p:nvPr/>
        </p:nvSpPr>
        <p:spPr>
          <a:xfrm>
            <a:off x="1051919" y="2490098"/>
            <a:ext cx="6517844" cy="50577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0000"/>
              </a:lnSpc>
              <a:spcBef>
                <a:spcPct val="0"/>
              </a:spcBef>
            </a:pPr>
            <a:r>
              <a:rPr lang="en-US" sz="8800" dirty="0">
                <a:solidFill>
                  <a:srgbClr val="222222"/>
                </a:solidFill>
                <a:latin typeface="Now Bold"/>
              </a:rPr>
              <a:t>PESTLE</a:t>
            </a:r>
          </a:p>
          <a:p>
            <a:pPr marL="0" lvl="0" indent="0">
              <a:lnSpc>
                <a:spcPts val="10000"/>
              </a:lnSpc>
              <a:spcBef>
                <a:spcPct val="0"/>
              </a:spcBef>
              <a:spcAft>
                <a:spcPts val="7800"/>
              </a:spcAft>
            </a:pPr>
            <a:r>
              <a:rPr lang="en-US" sz="8800" dirty="0">
                <a:solidFill>
                  <a:srgbClr val="222222"/>
                </a:solidFill>
                <a:latin typeface="Now Bold"/>
              </a:rPr>
              <a:t>ANALYSIS </a:t>
            </a:r>
          </a:p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13800" dirty="0">
                <a:solidFill>
                  <a:srgbClr val="60629F"/>
                </a:solidFill>
                <a:latin typeface="Now Bold"/>
              </a:rPr>
              <a:t>NVIDIA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051919" y="9082322"/>
            <a:ext cx="5514065" cy="3367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2364"/>
              </a:lnSpc>
              <a:spcBef>
                <a:spcPct val="0"/>
              </a:spcBef>
            </a:pPr>
            <a:r>
              <a:rPr lang="en-US" sz="28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6E3C43F4-D7B9-B7F8-EF1A-74D3D1FC2D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09" y="952109"/>
            <a:ext cx="990991" cy="99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98B98-F684-FDB0-7286-77820CFB4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Box 80">
            <a:extLst>
              <a:ext uri="{FF2B5EF4-FFF2-40B4-BE49-F238E27FC236}">
                <a16:creationId xmlns:a16="http://schemas.microsoft.com/office/drawing/2014/main" id="{49F8EA00-383F-0059-6FC3-59C84506CDB7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NVIDIA – Company Introduction</a:t>
            </a:r>
            <a:endParaRPr lang="en-US" sz="6000" dirty="0">
              <a:latin typeface="Now Bold"/>
            </a:endParaRPr>
          </a:p>
        </p:txBody>
      </p:sp>
      <p:pic>
        <p:nvPicPr>
          <p:cNvPr id="92" name="Grafik 91">
            <a:extLst>
              <a:ext uri="{FF2B5EF4-FFF2-40B4-BE49-F238E27FC236}">
                <a16:creationId xmlns:a16="http://schemas.microsoft.com/office/drawing/2014/main" id="{1C60672D-6FAD-05E1-69AB-D821F0933A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94" name="TextBox 44">
            <a:extLst>
              <a:ext uri="{FF2B5EF4-FFF2-40B4-BE49-F238E27FC236}">
                <a16:creationId xmlns:a16="http://schemas.microsoft.com/office/drawing/2014/main" id="{45D2FD13-03B5-1065-6AFF-A94C6E402D08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17B15C00-EBF3-DFE1-C03B-DE9A260D07EB}"/>
              </a:ext>
            </a:extLst>
          </p:cNvPr>
          <p:cNvSpPr/>
          <p:nvPr/>
        </p:nvSpPr>
        <p:spPr>
          <a:xfrm>
            <a:off x="629178" y="2254799"/>
            <a:ext cx="1698724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en-US" sz="2800" b="1" dirty="0"/>
              <a:t>NVIDIA: Powering the AI Revolution</a:t>
            </a:r>
            <a:endParaRPr lang="de-DE" sz="2800" b="1" dirty="0"/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6E13C4ED-6700-35F9-8DA9-F0934C1EF73B}"/>
              </a:ext>
            </a:extLst>
          </p:cNvPr>
          <p:cNvSpPr/>
          <p:nvPr/>
        </p:nvSpPr>
        <p:spPr>
          <a:xfrm>
            <a:off x="629178" y="2961705"/>
            <a:ext cx="16987243" cy="62203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270000" rtlCol="0" anchor="t"/>
          <a:lstStyle/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Core Business: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 World leader in visual computing technologies and AI</a:t>
            </a: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Founded: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 1993 by Jensen Huang, Chris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/>
              </a:rPr>
              <a:t>Malachowsky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, and Curtis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/>
              </a:rPr>
              <a:t>Priem</a:t>
            </a:r>
            <a:endParaRPr lang="en-US" sz="2400" dirty="0">
              <a:solidFill>
                <a:prstClr val="black"/>
              </a:solidFill>
              <a:latin typeface="Arial" panose="020B0604020202020204"/>
            </a:endParaRP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Strategic Focus: 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AI, deep learning, data centers, and autonomous vehicles</a:t>
            </a: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Key Products: 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GPUs, AI chips, CUDA platform, GeForce (gaming), Tesla (data centers)</a:t>
            </a: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Innovation: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 Pioneered the GPU (Graphics Processing Unit) in 1999</a:t>
            </a: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Market Position: 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Dominant in AI chip market with over 80% share</a:t>
            </a: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Growth Strategy: 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Expanding from gaming into AI, cloud computing, and automotive</a:t>
            </a: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Partnerships: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 Collaborations with major tech companies and automakers</a:t>
            </a: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Future Vision: 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Accelerating AI adoption across industries</a:t>
            </a:r>
          </a:p>
          <a:p>
            <a:pPr marL="276225" indent="-276225" defTabSz="685800">
              <a:spcAft>
                <a:spcPts val="180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prstClr val="black"/>
                </a:solidFill>
                <a:latin typeface="Arial" panose="020B0604020202020204"/>
              </a:rPr>
              <a:t>Financials:</a:t>
            </a: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 Strong growth, with revenue increasing 61% year-over-year in 2023</a:t>
            </a:r>
            <a:endParaRPr lang="de-DE" sz="2000" dirty="0">
              <a:solidFill>
                <a:prstClr val="black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8902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Box 80"/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NVIDIA</a:t>
            </a:r>
          </a:p>
        </p:txBody>
      </p:sp>
      <p:pic>
        <p:nvPicPr>
          <p:cNvPr id="92" name="Grafik 91">
            <a:extLst>
              <a:ext uri="{FF2B5EF4-FFF2-40B4-BE49-F238E27FC236}">
                <a16:creationId xmlns:a16="http://schemas.microsoft.com/office/drawing/2014/main" id="{245435F9-F464-EAD1-2573-B6666F3DE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94" name="TextBox 44">
            <a:extLst>
              <a:ext uri="{FF2B5EF4-FFF2-40B4-BE49-F238E27FC236}">
                <a16:creationId xmlns:a16="http://schemas.microsoft.com/office/drawing/2014/main" id="{EB0998B9-F6A5-EA5E-E9BD-4A5C82DDF3D5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283BBD8C-1BE3-2DEE-2A66-81E4A8E83B6C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397037BA-BD00-9DEC-2790-D8E4123C4376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5C035713-CB24-1523-B87B-658AC362A4D0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FB120940-EE6F-F3F1-19BE-3E7CF4588333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11223C1A-8C83-A5E3-398C-95EE3C36B9AE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POLITICAL FACTORS</a:t>
            </a: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7C5D564F-201C-9511-EF78-22D1A8C425A7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270000" rtlCol="0" anchor="t"/>
          <a:lstStyle/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Regulatory challenges due to trade tensions, particularly between the US and China, where NVIDIA has significant business interests.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Government policies around semiconductor manufacturing and technology exports could impact business operations and expansion.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Geopolitical risks could also affect supply chains, as NVIDIA relies on global chip manufacturing partners.</a:t>
            </a:r>
            <a:endParaRPr lang="de-DE" sz="2100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1FC21891-A51D-796D-741A-BDC84D0373C1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205EED6-23AA-D3BE-914D-CB66E324D17B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BCBEC-5E41-8BDA-4E58-0CDD3B527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C6E533D-6F1A-472F-F73A-EE3AD32FC6D3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FB2518F-AC10-43D4-AEBE-CD0B8ADAB947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C71652D-8A6C-4569-54A7-16AF49FE7030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20E6BFE-9483-CD3B-800E-E77CCA3DE46F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FB882EE-9E62-E658-A2A1-09B62FB1C999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ECONOMIC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2EA9D4C-F5D9-C858-CA22-8F5622C4CBC7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270000" rtlCol="0" anchor="t"/>
          <a:lstStyle/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The rising demand for GPUs and AI technology continues to drive revenue growth across gaming, automotive, and cloud computing industries.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Fluctuations in semiconductor supply and pricing due to global chip shortages.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Exposure to macroeconomic conditions, particularly in high-growth markets like data centers and autonomous vehicles.</a:t>
            </a:r>
            <a:endParaRPr lang="de-DE" sz="2100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F022B9E-BE5C-AA9D-EBE9-84909C0CBCAC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CFF587D-2714-B7E9-C29D-3CD07F0155DC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FAF3BEF6-A563-7310-9AB5-EDF16476F267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NVIDIA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81D78D9-D641-5534-B44A-13C957FB3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12" name="TextBox 44">
            <a:extLst>
              <a:ext uri="{FF2B5EF4-FFF2-40B4-BE49-F238E27FC236}">
                <a16:creationId xmlns:a16="http://schemas.microsoft.com/office/drawing/2014/main" id="{F305D2BF-9BFD-09D0-5FAF-46FD5B942C0D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376845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61846-A523-ACE3-D1C9-67C2F38A6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BF966D8B-7F5A-5634-BDE6-B7DC4477C762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F0402D9-3CD8-6906-018D-5D167B9D5CDB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38BA8BD-C844-65AB-6E59-A4BE371F62AC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27586CD-5168-1091-541D-B180CAA12810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2D15B56-CF92-EB8E-F3A8-F1F4C2B02418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dirty="0"/>
              <a:t>SOCIAL FACTORS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FF77A23-18E8-81B9-DCB5-9898F5BF69BC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270000" rtlCol="0" anchor="t"/>
          <a:lstStyle/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Growing public awareness and demand for AI technology and its implications on various industries such as healthcare, transportation, and education.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Talent attraction and retention challenges in a highly competitive tech industry.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NVIDIA’s initiatives for diversity and inclusion as it scales globally, addressing social expectations from employees and communities.</a:t>
            </a:r>
            <a:endParaRPr lang="de-DE" sz="2100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F4A12D7-BF7E-5326-C2B6-E992639622E6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D17F1ED-9B59-CFAD-7830-54B54C6F0C9D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0540255D-30D2-69DB-8C2F-3F6704788B06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NVIDIA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5D7EBD16-C0B3-AA81-9351-F3F26EFCD5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9CC59459-1E43-5A9F-2B35-A563B9DA67D8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212746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26ABD-7871-033D-9872-01708C5B5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1FCD208-3524-E191-0AF3-AD6580DCAF78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CE92500-8D87-2E73-CB5E-58DA63033CF1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CDC15C5-6063-DC73-BC88-E5E7222FAF13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17716B7-3950-EF2C-CFFD-2FE0CFBFFD22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C99F124-4ED6-5908-21E3-50E349AFAD4C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dirty="0"/>
              <a:t>TECHNOLOGICAL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AF2F5E6-6293-9D55-D2A3-2D0EFE410326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270000" rtlCol="0" anchor="t"/>
          <a:lstStyle/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Leading advancements in AI, machine learning, and quantum computing, strengthening NVIDIA’s market leadership.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Ongoing innovation in GPU architecture to cater to both consumer and enterprise needs.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Heavy investment in R&amp;D for autonomous vehicles, gaming, and data centers, pushing the boundaries of computational capabilities.</a:t>
            </a:r>
            <a:endParaRPr lang="de-DE" sz="2100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E1F9470-046A-04E3-7870-3F8DE893C996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144BEDA-3D85-3025-61C2-66DFF3A4ACBE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4EDF4EA0-CE31-801B-AAB4-3D92C46BBF2C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NVIDIA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9918EFC-3104-63F6-F0D7-2270C6F596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65152ED8-D2ED-733D-5E22-39F29511BFF5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143243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CD50F-C083-BF66-D838-217EF8CC2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609E079B-69B6-7E7D-E032-2C24E1446EA7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EB5635E-FD1D-F253-DCF7-4F09FC998010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722737A-65C6-3872-0351-8C2D5CE4740F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210DEA1-87D8-4A44-3766-7B74745974A8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453A25D-20E7-F18F-A63F-C89BAAE8A1EC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dirty="0"/>
              <a:t>LEGAL FACTORS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566E8E4-D913-CD87-E255-4EABFB8DD934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270000" rtlCol="0" anchor="t"/>
          <a:lstStyle/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Increasing scrutiny over mergers and acquisitions, such as the failed acquisition of ARM due to antitrust concerns.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Compliance with data protection laws (GDPR) and export regulations, especially in AI and military applications.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Intellectual property and patent disputes in the highly competitive semiconductor market.</a:t>
            </a:r>
            <a:endParaRPr lang="de-DE" sz="2100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E11C50A-DF55-BA15-1DFF-EB37496DADD1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64AADBF-89D1-9338-A596-328EE2EDA5BD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6B621527-E9E2-DEA6-4AF3-20C8257CF46D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NVIDIA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7573CC9-E74E-E791-51C2-490A45D1E5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74390F65-902D-9FA5-3F80-8061B7303DC0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26247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D5903-6038-32E5-0B6D-7AF8D269F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02E4DA7-2F57-D4FD-50D0-461B42553B0B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B3F330F-F253-C5DB-5763-100B6FB10450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93B9393-7AE9-8188-E57B-4B4637C3D645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D5CFF55-477A-64AE-C159-825740F8DA7F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C2B8B18-C781-E31E-6FCE-B51B4BC3D798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dirty="0"/>
              <a:t>ENVIRONMENTAL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C56C21C-41BB-D84C-6DA7-747347D241F6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tIns="270000" rtlCol="0" anchor="t"/>
          <a:lstStyle/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Initiatives to reduce carbon footprint, including sustainable data centers and energy-efficient technologies.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Growing pressure to enhance corporate sustainability efforts, particularly around the environmental impact of high-performance computing.</a:t>
            </a:r>
          </a:p>
          <a:p>
            <a:pPr marL="276225" indent="-276225" defTabSz="685800">
              <a:spcAft>
                <a:spcPts val="225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/>
              </a:rPr>
              <a:t>Efforts to incorporate environmentally friendly materials and processes in manufacturing GPUs and other hardware components.</a:t>
            </a:r>
            <a:endParaRPr lang="de-DE" sz="2100" dirty="0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21A1EA0-E73F-9D92-0FD6-54AD877B37BF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227B26C-1698-0E2C-09FA-81F02CA401FF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C1C4B615-B606-E0BB-64B1-BBD3103B6B4A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NVIDIA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B9545E82-6F31-8BE9-6646-1E111668C8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2C00116C-E805-B71E-49C8-2163FC030E08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82356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Microsoft Office PowerPoint</Application>
  <PresentationFormat>Benutzerdefiniert</PresentationFormat>
  <Paragraphs>125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Now</vt:lpstr>
      <vt:lpstr>Arial</vt:lpstr>
      <vt:lpstr>Calibri</vt:lpstr>
      <vt:lpstr>Now Bold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PESTLE Analysis NVIDIA</dc:title>
  <dc:creator>StrategyPunk.com</dc:creator>
  <cp:lastModifiedBy>Thomas Kriete</cp:lastModifiedBy>
  <cp:revision>43</cp:revision>
  <dcterms:created xsi:type="dcterms:W3CDTF">2006-08-16T00:00:00Z</dcterms:created>
  <dcterms:modified xsi:type="dcterms:W3CDTF">2024-10-12T19:12:43Z</dcterms:modified>
  <dc:identifier>DAF0xcmkBd8</dc:identifier>
</cp:coreProperties>
</file>