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86" r:id="rId2"/>
    <p:sldId id="283" r:id="rId3"/>
    <p:sldId id="287" r:id="rId4"/>
    <p:sldId id="277" r:id="rId5"/>
    <p:sldId id="284" r:id="rId6"/>
  </p:sldIdLst>
  <p:sldSz cx="18288000" cy="10287000"/>
  <p:notesSz cx="6858000" cy="9144000"/>
  <p:embeddedFontLst>
    <p:embeddedFont>
      <p:font typeface="Canva Sans Bold" panose="020B0604020202020204" charset="0"/>
      <p:regular r:id="rId7"/>
    </p:embeddedFont>
    <p:embeddedFont>
      <p:font typeface="Muli Ultra-Bold" panose="020B0604020202020204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9B26"/>
    <a:srgbClr val="1EA185"/>
    <a:srgbClr val="9BBB5C"/>
    <a:srgbClr val="4E4E4E"/>
    <a:srgbClr val="1F497D"/>
    <a:srgbClr val="BD392F"/>
    <a:srgbClr val="EEFEAB"/>
    <a:srgbClr val="FCF2BC"/>
    <a:srgbClr val="EA310F"/>
    <a:srgbClr val="F4BC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>
        <p:scale>
          <a:sx n="45" d="100"/>
          <a:sy n="45" d="100"/>
        </p:scale>
        <p:origin x="24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image" Target="../media/image10.png"/><Relationship Id="rId7" Type="http://schemas.openxmlformats.org/officeDocument/2006/relationships/image" Target="../media/image4.png"/><Relationship Id="rId12" Type="http://schemas.openxmlformats.org/officeDocument/2006/relationships/image" Target="../media/image9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sv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svg"/><Relationship Id="rId4" Type="http://schemas.openxmlformats.org/officeDocument/2006/relationships/image" Target="../media/image11.svg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image" Target="../media/image10.png"/><Relationship Id="rId7" Type="http://schemas.openxmlformats.org/officeDocument/2006/relationships/image" Target="../media/image4.png"/><Relationship Id="rId12" Type="http://schemas.openxmlformats.org/officeDocument/2006/relationships/image" Target="../media/image9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sv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svg"/><Relationship Id="rId4" Type="http://schemas.openxmlformats.org/officeDocument/2006/relationships/image" Target="../media/image11.sv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84B64D-FA58-0594-4BF6-B566D76359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6A756E09-8195-FAD5-A73B-7D8ED71D3138}"/>
              </a:ext>
            </a:extLst>
          </p:cNvPr>
          <p:cNvSpPr txBox="1"/>
          <p:nvPr/>
        </p:nvSpPr>
        <p:spPr>
          <a:xfrm>
            <a:off x="744023" y="638808"/>
            <a:ext cx="14153084" cy="7600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4400" dirty="0">
                <a:solidFill>
                  <a:srgbClr val="000000"/>
                </a:solidFill>
                <a:latin typeface="Muli Ultra-Bold"/>
              </a:rPr>
              <a:t>Matrix Template: The Four Types of Innovation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3618582E-C9CB-3407-0DB9-B1BCDF503B36}"/>
              </a:ext>
            </a:extLst>
          </p:cNvPr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Operational vs. Strategic (horizontal axis) and Inward vs. Outward (vertical axis).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F870A205-782A-95AD-E551-DC10A79586C1}"/>
              </a:ext>
            </a:extLst>
          </p:cNvPr>
          <p:cNvSpPr/>
          <p:nvPr/>
        </p:nvSpPr>
        <p:spPr>
          <a:xfrm>
            <a:off x="16081076" y="389260"/>
            <a:ext cx="1404000" cy="1404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FC5576F9-1F3A-F48D-2402-583A21F9CABD}"/>
              </a:ext>
            </a:extLst>
          </p:cNvPr>
          <p:cNvSpPr txBox="1"/>
          <p:nvPr/>
        </p:nvSpPr>
        <p:spPr>
          <a:xfrm>
            <a:off x="13487400" y="9615408"/>
            <a:ext cx="4249439" cy="4548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 dirty="0">
                <a:solidFill>
                  <a:srgbClr val="000000"/>
                </a:solidFill>
                <a:latin typeface="Canva Sans Bold"/>
              </a:rPr>
              <a:t>www.strategypunk.com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42E7D797-F9A8-FCFF-690D-8BBD4CA646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10200" y="2242522"/>
            <a:ext cx="828000" cy="828000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7CE6A9DB-6A59-27B0-0DC8-FE29ECE031F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688920" y="2242522"/>
            <a:ext cx="910159" cy="910159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774A9965-32B2-D4DC-D02E-D995685E756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2036623" y="2242522"/>
            <a:ext cx="872800" cy="8728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48021519-6C76-36A3-0604-CA3FD843AFC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5397502" y="2242522"/>
            <a:ext cx="910159" cy="910159"/>
          </a:xfrm>
          <a:prstGeom prst="rect">
            <a:avLst/>
          </a:prstGeom>
        </p:spPr>
      </p:pic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D560A83E-31BB-332E-210E-35C7B68FB3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932311"/>
              </p:ext>
            </p:extLst>
          </p:nvPr>
        </p:nvGraphicFramePr>
        <p:xfrm>
          <a:off x="744023" y="2216827"/>
          <a:ext cx="16239822" cy="7398580"/>
        </p:xfrm>
        <a:graphic>
          <a:graphicData uri="http://schemas.openxmlformats.org/drawingml/2006/table">
            <a:tbl>
              <a:tblPr/>
              <a:tblGrid>
                <a:gridCol w="1620000">
                  <a:extLst>
                    <a:ext uri="{9D8B030D-6E8A-4147-A177-3AD203B41FA5}">
                      <a16:colId xmlns:a16="http://schemas.microsoft.com/office/drawing/2014/main" val="807776118"/>
                    </a:ext>
                  </a:extLst>
                </a:gridCol>
                <a:gridCol w="7309911">
                  <a:extLst>
                    <a:ext uri="{9D8B030D-6E8A-4147-A177-3AD203B41FA5}">
                      <a16:colId xmlns:a16="http://schemas.microsoft.com/office/drawing/2014/main" val="2041444972"/>
                    </a:ext>
                  </a:extLst>
                </a:gridCol>
                <a:gridCol w="7309911">
                  <a:extLst>
                    <a:ext uri="{9D8B030D-6E8A-4147-A177-3AD203B41FA5}">
                      <a16:colId xmlns:a16="http://schemas.microsoft.com/office/drawing/2014/main" val="116351405"/>
                    </a:ext>
                  </a:extLst>
                </a:gridCol>
              </a:tblGrid>
              <a:tr h="1554020">
                <a:tc>
                  <a:txBody>
                    <a:bodyPr/>
                    <a:lstStyle/>
                    <a:p>
                      <a:endParaRPr lang="de-DE" sz="1050"/>
                    </a:p>
                  </a:txBody>
                  <a:tcPr marL="35920" marR="35920" marT="17960" marB="17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200" b="1" dirty="0"/>
                        <a:t>Operational</a:t>
                      </a:r>
                      <a:endParaRPr lang="de-DE" sz="3200" dirty="0"/>
                    </a:p>
                  </a:txBody>
                  <a:tcPr marL="35920" marR="35920" marT="17960" marB="17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200" b="1" dirty="0"/>
                        <a:t>Strategic</a:t>
                      </a:r>
                      <a:endParaRPr lang="de-DE" sz="3200" dirty="0"/>
                    </a:p>
                  </a:txBody>
                  <a:tcPr marL="35920" marR="35920" marT="17960" marB="17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A1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289097"/>
                  </a:ext>
                </a:extLst>
              </a:tr>
              <a:tr h="2944059">
                <a:tc>
                  <a:txBody>
                    <a:bodyPr/>
                    <a:lstStyle/>
                    <a:p>
                      <a:pPr algn="ctr"/>
                      <a:r>
                        <a:rPr lang="de-DE" sz="3200" b="1" dirty="0" err="1"/>
                        <a:t>Inward</a:t>
                      </a:r>
                      <a:endParaRPr lang="de-DE" sz="3200" dirty="0"/>
                    </a:p>
                  </a:txBody>
                  <a:tcPr marL="35920" marR="35920" marT="17960" marB="17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9B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Process</a:t>
                      </a:r>
                    </a:p>
                    <a:p>
                      <a:pPr algn="ctr"/>
                      <a:r>
                        <a:rPr lang="en-US" sz="4000" b="1" dirty="0"/>
                        <a:t> Innovation</a:t>
                      </a:r>
                      <a:endParaRPr lang="en-US" sz="2800" dirty="0"/>
                    </a:p>
                  </a:txBody>
                  <a:tcPr marL="35920" marR="35920" marT="17960" marB="17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4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</a:p>
                    <a:p>
                      <a:pPr algn="ctr"/>
                      <a:r>
                        <a:rPr lang="de-DE" sz="4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Innovation</a:t>
                      </a:r>
                      <a:br>
                        <a:rPr lang="de-DE" sz="1800" dirty="0"/>
                      </a:br>
                      <a:endParaRPr lang="de-DE" sz="1800" dirty="0"/>
                    </a:p>
                  </a:txBody>
                  <a:tcPr marL="35920" marR="35920" marT="17960" marB="17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4659454"/>
                  </a:ext>
                </a:extLst>
              </a:tr>
              <a:tr h="2900501">
                <a:tc>
                  <a:txBody>
                    <a:bodyPr/>
                    <a:lstStyle/>
                    <a:p>
                      <a:pPr algn="ctr"/>
                      <a:r>
                        <a:rPr lang="de-DE" sz="3200" b="1" dirty="0" err="1"/>
                        <a:t>Outward</a:t>
                      </a:r>
                      <a:endParaRPr lang="de-DE" sz="3200" dirty="0"/>
                    </a:p>
                  </a:txBody>
                  <a:tcPr marL="35920" marR="35920" marT="17960" marB="17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/>
                        <a:t>Product</a:t>
                      </a:r>
                    </a:p>
                    <a:p>
                      <a:pPr algn="ctr"/>
                      <a:r>
                        <a:rPr lang="en-US" sz="4000" b="1" dirty="0"/>
                        <a:t> Innovation</a:t>
                      </a:r>
                      <a:endParaRPr lang="en-US" sz="4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20" marR="35920" marT="17960" marB="17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4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Business Model 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4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Innovation</a:t>
                      </a:r>
                    </a:p>
                  </a:txBody>
                  <a:tcPr marL="35920" marR="35920" marT="17960" marB="17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3068488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5C0D96B7-E784-1D36-3E65-C3C8FEED43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1514475"/>
            <a:ext cx="1828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5462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9B43CC-F0C0-6C6E-06A8-D7208A3CC2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CE9148CE-FDC8-B5DE-1A28-EBC553D9A37C}"/>
              </a:ext>
            </a:extLst>
          </p:cNvPr>
          <p:cNvSpPr txBox="1"/>
          <p:nvPr/>
        </p:nvSpPr>
        <p:spPr>
          <a:xfrm>
            <a:off x="744023" y="638808"/>
            <a:ext cx="14153084" cy="7600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4400" dirty="0">
                <a:solidFill>
                  <a:srgbClr val="000000"/>
                </a:solidFill>
                <a:latin typeface="Muli Ultra-Bold"/>
              </a:rPr>
              <a:t>Matrix Template: The Four Types of Innovation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E0CD5C9B-4DDD-A868-D850-EEDBD1C88474}"/>
              </a:ext>
            </a:extLst>
          </p:cNvPr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Operational vs. Strategic (horizontal axis) and Inward vs. Outward (vertical axis).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3D4D4AA7-E076-4C5A-523C-3AA0387902BB}"/>
              </a:ext>
            </a:extLst>
          </p:cNvPr>
          <p:cNvSpPr/>
          <p:nvPr/>
        </p:nvSpPr>
        <p:spPr>
          <a:xfrm>
            <a:off x="16081076" y="389260"/>
            <a:ext cx="1404000" cy="1404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CAE97FB8-192F-8E2E-29EF-D9AD1002F020}"/>
              </a:ext>
            </a:extLst>
          </p:cNvPr>
          <p:cNvSpPr txBox="1"/>
          <p:nvPr/>
        </p:nvSpPr>
        <p:spPr>
          <a:xfrm>
            <a:off x="13487400" y="9615408"/>
            <a:ext cx="4249439" cy="4548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 dirty="0">
                <a:solidFill>
                  <a:srgbClr val="000000"/>
                </a:solidFill>
                <a:latin typeface="Canva Sans Bold"/>
              </a:rPr>
              <a:t>www.strategypunk.com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91FC86B-6753-C88F-CEA3-E26443E9AD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10200" y="2242522"/>
            <a:ext cx="828000" cy="828000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6918A9A-4863-9858-F3C0-740FE8BF0E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688920" y="2242522"/>
            <a:ext cx="910159" cy="910159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B1122AAA-6960-B8A2-B837-D1ECBE350E5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2036623" y="2242522"/>
            <a:ext cx="872800" cy="8728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0BF32ECF-C781-264F-D460-BD42533D82E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5397502" y="2242522"/>
            <a:ext cx="910159" cy="910159"/>
          </a:xfrm>
          <a:prstGeom prst="rect">
            <a:avLst/>
          </a:prstGeom>
        </p:spPr>
      </p:pic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24204AFC-4279-E35D-E2E6-0D1380BB05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664378"/>
              </p:ext>
            </p:extLst>
          </p:nvPr>
        </p:nvGraphicFramePr>
        <p:xfrm>
          <a:off x="744023" y="2216827"/>
          <a:ext cx="16399176" cy="7849680"/>
        </p:xfrm>
        <a:graphic>
          <a:graphicData uri="http://schemas.openxmlformats.org/drawingml/2006/table">
            <a:tbl>
              <a:tblPr/>
              <a:tblGrid>
                <a:gridCol w="1779354">
                  <a:extLst>
                    <a:ext uri="{9D8B030D-6E8A-4147-A177-3AD203B41FA5}">
                      <a16:colId xmlns:a16="http://schemas.microsoft.com/office/drawing/2014/main" val="807776118"/>
                    </a:ext>
                  </a:extLst>
                </a:gridCol>
                <a:gridCol w="7309911">
                  <a:extLst>
                    <a:ext uri="{9D8B030D-6E8A-4147-A177-3AD203B41FA5}">
                      <a16:colId xmlns:a16="http://schemas.microsoft.com/office/drawing/2014/main" val="2041444972"/>
                    </a:ext>
                  </a:extLst>
                </a:gridCol>
                <a:gridCol w="7309911">
                  <a:extLst>
                    <a:ext uri="{9D8B030D-6E8A-4147-A177-3AD203B41FA5}">
                      <a16:colId xmlns:a16="http://schemas.microsoft.com/office/drawing/2014/main" val="116351405"/>
                    </a:ext>
                  </a:extLst>
                </a:gridCol>
              </a:tblGrid>
              <a:tr h="482678">
                <a:tc>
                  <a:txBody>
                    <a:bodyPr/>
                    <a:lstStyle/>
                    <a:p>
                      <a:endParaRPr lang="de-DE" sz="1050"/>
                    </a:p>
                  </a:txBody>
                  <a:tcPr marL="35920" marR="35920" marT="17960" marB="17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200" b="1" dirty="0"/>
                        <a:t>Operational</a:t>
                      </a:r>
                      <a:endParaRPr lang="de-DE" sz="3200" dirty="0"/>
                    </a:p>
                  </a:txBody>
                  <a:tcPr marL="35920" marR="35920" marT="17960" marB="17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200" b="1" dirty="0"/>
                        <a:t>Strategic</a:t>
                      </a:r>
                      <a:endParaRPr lang="de-DE" sz="3200" dirty="0"/>
                    </a:p>
                  </a:txBody>
                  <a:tcPr marL="35920" marR="35920" marT="17960" marB="17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A1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289097"/>
                  </a:ext>
                </a:extLst>
              </a:tr>
              <a:tr h="3069056">
                <a:tc>
                  <a:txBody>
                    <a:bodyPr/>
                    <a:lstStyle/>
                    <a:p>
                      <a:pPr algn="ctr"/>
                      <a:r>
                        <a:rPr lang="de-DE" sz="3200" b="1" dirty="0" err="1"/>
                        <a:t>Inward</a:t>
                      </a:r>
                      <a:endParaRPr lang="de-DE" sz="3200" dirty="0"/>
                    </a:p>
                  </a:txBody>
                  <a:tcPr marL="35920" marR="35920" marT="17960" marB="17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9B2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Process Innovation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- </a:t>
                      </a:r>
                      <a:r>
                        <a:rPr lang="en-US" sz="1800" b="1" dirty="0"/>
                        <a:t>Description</a:t>
                      </a:r>
                      <a:r>
                        <a:rPr lang="en-US" sz="1800" dirty="0"/>
                        <a:t>: Improving internal processes for efficiency, speed, or quality.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- </a:t>
                      </a:r>
                      <a:r>
                        <a:rPr lang="en-US" sz="1800" b="1" dirty="0"/>
                        <a:t>Purpose</a:t>
                      </a:r>
                      <a:r>
                        <a:rPr lang="en-US" sz="1800" dirty="0"/>
                        <a:t>: Reduce costs, enhance productivity, streamline operations.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- </a:t>
                      </a:r>
                      <a:r>
                        <a:rPr lang="en-US" sz="1800" b="1" dirty="0"/>
                        <a:t>Examples</a:t>
                      </a:r>
                      <a:r>
                        <a:rPr lang="en-US" sz="1800" dirty="0"/>
                        <a:t>: 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• Automating repetitive tasks.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• Implementing lean manufacturing.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• Upgrading IT systems.</a:t>
                      </a:r>
                      <a:br>
                        <a:rPr lang="en-US" sz="1800" dirty="0"/>
                      </a:br>
                      <a:br>
                        <a:rPr lang="en-US" sz="1800" dirty="0"/>
                      </a:br>
                      <a:r>
                        <a:rPr lang="en-US" sz="1800" b="1" dirty="0"/>
                        <a:t>Your Company's Initiatives</a:t>
                      </a:r>
                      <a:r>
                        <a:rPr lang="en-US" sz="1800" dirty="0"/>
                        <a:t>: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• [Insert here]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• [Insert here]</a:t>
                      </a:r>
                    </a:p>
                  </a:txBody>
                  <a:tcPr marL="35920" marR="35920" marT="17960" marB="17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1" dirty="0"/>
                        <a:t>Management Innovation</a:t>
                      </a:r>
                      <a:br>
                        <a:rPr lang="de-DE" sz="1800" dirty="0"/>
                      </a:br>
                      <a:r>
                        <a:rPr lang="de-DE" sz="1800" dirty="0"/>
                        <a:t>- </a:t>
                      </a:r>
                      <a:r>
                        <a:rPr lang="de-DE" sz="1800" b="1" dirty="0"/>
                        <a:t>Description</a:t>
                      </a:r>
                      <a:r>
                        <a:rPr lang="de-DE" sz="1800" dirty="0"/>
                        <a:t>: </a:t>
                      </a:r>
                      <a:r>
                        <a:rPr lang="de-DE" sz="1800" dirty="0" err="1"/>
                        <a:t>Transforming</a:t>
                      </a:r>
                      <a:r>
                        <a:rPr lang="de-DE" sz="1800" dirty="0"/>
                        <a:t> </a:t>
                      </a:r>
                      <a:r>
                        <a:rPr lang="de-DE" sz="1800" dirty="0" err="1"/>
                        <a:t>management</a:t>
                      </a:r>
                      <a:r>
                        <a:rPr lang="de-DE" sz="1800" dirty="0"/>
                        <a:t> </a:t>
                      </a:r>
                      <a:r>
                        <a:rPr lang="de-DE" sz="1800" dirty="0" err="1"/>
                        <a:t>practices</a:t>
                      </a:r>
                      <a:r>
                        <a:rPr lang="de-DE" sz="1800" dirty="0"/>
                        <a:t> and organizational </a:t>
                      </a:r>
                      <a:r>
                        <a:rPr lang="de-DE" sz="1800" dirty="0" err="1"/>
                        <a:t>structure</a:t>
                      </a:r>
                      <a:r>
                        <a:rPr lang="de-DE" sz="1800" dirty="0"/>
                        <a:t>.</a:t>
                      </a:r>
                      <a:br>
                        <a:rPr lang="de-DE" sz="1800" dirty="0"/>
                      </a:br>
                      <a:r>
                        <a:rPr lang="de-DE" sz="1800" dirty="0"/>
                        <a:t>- </a:t>
                      </a:r>
                      <a:r>
                        <a:rPr lang="de-DE" sz="1800" b="1" dirty="0"/>
                        <a:t>Purpose</a:t>
                      </a:r>
                      <a:r>
                        <a:rPr lang="de-DE" sz="1800" dirty="0"/>
                        <a:t>: </a:t>
                      </a:r>
                      <a:r>
                        <a:rPr lang="de-DE" sz="1800" dirty="0" err="1"/>
                        <a:t>Increase</a:t>
                      </a:r>
                      <a:r>
                        <a:rPr lang="de-DE" sz="1800" dirty="0"/>
                        <a:t> </a:t>
                      </a:r>
                      <a:r>
                        <a:rPr lang="de-DE" sz="1800" dirty="0" err="1"/>
                        <a:t>adaptability</a:t>
                      </a:r>
                      <a:r>
                        <a:rPr lang="de-DE" sz="1800" dirty="0"/>
                        <a:t>, </a:t>
                      </a:r>
                      <a:r>
                        <a:rPr lang="de-DE" sz="1800" dirty="0" err="1"/>
                        <a:t>foster</a:t>
                      </a:r>
                      <a:r>
                        <a:rPr lang="de-DE" sz="1800" dirty="0"/>
                        <a:t> </a:t>
                      </a:r>
                      <a:r>
                        <a:rPr lang="de-DE" sz="1800" dirty="0" err="1"/>
                        <a:t>innovation</a:t>
                      </a:r>
                      <a:r>
                        <a:rPr lang="de-DE" sz="1800" dirty="0"/>
                        <a:t> </a:t>
                      </a:r>
                      <a:r>
                        <a:rPr lang="de-DE" sz="1800" dirty="0" err="1"/>
                        <a:t>culture</a:t>
                      </a:r>
                      <a:r>
                        <a:rPr lang="de-DE" sz="1800" dirty="0"/>
                        <a:t>, </a:t>
                      </a:r>
                      <a:r>
                        <a:rPr lang="de-DE" sz="1800" dirty="0" err="1"/>
                        <a:t>improve</a:t>
                      </a:r>
                      <a:r>
                        <a:rPr lang="de-DE" sz="1800" dirty="0"/>
                        <a:t> </a:t>
                      </a:r>
                      <a:r>
                        <a:rPr lang="de-DE" sz="1800" dirty="0" err="1"/>
                        <a:t>employee</a:t>
                      </a:r>
                      <a:r>
                        <a:rPr lang="de-DE" sz="1800" dirty="0"/>
                        <a:t> </a:t>
                      </a:r>
                      <a:r>
                        <a:rPr lang="de-DE" sz="1800" dirty="0" err="1"/>
                        <a:t>engagement</a:t>
                      </a:r>
                      <a:r>
                        <a:rPr lang="de-DE" sz="1800" dirty="0"/>
                        <a:t>.</a:t>
                      </a:r>
                      <a:br>
                        <a:rPr lang="de-DE" sz="1800" dirty="0"/>
                      </a:br>
                      <a:r>
                        <a:rPr lang="de-DE" sz="1800" dirty="0"/>
                        <a:t>- </a:t>
                      </a:r>
                      <a:r>
                        <a:rPr lang="de-DE" sz="1800" b="1" dirty="0" err="1"/>
                        <a:t>Examples</a:t>
                      </a:r>
                      <a:r>
                        <a:rPr lang="de-DE" sz="1800" dirty="0"/>
                        <a:t>: </a:t>
                      </a:r>
                      <a:br>
                        <a:rPr lang="de-DE" sz="1800" dirty="0"/>
                      </a:br>
                      <a:r>
                        <a:rPr lang="de-DE" sz="1800" dirty="0"/>
                        <a:t>• </a:t>
                      </a:r>
                      <a:r>
                        <a:rPr lang="de-DE" sz="1800" dirty="0" err="1"/>
                        <a:t>Adopting</a:t>
                      </a:r>
                      <a:r>
                        <a:rPr lang="de-DE" sz="1800" dirty="0"/>
                        <a:t> agile </a:t>
                      </a:r>
                      <a:r>
                        <a:rPr lang="de-DE" sz="1800" dirty="0" err="1"/>
                        <a:t>management</a:t>
                      </a:r>
                      <a:r>
                        <a:rPr lang="de-DE" sz="1800" dirty="0"/>
                        <a:t>.</a:t>
                      </a:r>
                      <a:br>
                        <a:rPr lang="de-DE" sz="1800" dirty="0"/>
                      </a:br>
                      <a:r>
                        <a:rPr lang="de-DE" sz="1800" dirty="0"/>
                        <a:t>• </a:t>
                      </a:r>
                      <a:r>
                        <a:rPr lang="de-DE" sz="1800" dirty="0" err="1"/>
                        <a:t>Flattening</a:t>
                      </a:r>
                      <a:r>
                        <a:rPr lang="de-DE" sz="1800" dirty="0"/>
                        <a:t> organizational </a:t>
                      </a:r>
                      <a:r>
                        <a:rPr lang="de-DE" sz="1800" dirty="0" err="1"/>
                        <a:t>hierarchy</a:t>
                      </a:r>
                      <a:r>
                        <a:rPr lang="de-DE" sz="1800" dirty="0"/>
                        <a:t>.</a:t>
                      </a:r>
                      <a:br>
                        <a:rPr lang="de-DE" sz="1800" dirty="0"/>
                      </a:br>
                      <a:r>
                        <a:rPr lang="de-DE" sz="1800" dirty="0"/>
                        <a:t>• </a:t>
                      </a:r>
                      <a:r>
                        <a:rPr lang="de-DE" sz="1800" dirty="0" err="1"/>
                        <a:t>Introducing</a:t>
                      </a:r>
                      <a:r>
                        <a:rPr lang="de-DE" sz="1800" dirty="0"/>
                        <a:t> remote </a:t>
                      </a:r>
                      <a:r>
                        <a:rPr lang="de-DE" sz="1800" dirty="0" err="1"/>
                        <a:t>work</a:t>
                      </a:r>
                      <a:r>
                        <a:rPr lang="de-DE" sz="1800" dirty="0"/>
                        <a:t> </a:t>
                      </a:r>
                      <a:r>
                        <a:rPr lang="de-DE" sz="1800" dirty="0" err="1"/>
                        <a:t>policies</a:t>
                      </a:r>
                      <a:r>
                        <a:rPr lang="de-DE" sz="1800" dirty="0"/>
                        <a:t>.</a:t>
                      </a:r>
                      <a:br>
                        <a:rPr lang="de-DE" sz="1800" dirty="0"/>
                      </a:br>
                      <a:br>
                        <a:rPr lang="de-DE" sz="1800" dirty="0"/>
                      </a:br>
                      <a:r>
                        <a:rPr lang="de-DE" sz="1800" b="1" dirty="0" err="1"/>
                        <a:t>Your</a:t>
                      </a:r>
                      <a:r>
                        <a:rPr lang="de-DE" sz="1800" b="1" dirty="0"/>
                        <a:t> </a:t>
                      </a:r>
                      <a:r>
                        <a:rPr lang="de-DE" sz="1800" b="1" dirty="0" err="1"/>
                        <a:t>Company's</a:t>
                      </a:r>
                      <a:r>
                        <a:rPr lang="de-DE" sz="1800" b="1" dirty="0"/>
                        <a:t> Initiatives</a:t>
                      </a:r>
                      <a:r>
                        <a:rPr lang="de-DE" sz="1800" dirty="0"/>
                        <a:t>:</a:t>
                      </a:r>
                      <a:br>
                        <a:rPr lang="de-DE" sz="1800" dirty="0"/>
                      </a:br>
                      <a:r>
                        <a:rPr lang="de-DE" sz="1800" dirty="0"/>
                        <a:t>• [Insert </a:t>
                      </a:r>
                      <a:r>
                        <a:rPr lang="de-DE" sz="1800" dirty="0" err="1"/>
                        <a:t>here</a:t>
                      </a:r>
                      <a:r>
                        <a:rPr lang="de-DE" sz="1800" dirty="0"/>
                        <a:t>]</a:t>
                      </a:r>
                      <a:br>
                        <a:rPr lang="de-DE" sz="1800" dirty="0"/>
                      </a:br>
                      <a:r>
                        <a:rPr lang="de-DE" sz="1800" dirty="0"/>
                        <a:t>• [Insert </a:t>
                      </a:r>
                      <a:r>
                        <a:rPr lang="de-DE" sz="1800" dirty="0" err="1"/>
                        <a:t>here</a:t>
                      </a:r>
                      <a:r>
                        <a:rPr lang="de-DE" sz="1800" dirty="0"/>
                        <a:t>]</a:t>
                      </a:r>
                    </a:p>
                  </a:txBody>
                  <a:tcPr marL="35920" marR="35920" marT="17960" marB="17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4659454"/>
                  </a:ext>
                </a:extLst>
              </a:tr>
              <a:tr h="3023649">
                <a:tc>
                  <a:txBody>
                    <a:bodyPr/>
                    <a:lstStyle/>
                    <a:p>
                      <a:pPr algn="ctr"/>
                      <a:r>
                        <a:rPr lang="de-DE" sz="3200" b="1" dirty="0" err="1"/>
                        <a:t>Outward</a:t>
                      </a:r>
                      <a:endParaRPr lang="de-DE" sz="3200" dirty="0"/>
                    </a:p>
                  </a:txBody>
                  <a:tcPr marL="35920" marR="35920" marT="17960" marB="17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Product Innovation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- </a:t>
                      </a:r>
                      <a:r>
                        <a:rPr lang="en-US" sz="1600" b="1" dirty="0"/>
                        <a:t>Description</a:t>
                      </a:r>
                      <a:r>
                        <a:rPr lang="en-US" sz="1600" dirty="0"/>
                        <a:t>: Enhancing existing products/services or developing new ones.</a:t>
                      </a:r>
                      <a:br>
                        <a:rPr lang="en-US" sz="1600" dirty="0"/>
                      </a:br>
                      <a:r>
                        <a:rPr lang="en-US" sz="1600" dirty="0"/>
                        <a:t>- </a:t>
                      </a:r>
                      <a:r>
                        <a:rPr lang="en-US" sz="1800" b="1" dirty="0"/>
                        <a:t>Purpose</a:t>
                      </a:r>
                      <a:r>
                        <a:rPr lang="en-US" sz="1800" dirty="0"/>
                        <a:t>: Meet evolving customer needs, stay competitive, expand market share.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- </a:t>
                      </a:r>
                      <a:r>
                        <a:rPr lang="en-US" sz="1800" b="1" dirty="0"/>
                        <a:t>Examples</a:t>
                      </a:r>
                      <a:r>
                        <a:rPr lang="en-US" sz="1800" dirty="0"/>
                        <a:t>: 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• Launching a new product line.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• Adding features based on customer feedback.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• Improving product design.</a:t>
                      </a:r>
                      <a:br>
                        <a:rPr lang="en-US" sz="1800" dirty="0"/>
                      </a:br>
                      <a:br>
                        <a:rPr lang="en-US" sz="1800" dirty="0"/>
                      </a:br>
                      <a:r>
                        <a:rPr lang="en-US" sz="1800" b="1" dirty="0"/>
                        <a:t>Your Company's Initiatives</a:t>
                      </a:r>
                      <a:r>
                        <a:rPr lang="en-US" sz="1800" dirty="0"/>
                        <a:t>: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• [Insert here]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• [Insert here]</a:t>
                      </a:r>
                      <a:endParaRPr lang="en-US" sz="1600" dirty="0"/>
                    </a:p>
                  </a:txBody>
                  <a:tcPr marL="35920" marR="35920" marT="17960" marB="17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Business Model Innovation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- </a:t>
                      </a:r>
                      <a:r>
                        <a:rPr lang="en-US" sz="1800" b="1" dirty="0"/>
                        <a:t>Description</a:t>
                      </a:r>
                      <a:r>
                        <a:rPr lang="en-US" sz="1800" dirty="0"/>
                        <a:t>: Changing how the company creates, delivers, and captures value.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- </a:t>
                      </a:r>
                      <a:r>
                        <a:rPr lang="en-US" sz="1800" b="1" dirty="0"/>
                        <a:t>Purpose</a:t>
                      </a:r>
                      <a:r>
                        <a:rPr lang="en-US" sz="1800" dirty="0"/>
                        <a:t>: Adapt to market shifts, unlock new revenue streams, improve long-term profitability.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- </a:t>
                      </a:r>
                      <a:r>
                        <a:rPr lang="en-US" sz="1800" b="1" dirty="0"/>
                        <a:t>Examples</a:t>
                      </a:r>
                      <a:r>
                        <a:rPr lang="en-US" sz="1800" dirty="0"/>
                        <a:t>: 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• Moving to a subscription model.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• Implementing e-commerce channels.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• Offering product-as-a-service.</a:t>
                      </a:r>
                      <a:br>
                        <a:rPr lang="en-US" sz="1800" dirty="0"/>
                      </a:br>
                      <a:br>
                        <a:rPr lang="en-US" sz="1800" dirty="0"/>
                      </a:br>
                      <a:r>
                        <a:rPr lang="en-US" sz="1800" b="1" dirty="0"/>
                        <a:t>Your Company's Initiatives</a:t>
                      </a:r>
                      <a:r>
                        <a:rPr lang="en-US" sz="1800" dirty="0"/>
                        <a:t>: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• [Insert here]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• [Insert here]</a:t>
                      </a:r>
                    </a:p>
                  </a:txBody>
                  <a:tcPr marL="35920" marR="35920" marT="17960" marB="17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3068488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0A89ED7D-2276-B65B-5E1D-2FA00BEBB9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1514475"/>
            <a:ext cx="1828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8552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A38C41-87E1-F17D-7809-4A1818E546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50AC0114-7726-052C-2CF3-4B934750A7E3}"/>
              </a:ext>
            </a:extLst>
          </p:cNvPr>
          <p:cNvSpPr txBox="1"/>
          <p:nvPr/>
        </p:nvSpPr>
        <p:spPr>
          <a:xfrm>
            <a:off x="744023" y="638808"/>
            <a:ext cx="14153084" cy="7600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4400" dirty="0">
                <a:solidFill>
                  <a:srgbClr val="000000"/>
                </a:solidFill>
                <a:latin typeface="Muli Ultra-Bold"/>
              </a:rPr>
              <a:t>Matrix Template: The Four Types of Innovation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16129294-83B3-A936-641D-345C54F474A0}"/>
              </a:ext>
            </a:extLst>
          </p:cNvPr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Operational vs. Strategic (horizontal axis) and Inward vs. Outward (vertical axis).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FABD1D0A-9103-5738-97EC-C6C57A278FB3}"/>
              </a:ext>
            </a:extLst>
          </p:cNvPr>
          <p:cNvSpPr/>
          <p:nvPr/>
        </p:nvSpPr>
        <p:spPr>
          <a:xfrm>
            <a:off x="16081076" y="389260"/>
            <a:ext cx="1404000" cy="1404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984DF5CD-78D2-541E-B407-950D592B2574}"/>
              </a:ext>
            </a:extLst>
          </p:cNvPr>
          <p:cNvSpPr txBox="1"/>
          <p:nvPr/>
        </p:nvSpPr>
        <p:spPr>
          <a:xfrm>
            <a:off x="13487400" y="9615408"/>
            <a:ext cx="4249439" cy="4548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 dirty="0">
                <a:solidFill>
                  <a:srgbClr val="000000"/>
                </a:solidFill>
                <a:latin typeface="Canva Sans Bold"/>
              </a:rPr>
              <a:t>www.strategypunk.com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D9B3A322-C504-CC14-8D74-6A4807DFBC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10200" y="2242522"/>
            <a:ext cx="828000" cy="828000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4F92B143-6BA8-AFDC-F8FF-3F817559ABB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688920" y="2242522"/>
            <a:ext cx="910159" cy="910159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A13696C3-7D7E-D462-1B1F-03E64C32741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2036623" y="2242522"/>
            <a:ext cx="872800" cy="8728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E155605B-13F8-2A28-1527-F0CD148E067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5397502" y="2242522"/>
            <a:ext cx="910159" cy="910159"/>
          </a:xfrm>
          <a:prstGeom prst="rect">
            <a:avLst/>
          </a:prstGeom>
        </p:spPr>
      </p:pic>
      <p:graphicFrame>
        <p:nvGraphicFramePr>
          <p:cNvPr id="5" name="Tabelle 4">
            <a:extLst>
              <a:ext uri="{FF2B5EF4-FFF2-40B4-BE49-F238E27FC236}">
                <a16:creationId xmlns:a16="http://schemas.microsoft.com/office/drawing/2014/main" id="{A488AEDB-B5E4-5041-30EA-84786BD7F9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830415"/>
              </p:ext>
            </p:extLst>
          </p:nvPr>
        </p:nvGraphicFramePr>
        <p:xfrm>
          <a:off x="744023" y="2216827"/>
          <a:ext cx="16239822" cy="7398580"/>
        </p:xfrm>
        <a:graphic>
          <a:graphicData uri="http://schemas.openxmlformats.org/drawingml/2006/table">
            <a:tbl>
              <a:tblPr/>
              <a:tblGrid>
                <a:gridCol w="1620000">
                  <a:extLst>
                    <a:ext uri="{9D8B030D-6E8A-4147-A177-3AD203B41FA5}">
                      <a16:colId xmlns:a16="http://schemas.microsoft.com/office/drawing/2014/main" val="807776118"/>
                    </a:ext>
                  </a:extLst>
                </a:gridCol>
                <a:gridCol w="7309911">
                  <a:extLst>
                    <a:ext uri="{9D8B030D-6E8A-4147-A177-3AD203B41FA5}">
                      <a16:colId xmlns:a16="http://schemas.microsoft.com/office/drawing/2014/main" val="2041444972"/>
                    </a:ext>
                  </a:extLst>
                </a:gridCol>
                <a:gridCol w="7309911">
                  <a:extLst>
                    <a:ext uri="{9D8B030D-6E8A-4147-A177-3AD203B41FA5}">
                      <a16:colId xmlns:a16="http://schemas.microsoft.com/office/drawing/2014/main" val="116351405"/>
                    </a:ext>
                  </a:extLst>
                </a:gridCol>
              </a:tblGrid>
              <a:tr h="1554020">
                <a:tc>
                  <a:txBody>
                    <a:bodyPr/>
                    <a:lstStyle/>
                    <a:p>
                      <a:endParaRPr lang="de-DE" sz="1050"/>
                    </a:p>
                  </a:txBody>
                  <a:tcPr marL="35920" marR="35920" marT="17960" marB="17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200" b="1" dirty="0"/>
                        <a:t>Operational</a:t>
                      </a:r>
                      <a:endParaRPr lang="de-DE" sz="3200" dirty="0"/>
                    </a:p>
                  </a:txBody>
                  <a:tcPr marL="35920" marR="35920" marT="17960" marB="17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BB5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3200" b="1" dirty="0"/>
                        <a:t>Strategic</a:t>
                      </a:r>
                      <a:endParaRPr lang="de-DE" sz="3200" dirty="0"/>
                    </a:p>
                  </a:txBody>
                  <a:tcPr marL="35920" marR="35920" marT="17960" marB="17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EA1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289097"/>
                  </a:ext>
                </a:extLst>
              </a:tr>
              <a:tr h="2944059">
                <a:tc>
                  <a:txBody>
                    <a:bodyPr/>
                    <a:lstStyle/>
                    <a:p>
                      <a:pPr algn="ctr"/>
                      <a:r>
                        <a:rPr lang="de-DE" sz="3200" b="1" dirty="0" err="1"/>
                        <a:t>Inward</a:t>
                      </a:r>
                      <a:endParaRPr lang="de-DE" sz="3200" dirty="0"/>
                    </a:p>
                  </a:txBody>
                  <a:tcPr marL="35920" marR="35920" marT="17960" marB="17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9B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marL="35920" marR="35920" marT="17960" marB="17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800" dirty="0"/>
                    </a:p>
                  </a:txBody>
                  <a:tcPr marL="35920" marR="35920" marT="17960" marB="17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4659454"/>
                  </a:ext>
                </a:extLst>
              </a:tr>
              <a:tr h="2900501">
                <a:tc>
                  <a:txBody>
                    <a:bodyPr/>
                    <a:lstStyle/>
                    <a:p>
                      <a:pPr algn="ctr"/>
                      <a:r>
                        <a:rPr lang="de-DE" sz="3200" b="1" dirty="0" err="1"/>
                        <a:t>Outward</a:t>
                      </a:r>
                      <a:endParaRPr lang="de-DE" sz="3200" dirty="0"/>
                    </a:p>
                  </a:txBody>
                  <a:tcPr marL="35920" marR="35920" marT="17960" marB="17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4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20" marR="35920" marT="17960" marB="17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4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920" marR="35920" marT="17960" marB="1796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3068488"/>
                  </a:ext>
                </a:extLst>
              </a:tr>
            </a:tbl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C937EF04-862C-CAC6-B70E-EFB9AD53C5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925" y="1514475"/>
            <a:ext cx="1828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5754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2CAB55-F6E3-4660-4E84-4E3DD5C393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6A3D3B05-655B-C295-9EC2-FE1ABE3E12E5}"/>
              </a:ext>
            </a:extLst>
          </p:cNvPr>
          <p:cNvSpPr txBox="1"/>
          <p:nvPr/>
        </p:nvSpPr>
        <p:spPr>
          <a:xfrm>
            <a:off x="744023" y="638808"/>
            <a:ext cx="14153084" cy="7600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4400" dirty="0">
                <a:solidFill>
                  <a:srgbClr val="000000"/>
                </a:solidFill>
                <a:latin typeface="Muli Ultra-Bold"/>
              </a:rPr>
              <a:t>How to Use This Template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9BA2939A-D014-28D1-003A-7F299D9F0EF0}"/>
              </a:ext>
            </a:extLst>
          </p:cNvPr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Proven Strategies to Align Innovation with Business Success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B7E7BF7A-B92C-535C-4BB3-524C10BC5870}"/>
              </a:ext>
            </a:extLst>
          </p:cNvPr>
          <p:cNvSpPr/>
          <p:nvPr/>
        </p:nvSpPr>
        <p:spPr>
          <a:xfrm>
            <a:off x="16081076" y="389260"/>
            <a:ext cx="1404000" cy="1404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03EF729F-103D-D648-33A6-821767F75332}"/>
              </a:ext>
            </a:extLst>
          </p:cNvPr>
          <p:cNvSpPr txBox="1"/>
          <p:nvPr/>
        </p:nvSpPr>
        <p:spPr>
          <a:xfrm>
            <a:off x="13487400" y="9615408"/>
            <a:ext cx="4249439" cy="4548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 dirty="0">
                <a:solidFill>
                  <a:srgbClr val="000000"/>
                </a:solidFill>
                <a:latin typeface="Canva Sans Bold"/>
              </a:rPr>
              <a:t>www.strategypunk.com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D1BFBF0-7EE7-BE72-83C0-820334E74C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57400" y="2242522"/>
            <a:ext cx="828000" cy="828000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79D7A92C-D27D-7D4E-8FDE-05B6BD626C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10200" y="2242522"/>
            <a:ext cx="828000" cy="828000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AB4B754C-F14D-7DD3-65D9-CB7AAE5E2B9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88920" y="2242522"/>
            <a:ext cx="910159" cy="910159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D216A0B7-6D69-2795-983E-3FA5040B7EE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2036623" y="2242522"/>
            <a:ext cx="872800" cy="8728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19FF4D47-FFDC-F17B-5F4B-D1FADE699BA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5397502" y="2242522"/>
            <a:ext cx="910159" cy="910159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7CD09E6B-1A6A-4927-459B-804EAEA2C827}"/>
              </a:ext>
            </a:extLst>
          </p:cNvPr>
          <p:cNvSpPr txBox="1"/>
          <p:nvPr/>
        </p:nvSpPr>
        <p:spPr>
          <a:xfrm>
            <a:off x="485204" y="2340888"/>
            <a:ext cx="16999871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3000"/>
              </a:spcAft>
              <a:buFont typeface="+mj-lt"/>
              <a:buAutoNum type="arabicPeriod"/>
            </a:pPr>
            <a:r>
              <a:rPr lang="en-US" sz="3200" b="1" dirty="0">
                <a:solidFill>
                  <a:srgbClr val="000000"/>
                </a:solidFill>
                <a:latin typeface="Canva Sans "/>
              </a:rPr>
              <a:t> Identify Current Initiatives: </a:t>
            </a:r>
            <a:r>
              <a:rPr lang="en-US" sz="3200" dirty="0">
                <a:solidFill>
                  <a:srgbClr val="000000"/>
                </a:solidFill>
                <a:latin typeface="Canva Sans "/>
              </a:rPr>
              <a:t>List your company's current initiatives or projects that fit the description under each innovation type.</a:t>
            </a:r>
          </a:p>
          <a:p>
            <a:pPr>
              <a:spcAft>
                <a:spcPts val="3000"/>
              </a:spcAft>
              <a:buFont typeface="+mj-lt"/>
              <a:buAutoNum type="arabicPeriod"/>
            </a:pPr>
            <a:r>
              <a:rPr lang="en-US" sz="3200" b="1" dirty="0">
                <a:solidFill>
                  <a:srgbClr val="000000"/>
                </a:solidFill>
                <a:latin typeface="Canva Sans "/>
              </a:rPr>
              <a:t> Brainstorm New Ideas: </a:t>
            </a:r>
            <a:r>
              <a:rPr lang="en-US" sz="3200" dirty="0">
                <a:solidFill>
                  <a:srgbClr val="000000"/>
                </a:solidFill>
                <a:latin typeface="Canva Sans "/>
              </a:rPr>
              <a:t>Use the template to brainstorm potential innovation opportunities in areas that may be underrepresented in your current strategy.</a:t>
            </a:r>
          </a:p>
          <a:p>
            <a:pPr>
              <a:spcAft>
                <a:spcPts val="3000"/>
              </a:spcAft>
              <a:buFont typeface="+mj-lt"/>
              <a:buAutoNum type="arabicPeriod"/>
            </a:pPr>
            <a:r>
              <a:rPr lang="en-US" sz="3200" b="1" dirty="0">
                <a:solidFill>
                  <a:srgbClr val="000000"/>
                </a:solidFill>
                <a:latin typeface="Canva Sans "/>
              </a:rPr>
              <a:t> Customize Examples: </a:t>
            </a:r>
            <a:r>
              <a:rPr lang="en-US" sz="3200" dirty="0">
                <a:solidFill>
                  <a:srgbClr val="000000"/>
                </a:solidFill>
                <a:latin typeface="Canva Sans "/>
              </a:rPr>
              <a:t>To make the matrix more relevant, replace the generic examples with those specific to your industry or company.</a:t>
            </a:r>
          </a:p>
          <a:p>
            <a:pPr>
              <a:spcAft>
                <a:spcPts val="3000"/>
              </a:spcAft>
              <a:buFont typeface="+mj-lt"/>
              <a:buAutoNum type="arabicPeriod"/>
            </a:pPr>
            <a:r>
              <a:rPr lang="en-US" sz="3200" b="1" dirty="0">
                <a:solidFill>
                  <a:srgbClr val="000000"/>
                </a:solidFill>
                <a:latin typeface="Canva Sans "/>
              </a:rPr>
              <a:t> Assess Balance and Gaps: </a:t>
            </a:r>
            <a:r>
              <a:rPr lang="en-US" sz="3200" dirty="0">
                <a:solidFill>
                  <a:srgbClr val="000000"/>
                </a:solidFill>
                <a:latin typeface="Canva Sans "/>
              </a:rPr>
              <a:t>Analyze the filled-out matrix to see if your innovation efforts are balanced across all four types or if gaps need attention.</a:t>
            </a:r>
          </a:p>
          <a:p>
            <a:pPr>
              <a:spcAft>
                <a:spcPts val="3000"/>
              </a:spcAft>
              <a:buFont typeface="+mj-lt"/>
              <a:buAutoNum type="arabicPeriod"/>
            </a:pPr>
            <a:r>
              <a:rPr lang="en-US" sz="3200" b="1" dirty="0">
                <a:solidFill>
                  <a:srgbClr val="000000"/>
                </a:solidFill>
                <a:latin typeface="Canva Sans "/>
              </a:rPr>
              <a:t> Develop Action Plans: </a:t>
            </a:r>
            <a:r>
              <a:rPr lang="en-US" sz="3200" dirty="0">
                <a:solidFill>
                  <a:srgbClr val="000000"/>
                </a:solidFill>
                <a:latin typeface="Canva Sans "/>
              </a:rPr>
              <a:t>For each innovation type, create action plans with objectives, timelines, and responsible teams to drive these initiatives forward.</a:t>
            </a:r>
          </a:p>
        </p:txBody>
      </p:sp>
    </p:spTree>
    <p:extLst>
      <p:ext uri="{BB962C8B-B14F-4D97-AF65-F5344CB8AC3E}">
        <p14:creationId xmlns:p14="http://schemas.microsoft.com/office/powerpoint/2010/main" val="2832364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E0DD73-3B36-FAB5-7AB5-C8528D1298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0">
            <a:extLst>
              <a:ext uri="{FF2B5EF4-FFF2-40B4-BE49-F238E27FC236}">
                <a16:creationId xmlns:a16="http://schemas.microsoft.com/office/drawing/2014/main" id="{ED5BDF7F-911E-929F-3465-842D2988F8F7}"/>
              </a:ext>
            </a:extLst>
          </p:cNvPr>
          <p:cNvSpPr txBox="1"/>
          <p:nvPr/>
        </p:nvSpPr>
        <p:spPr>
          <a:xfrm>
            <a:off x="744023" y="638808"/>
            <a:ext cx="14153084" cy="76008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4400" dirty="0">
                <a:solidFill>
                  <a:srgbClr val="000000"/>
                </a:solidFill>
                <a:latin typeface="Muli Ultra-Bold"/>
              </a:rPr>
              <a:t>Additional Tips</a:t>
            </a:r>
          </a:p>
        </p:txBody>
      </p:sp>
      <p:sp>
        <p:nvSpPr>
          <p:cNvPr id="53" name="TextBox 53">
            <a:extLst>
              <a:ext uri="{FF2B5EF4-FFF2-40B4-BE49-F238E27FC236}">
                <a16:creationId xmlns:a16="http://schemas.microsoft.com/office/drawing/2014/main" id="{982262F8-8F4B-0242-A25C-5EDAB9A6064C}"/>
              </a:ext>
            </a:extLst>
          </p:cNvPr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Proven Strategies to Align Innovation with Business Success</a:t>
            </a:r>
          </a:p>
        </p:txBody>
      </p:sp>
      <p:sp>
        <p:nvSpPr>
          <p:cNvPr id="54" name="Freeform 54">
            <a:extLst>
              <a:ext uri="{FF2B5EF4-FFF2-40B4-BE49-F238E27FC236}">
                <a16:creationId xmlns:a16="http://schemas.microsoft.com/office/drawing/2014/main" id="{04943AB9-96E6-C0E2-BB99-09412233FA65}"/>
              </a:ext>
            </a:extLst>
          </p:cNvPr>
          <p:cNvSpPr/>
          <p:nvPr/>
        </p:nvSpPr>
        <p:spPr>
          <a:xfrm>
            <a:off x="16081076" y="389260"/>
            <a:ext cx="1404000" cy="1404000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>
            <a:extLst>
              <a:ext uri="{FF2B5EF4-FFF2-40B4-BE49-F238E27FC236}">
                <a16:creationId xmlns:a16="http://schemas.microsoft.com/office/drawing/2014/main" id="{47BC410C-5D89-9F1E-695B-79F28CBCE2A7}"/>
              </a:ext>
            </a:extLst>
          </p:cNvPr>
          <p:cNvSpPr txBox="1"/>
          <p:nvPr/>
        </p:nvSpPr>
        <p:spPr>
          <a:xfrm>
            <a:off x="13487400" y="9615408"/>
            <a:ext cx="4249439" cy="45486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 dirty="0">
                <a:solidFill>
                  <a:srgbClr val="000000"/>
                </a:solidFill>
                <a:latin typeface="Canva Sans Bold"/>
              </a:rPr>
              <a:t>www.strategypunk.com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3B816591-4F63-4F5C-38A8-1EF02A373F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57400" y="2242522"/>
            <a:ext cx="828000" cy="828000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9A515FF6-1D2F-9AC0-45D4-EA25D486F01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410200" y="2242522"/>
            <a:ext cx="828000" cy="828000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6CB2A2E2-A5E6-867A-3F53-7FD921ED742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688920" y="2242522"/>
            <a:ext cx="910159" cy="910159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BC38A543-38AA-5CDA-1416-34302F192DA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2036623" y="2242522"/>
            <a:ext cx="872800" cy="872800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BEA914A9-59A9-57E3-04DB-A84A1932CC9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5397502" y="2242522"/>
            <a:ext cx="910159" cy="910159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77014AB9-E355-F902-DC7E-0909306FFF3F}"/>
              </a:ext>
            </a:extLst>
          </p:cNvPr>
          <p:cNvSpPr txBox="1"/>
          <p:nvPr/>
        </p:nvSpPr>
        <p:spPr>
          <a:xfrm>
            <a:off x="485204" y="2340888"/>
            <a:ext cx="16999871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514350">
              <a:spcAft>
                <a:spcPts val="3000"/>
              </a:spcAft>
              <a:buFont typeface="+mj-lt"/>
              <a:buAutoNum type="arabicPeriod"/>
            </a:pPr>
            <a:r>
              <a:rPr lang="en-US" sz="3200" b="1" dirty="0">
                <a:solidFill>
                  <a:srgbClr val="000000"/>
                </a:solidFill>
                <a:latin typeface="Canva Sans "/>
              </a:rPr>
              <a:t>Engage Cross-Functional Teams: </a:t>
            </a:r>
            <a:r>
              <a:rPr lang="en-US" sz="3200" dirty="0">
                <a:solidFill>
                  <a:srgbClr val="000000"/>
                </a:solidFill>
                <a:latin typeface="Canva Sans "/>
              </a:rPr>
              <a:t>When filling out the matrix, include team members from different departments or get diverse perspectives.</a:t>
            </a:r>
          </a:p>
          <a:p>
            <a:pPr indent="-514350">
              <a:spcAft>
                <a:spcPts val="3000"/>
              </a:spcAft>
              <a:buFont typeface="+mj-lt"/>
              <a:buAutoNum type="arabicPeriod"/>
            </a:pPr>
            <a:r>
              <a:rPr lang="en-US" sz="3200" b="1" dirty="0">
                <a:solidFill>
                  <a:srgbClr val="000000"/>
                </a:solidFill>
                <a:latin typeface="Canva Sans "/>
              </a:rPr>
              <a:t>Set Metrics and KPIs: </a:t>
            </a:r>
            <a:r>
              <a:rPr lang="en-US" sz="3200" dirty="0">
                <a:solidFill>
                  <a:srgbClr val="000000"/>
                </a:solidFill>
                <a:latin typeface="Canva Sans "/>
              </a:rPr>
              <a:t>Define how you will measure the success of each innovation initiative (e.g., cost savings, revenue growth, customer satisfaction).</a:t>
            </a:r>
          </a:p>
          <a:p>
            <a:pPr indent="-514350">
              <a:spcAft>
                <a:spcPts val="3000"/>
              </a:spcAft>
              <a:buFont typeface="+mj-lt"/>
              <a:buAutoNum type="arabicPeriod"/>
            </a:pPr>
            <a:r>
              <a:rPr lang="en-US" sz="3200" b="1" dirty="0">
                <a:solidFill>
                  <a:srgbClr val="000000"/>
                </a:solidFill>
                <a:latin typeface="Canva Sans "/>
              </a:rPr>
              <a:t>Review Regularly: </a:t>
            </a:r>
            <a:r>
              <a:rPr lang="en-US" sz="3200" dirty="0">
                <a:solidFill>
                  <a:srgbClr val="000000"/>
                </a:solidFill>
                <a:latin typeface="Canva Sans "/>
              </a:rPr>
              <a:t>Make the matrix a living document that you revisit periodically to update and adjust your innovation strategies.</a:t>
            </a:r>
          </a:p>
        </p:txBody>
      </p:sp>
    </p:spTree>
    <p:extLst>
      <p:ext uri="{BB962C8B-B14F-4D97-AF65-F5344CB8AC3E}">
        <p14:creationId xmlns:p14="http://schemas.microsoft.com/office/powerpoint/2010/main" val="42184287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638</Words>
  <Application>Microsoft Office PowerPoint</Application>
  <PresentationFormat>Benutzerdefiniert</PresentationFormat>
  <Paragraphs>47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Canva Sans </vt:lpstr>
      <vt:lpstr>Calibri</vt:lpstr>
      <vt:lpstr>Canva Sans Bold</vt:lpstr>
      <vt:lpstr>Muli Ultra-Bold</vt:lpstr>
      <vt:lpstr>Arial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 - 4 Pillars of Innovation</dc:title>
  <dc:creator>StrategyPunk.com</dc:creator>
  <cp:lastModifiedBy>Thomas Kriete</cp:lastModifiedBy>
  <cp:revision>20</cp:revision>
  <dcterms:created xsi:type="dcterms:W3CDTF">2006-08-16T00:00:00Z</dcterms:created>
  <dcterms:modified xsi:type="dcterms:W3CDTF">2024-10-29T21:21:44Z</dcterms:modified>
  <dc:identifier>DAFs1ugOQp4</dc:identifier>
</cp:coreProperties>
</file>