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</p:sldIdLst>
  <p:sldSz cx="18288000" cy="10287000"/>
  <p:notesSz cx="6858000" cy="9144000"/>
  <p:embeddedFontLst>
    <p:embeddedFont>
      <p:font typeface="Canva Sans Bold" panose="020B0604020202020204" charset="0"/>
      <p:regular r:id="rId7"/>
    </p:embeddedFont>
    <p:embeddedFont>
      <p:font typeface="Muli Ultra-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392F"/>
    <a:srgbClr val="9BBB5C"/>
    <a:srgbClr val="F29B26"/>
    <a:srgbClr val="1EA185"/>
    <a:srgbClr val="4E4E4E"/>
    <a:srgbClr val="1F497D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DEDDA2-6983-BA92-5D7B-D88558741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FFB41592-7BF6-DDDB-194D-F14813D7C0FE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Challenge Solution Impact Framework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A80B14EA-8B65-AE4A-FD02-4780A60FFB5F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Introduction to the Strategic Impact Framework 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C13DF58-A401-8071-AA22-FEC23E336C4A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6DDC086-3B39-9C20-9099-44E158F48D7E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5010A8FB-8B7E-4F21-43B9-B6E27368E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46728"/>
              </p:ext>
            </p:extLst>
          </p:nvPr>
        </p:nvGraphicFramePr>
        <p:xfrm>
          <a:off x="744023" y="2504418"/>
          <a:ext cx="16741052" cy="6628947"/>
        </p:xfrm>
        <a:graphic>
          <a:graphicData uri="http://schemas.openxmlformats.org/drawingml/2006/table">
            <a:tbl>
              <a:tblPr/>
              <a:tblGrid>
                <a:gridCol w="4127931">
                  <a:extLst>
                    <a:ext uri="{9D8B030D-6E8A-4147-A177-3AD203B41FA5}">
                      <a16:colId xmlns:a16="http://schemas.microsoft.com/office/drawing/2014/main" val="3943078460"/>
                    </a:ext>
                  </a:extLst>
                </a:gridCol>
                <a:gridCol w="4968805">
                  <a:extLst>
                    <a:ext uri="{9D8B030D-6E8A-4147-A177-3AD203B41FA5}">
                      <a16:colId xmlns:a16="http://schemas.microsoft.com/office/drawing/2014/main" val="2992187698"/>
                    </a:ext>
                  </a:extLst>
                </a:gridCol>
                <a:gridCol w="7644316">
                  <a:extLst>
                    <a:ext uri="{9D8B030D-6E8A-4147-A177-3AD203B41FA5}">
                      <a16:colId xmlns:a16="http://schemas.microsoft.com/office/drawing/2014/main" val="1487339799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r>
                        <a:rPr lang="de-DE" sz="2800" b="1" dirty="0"/>
                        <a:t>Framework </a:t>
                      </a:r>
                      <a:r>
                        <a:rPr lang="de-DE" sz="2800" b="1" dirty="0" err="1"/>
                        <a:t>Component</a:t>
                      </a:r>
                      <a:endParaRPr lang="de-DE" sz="2800" dirty="0"/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Description</a:t>
                      </a:r>
                      <a:endParaRPr lang="de-DE" sz="2800" dirty="0"/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Key Questions</a:t>
                      </a:r>
                      <a:endParaRPr lang="de-DE" sz="2800" dirty="0"/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77454"/>
                  </a:ext>
                </a:extLst>
              </a:tr>
              <a:tr h="2042677">
                <a:tc>
                  <a:txBody>
                    <a:bodyPr/>
                    <a:lstStyle/>
                    <a:p>
                      <a:r>
                        <a:rPr lang="de-DE" sz="2800" b="1" dirty="0"/>
                        <a:t>Challenge</a:t>
                      </a:r>
                      <a:endParaRPr lang="de-DE" sz="2800" dirty="0"/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Identify and define the primary issue or opportunity.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specific problem are we addressing?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Why is this important to solve? 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are the key obstacles?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177432"/>
                  </a:ext>
                </a:extLst>
              </a:tr>
              <a:tr h="2042677">
                <a:tc>
                  <a:txBody>
                    <a:bodyPr/>
                    <a:lstStyle/>
                    <a:p>
                      <a:r>
                        <a:rPr lang="de-DE" sz="2800" b="1"/>
                        <a:t>Solution</a:t>
                      </a:r>
                      <a:endParaRPr lang="de-DE" sz="2800"/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Describe the approach or strategy developed to address the challenge.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-446088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solution was chosen and why?</a:t>
                      </a:r>
                    </a:p>
                    <a:p>
                      <a:pPr marL="446088" indent="-446088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actions were implemented?</a:t>
                      </a:r>
                    </a:p>
                    <a:p>
                      <a:pPr marL="446088" indent="-446088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How does this solution stand out?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811969"/>
                  </a:ext>
                </a:extLst>
              </a:tr>
              <a:tr h="2042677">
                <a:tc>
                  <a:txBody>
                    <a:bodyPr/>
                    <a:lstStyle/>
                    <a:p>
                      <a:r>
                        <a:rPr lang="de-DE" sz="2800" b="1"/>
                        <a:t>Impact</a:t>
                      </a:r>
                      <a:endParaRPr lang="de-DE" sz="2800"/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Outline the results achieved, focusing on measurable outcomes.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changes were observed?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How did this solution add value?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dirty="0"/>
                        <a:t>What are the key success metrics?</a:t>
                      </a:r>
                    </a:p>
                  </a:txBody>
                  <a:tcPr marL="216000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339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54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F06069-2C0F-9D4D-D240-EA3BD3D80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CBAA3930-9656-F2AD-42DA-BB11CADDF44C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Challenge Solution Impact Framework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6EE77FE5-B36A-A446-F46C-11328730DAE9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Title: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5DB9DCBD-16B6-D9D6-00F3-78A78E4F1D0A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493675A-28C5-1F33-0F25-C080D8208A69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3622F0AF-9009-D0D0-4F0A-72F79BB86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954"/>
              </p:ext>
            </p:extLst>
          </p:nvPr>
        </p:nvGraphicFramePr>
        <p:xfrm>
          <a:off x="744023" y="2504418"/>
          <a:ext cx="16740000" cy="6750867"/>
        </p:xfrm>
        <a:graphic>
          <a:graphicData uri="http://schemas.openxmlformats.org/drawingml/2006/table">
            <a:tbl>
              <a:tblPr/>
              <a:tblGrid>
                <a:gridCol w="5580000">
                  <a:extLst>
                    <a:ext uri="{9D8B030D-6E8A-4147-A177-3AD203B41FA5}">
                      <a16:colId xmlns:a16="http://schemas.microsoft.com/office/drawing/2014/main" val="3943078460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992187698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1487339799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Challenge</a:t>
                      </a: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Solution</a:t>
                      </a:r>
                      <a:endParaRPr lang="de-DE" sz="3600" dirty="0"/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Impact</a:t>
                      </a:r>
                      <a:endParaRPr lang="de-DE" sz="3600" dirty="0"/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77454"/>
                  </a:ext>
                </a:extLst>
              </a:tr>
              <a:tr h="6128031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17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14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506D0A-1C61-A186-38B1-C1D2564D2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753F7F49-C3D6-C7D7-6F91-8296E1DA9EB9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Challenge Solution Impact Framework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F5342065-2603-CE07-67BB-5BE485ADF0E2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Title: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AFB1BE7-2B36-F7AE-7DB7-31F8EF02EFD0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E61B82A8-F7F7-036A-4A32-E3B9D33E8086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ABFD903A-5015-2967-BD78-A1F48FA3C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19032"/>
              </p:ext>
            </p:extLst>
          </p:nvPr>
        </p:nvGraphicFramePr>
        <p:xfrm>
          <a:off x="744023" y="2504418"/>
          <a:ext cx="16740000" cy="6750867"/>
        </p:xfrm>
        <a:graphic>
          <a:graphicData uri="http://schemas.openxmlformats.org/drawingml/2006/table">
            <a:tbl>
              <a:tblPr/>
              <a:tblGrid>
                <a:gridCol w="5580000">
                  <a:extLst>
                    <a:ext uri="{9D8B030D-6E8A-4147-A177-3AD203B41FA5}">
                      <a16:colId xmlns:a16="http://schemas.microsoft.com/office/drawing/2014/main" val="3943078460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992187698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1487339799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Challenge</a:t>
                      </a: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Solution</a:t>
                      </a:r>
                      <a:endParaRPr lang="de-DE" sz="3600" dirty="0">
                        <a:solidFill>
                          <a:schemeClr val="bg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Impact</a:t>
                      </a:r>
                      <a:endParaRPr lang="de-DE" sz="3600" dirty="0">
                        <a:solidFill>
                          <a:schemeClr val="bg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77454"/>
                  </a:ext>
                </a:extLst>
              </a:tr>
              <a:tr h="6128031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800" dirty="0" err="1"/>
                        <a:t>Lorem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ipsum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odor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amet</a:t>
                      </a:r>
                      <a:r>
                        <a:rPr lang="de-DE" sz="2800" dirty="0"/>
                        <a:t>, </a:t>
                      </a:r>
                      <a:r>
                        <a:rPr lang="de-DE" sz="2800" dirty="0" err="1"/>
                        <a:t>consectetuer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adipiscing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elit</a:t>
                      </a:r>
                      <a:r>
                        <a:rPr lang="de-DE" sz="2800" dirty="0"/>
                        <a:t>.</a:t>
                      </a:r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17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97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4EFF25-49BD-5013-0C89-5417B6909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5872FEE3-A0B6-CDFA-812D-ED02DCB8A0F7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Headline: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CF8EB8E3-7C11-221E-1ACC-DBF6A8544E73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Title: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1923E8A5-2C2F-AA25-AADD-11A1A1D71C64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2E41CE8D-9DF6-4B46-863B-8115A9B561D9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971DC208-E08F-6A7E-FC47-36FAB3279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44876"/>
              </p:ext>
            </p:extLst>
          </p:nvPr>
        </p:nvGraphicFramePr>
        <p:xfrm>
          <a:off x="744023" y="2504418"/>
          <a:ext cx="16740000" cy="6750867"/>
        </p:xfrm>
        <a:graphic>
          <a:graphicData uri="http://schemas.openxmlformats.org/drawingml/2006/table">
            <a:tbl>
              <a:tblPr/>
              <a:tblGrid>
                <a:gridCol w="5580000">
                  <a:extLst>
                    <a:ext uri="{9D8B030D-6E8A-4147-A177-3AD203B41FA5}">
                      <a16:colId xmlns:a16="http://schemas.microsoft.com/office/drawing/2014/main" val="3943078460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992187698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1487339799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Challenge</a:t>
                      </a: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Solution</a:t>
                      </a:r>
                      <a:endParaRPr lang="de-DE" sz="3600" dirty="0">
                        <a:solidFill>
                          <a:schemeClr val="bg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bg1"/>
                          </a:solidFill>
                        </a:rPr>
                        <a:t>Impact</a:t>
                      </a:r>
                      <a:endParaRPr lang="de-DE" sz="3600" dirty="0">
                        <a:solidFill>
                          <a:schemeClr val="bg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77454"/>
                  </a:ext>
                </a:extLst>
              </a:tr>
              <a:tr h="6128031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17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94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6E7BE6-2A35-3160-28AF-A6A29EB1C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4201A24-D1F6-7D25-646A-065A51C7CE06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Headline: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A1D5F97D-E219-E28A-2A02-26952D6AEAE2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Title: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2DAB2A4-E75B-F24D-915C-25C861A9E470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37CC3A-4FEC-AEF7-F6DC-DF6AED1CABA7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E878A5A8-BDB8-85D1-A228-F61CBC567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71286"/>
              </p:ext>
            </p:extLst>
          </p:nvPr>
        </p:nvGraphicFramePr>
        <p:xfrm>
          <a:off x="744023" y="2504418"/>
          <a:ext cx="16740000" cy="6750867"/>
        </p:xfrm>
        <a:graphic>
          <a:graphicData uri="http://schemas.openxmlformats.org/drawingml/2006/table">
            <a:tbl>
              <a:tblPr/>
              <a:tblGrid>
                <a:gridCol w="5580000">
                  <a:extLst>
                    <a:ext uri="{9D8B030D-6E8A-4147-A177-3AD203B41FA5}">
                      <a16:colId xmlns:a16="http://schemas.microsoft.com/office/drawing/2014/main" val="3943078460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992187698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1487339799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Challenge</a:t>
                      </a: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Solution</a:t>
                      </a:r>
                      <a:endParaRPr lang="de-DE" sz="3600" dirty="0">
                        <a:solidFill>
                          <a:schemeClr val="tx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Impact</a:t>
                      </a:r>
                      <a:endParaRPr lang="de-DE" sz="3600" dirty="0">
                        <a:solidFill>
                          <a:schemeClr val="tx1"/>
                        </a:solidFill>
                      </a:endParaRPr>
                    </a:p>
                  </a:txBody>
                  <a:tcPr marL="74196" marR="74196" marT="37098" marB="3709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77454"/>
                  </a:ext>
                </a:extLst>
              </a:tr>
              <a:tr h="6128031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endParaRPr lang="de-DE" sz="2800" dirty="0"/>
                    </a:p>
                  </a:txBody>
                  <a:tcPr marL="216000" marR="74196" marT="288000" marB="3709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17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82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Benutzerdefiniert</PresentationFormat>
  <Paragraphs>69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Wingdings</vt:lpstr>
      <vt:lpstr>Canva Sans Bold</vt:lpstr>
      <vt:lpstr>Muli Ultra-Bold</vt:lpstr>
      <vt:lpstr>Arial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CSI Framework</dc:title>
  <dc:creator>StrategyPunk.com</dc:creator>
  <cp:lastModifiedBy>Thomas Kriete</cp:lastModifiedBy>
  <cp:revision>26</cp:revision>
  <dcterms:created xsi:type="dcterms:W3CDTF">2006-08-16T00:00:00Z</dcterms:created>
  <dcterms:modified xsi:type="dcterms:W3CDTF">2024-11-06T22:16:41Z</dcterms:modified>
  <dc:identifier>DAFs1ugOQp4</dc:identifier>
</cp:coreProperties>
</file>