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88" r:id="rId2"/>
    <p:sldId id="286" r:id="rId3"/>
    <p:sldId id="287" r:id="rId4"/>
  </p:sldIdLst>
  <p:sldSz cx="18288000" cy="10287000"/>
  <p:notesSz cx="6858000" cy="9144000"/>
  <p:embeddedFontLst>
    <p:embeddedFont>
      <p:font typeface="Canva Sans Bold" panose="020B0604020202020204" charset="0"/>
      <p:regular r:id="rId5"/>
    </p:embeddedFont>
    <p:embeddedFont>
      <p:font typeface="Muli Ultra-Bold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B26"/>
    <a:srgbClr val="9BBB5C"/>
    <a:srgbClr val="1EA185"/>
    <a:srgbClr val="4E4E4E"/>
    <a:srgbClr val="1F497D"/>
    <a:srgbClr val="BD392F"/>
    <a:srgbClr val="EEFEAB"/>
    <a:srgbClr val="FCF2BC"/>
    <a:srgbClr val="EA310F"/>
    <a:srgbClr val="F4B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5" d="100"/>
          <a:sy n="45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DEDDA2-6983-BA92-5D7B-D88558741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FFB41592-7BF6-DDDB-194D-F14813D7C0FE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b="1" dirty="0">
                <a:solidFill>
                  <a:srgbClr val="000000"/>
                </a:solidFill>
                <a:latin typeface="Muli Ultra-Bold"/>
              </a:rPr>
              <a:t>The StrategyPunk Strategy Canvas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A80B14EA-8B65-AE4A-FD02-4780A60FFB5F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Purpose-Driven, Results-Oriented, Fully Aligned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6C13DF58-A401-8071-AA22-FEC23E336C4A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06DDC086-3B39-9C20-9099-44E158F48D7E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2F91405-462D-9E94-71C6-96383E1FEDE0}"/>
              </a:ext>
            </a:extLst>
          </p:cNvPr>
          <p:cNvSpPr txBox="1"/>
          <p:nvPr/>
        </p:nvSpPr>
        <p:spPr>
          <a:xfrm>
            <a:off x="706808" y="2324100"/>
            <a:ext cx="16666791" cy="7432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Aft>
                <a:spcPts val="1800"/>
              </a:spcAft>
            </a:pPr>
            <a:r>
              <a:rPr lang="en-US" sz="2800" b="1" dirty="0">
                <a:effectLst/>
              </a:rPr>
              <a:t>Strategy Canvas</a:t>
            </a:r>
            <a:r>
              <a:rPr lang="en-US" sz="2800" dirty="0">
                <a:effectLst/>
              </a:rPr>
              <a:t>: A one-page tool to align vision, strategy, and actions.</a:t>
            </a:r>
            <a:endParaRPr lang="en-US" sz="2800" dirty="0"/>
          </a:p>
          <a:p>
            <a:pPr rtl="0">
              <a:spcAft>
                <a:spcPts val="1800"/>
              </a:spcAft>
            </a:pPr>
            <a:r>
              <a:rPr lang="en-US" sz="2800" b="1" dirty="0">
                <a:effectLst/>
              </a:rPr>
              <a:t>Simplifies Complexity</a:t>
            </a:r>
            <a:r>
              <a:rPr lang="en-US" sz="2800" dirty="0">
                <a:effectLst/>
              </a:rPr>
              <a:t>: Transforms complex ideas into simple, actionable steps.</a:t>
            </a:r>
            <a:endParaRPr lang="en-US" sz="2800" dirty="0"/>
          </a:p>
          <a:p>
            <a:pPr rtl="0">
              <a:spcAft>
                <a:spcPts val="600"/>
              </a:spcAft>
            </a:pPr>
            <a:r>
              <a:rPr lang="en-US" sz="2800" b="1" dirty="0">
                <a:effectLst/>
              </a:rPr>
              <a:t>Purpose Core Elements</a:t>
            </a:r>
            <a:r>
              <a:rPr lang="en-US" sz="2800" dirty="0">
                <a:effectLst/>
              </a:rPr>
              <a:t>:</a:t>
            </a:r>
            <a:endParaRPr lang="en-US" sz="28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</a:rPr>
              <a:t>Mission</a:t>
            </a:r>
            <a:r>
              <a:rPr lang="en-US" sz="2800" dirty="0">
                <a:effectLst/>
              </a:rPr>
              <a:t>: Your organization's promise and societal impact.</a:t>
            </a:r>
            <a:endParaRPr lang="en-US" sz="28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</a:rPr>
              <a:t>Values</a:t>
            </a:r>
            <a:r>
              <a:rPr lang="en-US" sz="2800" dirty="0">
                <a:effectLst/>
              </a:rPr>
              <a:t>: Principles guiding decisions and actions.</a:t>
            </a:r>
            <a:endParaRPr lang="en-US" sz="28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</a:rPr>
              <a:t>Vision</a:t>
            </a:r>
            <a:r>
              <a:rPr lang="en-US" sz="2800" dirty="0">
                <a:effectLst/>
              </a:rPr>
              <a:t>: The future state you aspire to achieve.</a:t>
            </a:r>
            <a:endParaRPr lang="en-US" sz="2800" dirty="0"/>
          </a:p>
          <a:p>
            <a:pPr rtl="0">
              <a:spcAft>
                <a:spcPts val="600"/>
              </a:spcAft>
            </a:pPr>
            <a:r>
              <a:rPr lang="en-US" sz="2800" b="1" dirty="0">
                <a:effectLst/>
              </a:rPr>
              <a:t>Strategy Framework</a:t>
            </a:r>
            <a:r>
              <a:rPr lang="en-US" sz="2800" dirty="0">
                <a:effectLst/>
              </a:rPr>
              <a:t>:</a:t>
            </a:r>
            <a:endParaRPr lang="en-US" sz="28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</a:rPr>
              <a:t>Strategic Intent</a:t>
            </a:r>
            <a:r>
              <a:rPr lang="en-US" sz="2800" dirty="0">
                <a:effectLst/>
              </a:rPr>
              <a:t>: How you plan to reach your goals.</a:t>
            </a:r>
            <a:endParaRPr lang="en-US" sz="28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</a:rPr>
              <a:t>Drivers</a:t>
            </a:r>
            <a:r>
              <a:rPr lang="en-US" sz="2800" dirty="0">
                <a:effectLst/>
              </a:rPr>
              <a:t>: Key focus areas propelling the organization forward.</a:t>
            </a:r>
            <a:endParaRPr lang="en-US" sz="28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</a:rPr>
              <a:t>Enablers</a:t>
            </a:r>
            <a:r>
              <a:rPr lang="en-US" sz="2800" dirty="0">
                <a:effectLst/>
              </a:rPr>
              <a:t>: Tools and skills needed for effective execution.</a:t>
            </a:r>
            <a:endParaRPr lang="en-US" sz="2800" dirty="0"/>
          </a:p>
          <a:p>
            <a:pPr rtl="0">
              <a:spcAft>
                <a:spcPts val="600"/>
              </a:spcAft>
            </a:pPr>
            <a:r>
              <a:rPr lang="en-US" sz="2800" b="1" dirty="0">
                <a:effectLst/>
              </a:rPr>
              <a:t>Execution Plan</a:t>
            </a:r>
            <a:r>
              <a:rPr lang="en-US" sz="2800" dirty="0">
                <a:effectLst/>
              </a:rPr>
              <a:t>:</a:t>
            </a:r>
            <a:endParaRPr lang="en-US" sz="28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</a:rPr>
              <a:t>Targets and Initiatives</a:t>
            </a:r>
            <a:r>
              <a:rPr lang="en-US" sz="2800" dirty="0">
                <a:effectLst/>
              </a:rPr>
              <a:t>: Specific steps to achieve objectives.</a:t>
            </a:r>
            <a:endParaRPr lang="en-US" sz="28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</a:rPr>
              <a:t>Performance Indicators</a:t>
            </a:r>
            <a:r>
              <a:rPr lang="en-US" sz="2800" dirty="0">
                <a:effectLst/>
              </a:rPr>
              <a:t>: Metrics to track success and progress.</a:t>
            </a:r>
            <a:endParaRPr lang="en-US" sz="28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</a:rPr>
              <a:t>Strategy Map</a:t>
            </a:r>
            <a:r>
              <a:rPr lang="en-US" sz="2800" dirty="0">
                <a:effectLst/>
              </a:rPr>
              <a:t>: Communication tool for transparency and alignment.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954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4B64D-FA58-0594-4BF6-B566D7635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6A756E09-8195-FAD5-A73B-7D8ED71D3138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dirty="0">
                <a:solidFill>
                  <a:srgbClr val="000000"/>
                </a:solidFill>
                <a:latin typeface="Muli Ultra-Bold"/>
              </a:rPr>
              <a:t>Navigating Growth with The Strategy Canvas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3618582E-C9CB-3407-0DB9-B1BCDF503B36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Purpose-Driven, Results-Oriented, Fully Aligned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F870A205-782A-95AD-E551-DC10A79586C1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FC5576F9-1F3A-F48D-2402-583A21F9CABD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6BC6FB04-1759-F3D4-970F-348AAEC3A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12816"/>
              </p:ext>
            </p:extLst>
          </p:nvPr>
        </p:nvGraphicFramePr>
        <p:xfrm>
          <a:off x="756428" y="2247900"/>
          <a:ext cx="16776000" cy="7080507"/>
        </p:xfrm>
        <a:graphic>
          <a:graphicData uri="http://schemas.openxmlformats.org/drawingml/2006/table">
            <a:tbl>
              <a:tblPr/>
              <a:tblGrid>
                <a:gridCol w="2916000">
                  <a:extLst>
                    <a:ext uri="{9D8B030D-6E8A-4147-A177-3AD203B41FA5}">
                      <a16:colId xmlns:a16="http://schemas.microsoft.com/office/drawing/2014/main" val="699972679"/>
                    </a:ext>
                  </a:extLst>
                </a:gridCol>
                <a:gridCol w="3996000">
                  <a:extLst>
                    <a:ext uri="{9D8B030D-6E8A-4147-A177-3AD203B41FA5}">
                      <a16:colId xmlns:a16="http://schemas.microsoft.com/office/drawing/2014/main" val="2061800155"/>
                    </a:ext>
                  </a:extLst>
                </a:gridCol>
                <a:gridCol w="9864000">
                  <a:extLst>
                    <a:ext uri="{9D8B030D-6E8A-4147-A177-3AD203B41FA5}">
                      <a16:colId xmlns:a16="http://schemas.microsoft.com/office/drawing/2014/main" val="1588641060"/>
                    </a:ext>
                  </a:extLst>
                </a:gridCol>
              </a:tblGrid>
              <a:tr h="592207">
                <a:tc>
                  <a:txBody>
                    <a:bodyPr/>
                    <a:lstStyle/>
                    <a:p>
                      <a:r>
                        <a:rPr lang="de-DE" sz="2800" b="1" dirty="0" err="1"/>
                        <a:t>Category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Element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Key Question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886161"/>
                  </a:ext>
                </a:extLst>
              </a:tr>
              <a:tr h="592207">
                <a:tc rowSpan="3">
                  <a:txBody>
                    <a:bodyPr/>
                    <a:lstStyle/>
                    <a:p>
                      <a:r>
                        <a:rPr lang="de-DE" sz="2800" b="1" dirty="0"/>
                        <a:t>Purpose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Mission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 err="1"/>
                        <a:t>Why</a:t>
                      </a:r>
                      <a:r>
                        <a:rPr lang="de-DE" sz="2800" dirty="0"/>
                        <a:t> do </a:t>
                      </a:r>
                      <a:r>
                        <a:rPr lang="de-DE" sz="2800" dirty="0" err="1"/>
                        <a:t>we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exist</a:t>
                      </a:r>
                      <a:r>
                        <a:rPr lang="de-DE" sz="2800" dirty="0"/>
                        <a:t>?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237179"/>
                  </a:ext>
                </a:extLst>
              </a:tr>
              <a:tr h="592207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Values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What is important to us?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569368"/>
                  </a:ext>
                </a:extLst>
              </a:tr>
              <a:tr h="592207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Vision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What do we want to be?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307370"/>
                  </a:ext>
                </a:extLst>
              </a:tr>
              <a:tr h="592207">
                <a:tc rowSpan="3">
                  <a:txBody>
                    <a:bodyPr/>
                    <a:lstStyle/>
                    <a:p>
                      <a:r>
                        <a:rPr lang="de-DE" sz="2800" b="1" dirty="0" err="1"/>
                        <a:t>Strategy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Strategic </a:t>
                      </a:r>
                      <a:r>
                        <a:rPr lang="de-DE" sz="2800" b="1" dirty="0" err="1"/>
                        <a:t>Intent</a:t>
                      </a:r>
                      <a:endParaRPr lang="de-DE" sz="2800" b="1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How will we get there?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372912"/>
                  </a:ext>
                </a:extLst>
              </a:tr>
              <a:tr h="592207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Drivers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What will we focus on?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018312"/>
                  </a:ext>
                </a:extLst>
              </a:tr>
              <a:tr h="1222940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 err="1"/>
                        <a:t>Enablers</a:t>
                      </a:r>
                      <a:endParaRPr lang="de-DE" sz="2800" b="1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What frameworks, resources, and skills will we use?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974957"/>
                  </a:ext>
                </a:extLst>
              </a:tr>
              <a:tr h="592207">
                <a:tc rowSpan="3">
                  <a:txBody>
                    <a:bodyPr/>
                    <a:lstStyle/>
                    <a:p>
                      <a:r>
                        <a:rPr lang="de-DE" sz="2800" b="1" dirty="0" err="1"/>
                        <a:t>Execution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Targets and Initiatives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What will we need to do?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968943"/>
                  </a:ext>
                </a:extLst>
              </a:tr>
              <a:tr h="856059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Performance </a:t>
                      </a:r>
                      <a:r>
                        <a:rPr lang="de-DE" sz="2800" b="1" dirty="0" err="1"/>
                        <a:t>Indicators</a:t>
                      </a:r>
                      <a:endParaRPr lang="de-DE" sz="2800" b="1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How will we know we are successful?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77401"/>
                  </a:ext>
                </a:extLst>
              </a:tr>
              <a:tr h="856059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 err="1"/>
                        <a:t>Strategy</a:t>
                      </a:r>
                      <a:r>
                        <a:rPr lang="de-DE" sz="2800" b="1" dirty="0"/>
                        <a:t> </a:t>
                      </a:r>
                      <a:r>
                        <a:rPr lang="de-DE" sz="2800" b="1" dirty="0" err="1"/>
                        <a:t>Map</a:t>
                      </a:r>
                      <a:endParaRPr lang="de-DE" sz="2800" b="1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How will we test and communicate the strategy?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076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46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8CB66-575E-0A43-BC93-F6FC8A5D8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C5B567C1-74A2-6B24-2451-1F5198652855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dirty="0">
                <a:solidFill>
                  <a:srgbClr val="000000"/>
                </a:solidFill>
                <a:latin typeface="Muli Ultra-Bold"/>
              </a:rPr>
              <a:t>Strategy Canvas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9651D108-5DCA-AEEE-EC81-E8D13001914D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Title: 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2E2D1507-6F49-5272-8778-CBF0FA19F5CF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2E5CF93E-F357-61E0-2C3F-31F333355E12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3BF388F3-52BB-1398-D26D-5B490DC64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27037"/>
              </p:ext>
            </p:extLst>
          </p:nvPr>
        </p:nvGraphicFramePr>
        <p:xfrm>
          <a:off x="756428" y="2247900"/>
          <a:ext cx="16776000" cy="7080507"/>
        </p:xfrm>
        <a:graphic>
          <a:graphicData uri="http://schemas.openxmlformats.org/drawingml/2006/table">
            <a:tbl>
              <a:tblPr/>
              <a:tblGrid>
                <a:gridCol w="2916000">
                  <a:extLst>
                    <a:ext uri="{9D8B030D-6E8A-4147-A177-3AD203B41FA5}">
                      <a16:colId xmlns:a16="http://schemas.microsoft.com/office/drawing/2014/main" val="699972679"/>
                    </a:ext>
                  </a:extLst>
                </a:gridCol>
                <a:gridCol w="3996000">
                  <a:extLst>
                    <a:ext uri="{9D8B030D-6E8A-4147-A177-3AD203B41FA5}">
                      <a16:colId xmlns:a16="http://schemas.microsoft.com/office/drawing/2014/main" val="2061800155"/>
                    </a:ext>
                  </a:extLst>
                </a:gridCol>
                <a:gridCol w="9864000">
                  <a:extLst>
                    <a:ext uri="{9D8B030D-6E8A-4147-A177-3AD203B41FA5}">
                      <a16:colId xmlns:a16="http://schemas.microsoft.com/office/drawing/2014/main" val="1588641060"/>
                    </a:ext>
                  </a:extLst>
                </a:gridCol>
              </a:tblGrid>
              <a:tr h="592207">
                <a:tc>
                  <a:txBody>
                    <a:bodyPr/>
                    <a:lstStyle/>
                    <a:p>
                      <a:r>
                        <a:rPr lang="de-DE" sz="2800" b="1" dirty="0" err="1"/>
                        <a:t>Category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Element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Description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886161"/>
                  </a:ext>
                </a:extLst>
              </a:tr>
              <a:tr h="592207">
                <a:tc rowSpan="3">
                  <a:txBody>
                    <a:bodyPr/>
                    <a:lstStyle/>
                    <a:p>
                      <a:r>
                        <a:rPr lang="de-DE" sz="2800" b="1" dirty="0"/>
                        <a:t>Purpose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Mission</a:t>
                      </a:r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237179"/>
                  </a:ext>
                </a:extLst>
              </a:tr>
              <a:tr h="592207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Values</a:t>
                      </a:r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569368"/>
                  </a:ext>
                </a:extLst>
              </a:tr>
              <a:tr h="592207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Vision</a:t>
                      </a:r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307370"/>
                  </a:ext>
                </a:extLst>
              </a:tr>
              <a:tr h="592207">
                <a:tc rowSpan="3">
                  <a:txBody>
                    <a:bodyPr/>
                    <a:lstStyle/>
                    <a:p>
                      <a:r>
                        <a:rPr lang="de-DE" sz="2800" b="1" dirty="0" err="1"/>
                        <a:t>Strategy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Strategic </a:t>
                      </a:r>
                      <a:r>
                        <a:rPr lang="de-DE" sz="2800" b="1" dirty="0" err="1"/>
                        <a:t>Intent</a:t>
                      </a:r>
                      <a:endParaRPr lang="de-DE" sz="2800" b="1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372912"/>
                  </a:ext>
                </a:extLst>
              </a:tr>
              <a:tr h="592207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Drivers</a:t>
                      </a:r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018312"/>
                  </a:ext>
                </a:extLst>
              </a:tr>
              <a:tr h="1222940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 err="1"/>
                        <a:t>Enablers</a:t>
                      </a:r>
                      <a:endParaRPr lang="de-DE" sz="2800" b="1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974957"/>
                  </a:ext>
                </a:extLst>
              </a:tr>
              <a:tr h="592207">
                <a:tc rowSpan="3">
                  <a:txBody>
                    <a:bodyPr/>
                    <a:lstStyle/>
                    <a:p>
                      <a:r>
                        <a:rPr lang="de-DE" sz="2800" b="1" dirty="0" err="1"/>
                        <a:t>Execution</a:t>
                      </a:r>
                      <a:endParaRPr lang="de-DE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Targets and Initiatives</a:t>
                      </a:r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968943"/>
                  </a:ext>
                </a:extLst>
              </a:tr>
              <a:tr h="856059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Performance </a:t>
                      </a:r>
                      <a:r>
                        <a:rPr lang="de-DE" sz="2800" b="1" dirty="0" err="1"/>
                        <a:t>Indicators</a:t>
                      </a:r>
                      <a:endParaRPr lang="de-DE" sz="2800" b="1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777401"/>
                  </a:ext>
                </a:extLst>
              </a:tr>
              <a:tr h="856059"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 err="1"/>
                        <a:t>Strategy</a:t>
                      </a:r>
                      <a:r>
                        <a:rPr lang="de-DE" sz="2800" b="1" dirty="0"/>
                        <a:t> </a:t>
                      </a:r>
                      <a:r>
                        <a:rPr lang="de-DE" sz="2800" b="1" dirty="0" err="1"/>
                        <a:t>Map</a:t>
                      </a:r>
                      <a:endParaRPr lang="de-DE" sz="2800" b="1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7038" marR="87038" marT="43519" marB="4351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076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58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Benutzerdefiniert</PresentationFormat>
  <Paragraphs>62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Calibri</vt:lpstr>
      <vt:lpstr>Muli Ultra-Bold</vt:lpstr>
      <vt:lpstr>Canva Sans Bold</vt:lpstr>
      <vt:lpstr>Arial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StrategyPunk Strategy Canvas</dc:title>
  <dc:creator>StrategyPunk.com</dc:creator>
  <cp:lastModifiedBy>Thomas Kriete</cp:lastModifiedBy>
  <cp:revision>22</cp:revision>
  <dcterms:created xsi:type="dcterms:W3CDTF">2006-08-16T00:00:00Z</dcterms:created>
  <dcterms:modified xsi:type="dcterms:W3CDTF">2024-11-04T19:31:55Z</dcterms:modified>
  <dc:identifier>DAFs1ugOQp4</dc:identifier>
</cp:coreProperties>
</file>